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3"/>
    <p:sldId id="258" r:id="rId4"/>
    <p:sldId id="259" r:id="rId5"/>
    <p:sldId id="338" r:id="rId6"/>
    <p:sldId id="267" r:id="rId7"/>
    <p:sldId id="339" r:id="rId8"/>
    <p:sldId id="285" r:id="rId9"/>
    <p:sldId id="340" r:id="rId10"/>
    <p:sldId id="341" r:id="rId11"/>
    <p:sldId id="299" r:id="rId12"/>
    <p:sldId id="342" r:id="rId13"/>
    <p:sldId id="343" r:id="rId14"/>
    <p:sldId id="344" r:id="rId15"/>
    <p:sldId id="325" r:id="rId16"/>
    <p:sldId id="346" r:id="rId17"/>
    <p:sldId id="261" r:id="rId1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2414F"/>
    <a:srgbClr val="212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/>
    <p:restoredTop sz="94660"/>
  </p:normalViewPr>
  <p:slideViewPr>
    <p:cSldViewPr snapToGrid="0" showGuides="1">
      <p:cViewPr>
        <p:scale>
          <a:sx n="66" d="100"/>
          <a:sy n="66" d="100"/>
        </p:scale>
        <p:origin x="1500" y="1020"/>
      </p:cViewPr>
      <p:guideLst>
        <p:guide orient="horz" pos="2160"/>
        <p:guide pos="2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 indent="-22860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502429B-6E20-4E24-9E64-444FA33D441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CC980F1-A74E-4009-845F-33D7776AD0B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8.png"/><Relationship Id="rId17" Type="http://schemas.openxmlformats.org/officeDocument/2006/relationships/image" Target="../media/image47.png"/><Relationship Id="rId16" Type="http://schemas.openxmlformats.org/officeDocument/2006/relationships/image" Target="../media/image46.png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E:\文档\Desktop\学科组建设交流\IMG_20180227_111726.jpgIMG_20180227_1117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2700" y="793750"/>
            <a:ext cx="4621530" cy="4820920"/>
          </a:xfrm>
          <a:custGeom>
            <a:avLst/>
            <a:gdLst>
              <a:gd name="connsiteX0" fmla="*/ 2838450 w 5676900"/>
              <a:gd name="connsiteY0" fmla="*/ 0 h 5676900"/>
              <a:gd name="connsiteX1" fmla="*/ 5676900 w 5676900"/>
              <a:gd name="connsiteY1" fmla="*/ 2838450 h 5676900"/>
              <a:gd name="connsiteX2" fmla="*/ 2838450 w 5676900"/>
              <a:gd name="connsiteY2" fmla="*/ 5676900 h 5676900"/>
              <a:gd name="connsiteX3" fmla="*/ 0 w 5676900"/>
              <a:gd name="connsiteY3" fmla="*/ 283845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5676900">
                <a:moveTo>
                  <a:pt x="2838450" y="0"/>
                </a:moveTo>
                <a:lnTo>
                  <a:pt x="5676900" y="2838450"/>
                </a:lnTo>
                <a:lnTo>
                  <a:pt x="2838450" y="5676900"/>
                </a:lnTo>
                <a:lnTo>
                  <a:pt x="0" y="2838450"/>
                </a:lnTo>
                <a:close/>
              </a:path>
            </a:pathLst>
          </a:custGeom>
        </p:spPr>
      </p:pic>
      <p:sp>
        <p:nvSpPr>
          <p:cNvPr id="8" name="菱形 7"/>
          <p:cNvSpPr/>
          <p:nvPr/>
        </p:nvSpPr>
        <p:spPr>
          <a:xfrm>
            <a:off x="1222375" y="366713"/>
            <a:ext cx="941388" cy="941388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9" name="菱形 8"/>
          <p:cNvSpPr/>
          <p:nvPr/>
        </p:nvSpPr>
        <p:spPr>
          <a:xfrm>
            <a:off x="2409825" y="5137150"/>
            <a:ext cx="939800" cy="939800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/>
          </a:p>
        </p:txBody>
      </p:sp>
      <p:sp>
        <p:nvSpPr>
          <p:cNvPr id="10" name="菱形 9"/>
          <p:cNvSpPr/>
          <p:nvPr/>
        </p:nvSpPr>
        <p:spPr>
          <a:xfrm>
            <a:off x="3694113" y="1671638"/>
            <a:ext cx="939800" cy="939800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7" name="任意多边形: 形状 26"/>
          <p:cNvSpPr/>
          <p:nvPr/>
        </p:nvSpPr>
        <p:spPr>
          <a:xfrm>
            <a:off x="4797425" y="2208213"/>
            <a:ext cx="7115175" cy="2554288"/>
          </a:xfrm>
          <a:custGeom>
            <a:avLst/>
            <a:gdLst>
              <a:gd name="connsiteX0" fmla="*/ 0 w 7114684"/>
              <a:gd name="connsiteY0" fmla="*/ 0 h 2553498"/>
              <a:gd name="connsiteX1" fmla="*/ 7114684 w 7114684"/>
              <a:gd name="connsiteY1" fmla="*/ 0 h 2553498"/>
              <a:gd name="connsiteX2" fmla="*/ 7114684 w 7114684"/>
              <a:gd name="connsiteY2" fmla="*/ 2553498 h 2553498"/>
              <a:gd name="connsiteX3" fmla="*/ 0 w 7114684"/>
              <a:gd name="connsiteY3" fmla="*/ 2553498 h 2553498"/>
              <a:gd name="connsiteX4" fmla="*/ 1276749 w 7114684"/>
              <a:gd name="connsiteY4" fmla="*/ 1276749 h 2553498"/>
              <a:gd name="connsiteX5" fmla="*/ 0 w 7114684"/>
              <a:gd name="connsiteY5" fmla="*/ 0 h 255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684" h="2553498">
                <a:moveTo>
                  <a:pt x="0" y="0"/>
                </a:moveTo>
                <a:lnTo>
                  <a:pt x="7114684" y="0"/>
                </a:lnTo>
                <a:lnTo>
                  <a:pt x="7114684" y="2553498"/>
                </a:lnTo>
                <a:lnTo>
                  <a:pt x="0" y="2553498"/>
                </a:lnTo>
                <a:lnTo>
                  <a:pt x="1276749" y="1276749"/>
                </a:lnTo>
                <a:lnTo>
                  <a:pt x="0" y="0"/>
                </a:lnTo>
                <a:close/>
              </a:path>
            </a:pathLst>
          </a:cu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>
              <a:solidFill>
                <a:srgbClr val="1C2C3B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125075" y="0"/>
            <a:ext cx="1355725" cy="66675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4" name="矩形 13"/>
          <p:cNvSpPr/>
          <p:nvPr/>
        </p:nvSpPr>
        <p:spPr>
          <a:xfrm>
            <a:off x="10125075" y="123825"/>
            <a:ext cx="1355725" cy="606425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93850" y="51308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5" name="菱形 4"/>
          <p:cNvSpPr/>
          <p:nvPr/>
        </p:nvSpPr>
        <p:spPr>
          <a:xfrm>
            <a:off x="3444875" y="2208213"/>
            <a:ext cx="2554288" cy="2554288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/>
          </a:p>
        </p:txBody>
      </p:sp>
      <p:sp>
        <p:nvSpPr>
          <p:cNvPr id="4" name="文本框 29"/>
          <p:cNvSpPr txBox="1"/>
          <p:nvPr/>
        </p:nvSpPr>
        <p:spPr>
          <a:xfrm>
            <a:off x="5192395" y="4547870"/>
            <a:ext cx="6288405" cy="9505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等线" charset="0"/>
            </a:endParaRPr>
          </a:p>
          <a:p>
            <a:pPr algn="r">
              <a:lnSpc>
                <a:spcPts val="4540"/>
              </a:lnSpc>
            </a:pP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黑体_GBK" panose="03000509000000000000" charset="-122"/>
                <a:ea typeface="宋体" panose="02010600030101010101" pitchFamily="2" charset="-122"/>
                <a:sym typeface="+mn-ea"/>
              </a:rPr>
              <a:t>龙城小学  周亚军</a:t>
            </a:r>
            <a:endParaRPr lang="zh-CN" sz="24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7" name="文本框 28"/>
          <p:cNvSpPr txBox="1"/>
          <p:nvPr/>
        </p:nvSpPr>
        <p:spPr>
          <a:xfrm>
            <a:off x="4337685" y="2954655"/>
            <a:ext cx="7941945" cy="673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ts val="454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黑体_GBK" panose="03000509000000000000" charset="-122"/>
                <a:ea typeface="方正黑体_GBK" panose="03000509000000000000" charset="-122"/>
              </a:rPr>
              <a:t>让学科组成为学校看得见的风景！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黑体_GBK" panose="03000509000000000000" charset="-122"/>
              <a:ea typeface="方正黑体_GBK" panose="03000509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4287" y="276225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188913" y="276225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148" name="文本框 11"/>
          <p:cNvSpPr txBox="1"/>
          <p:nvPr/>
        </p:nvSpPr>
        <p:spPr>
          <a:xfrm>
            <a:off x="188913" y="304483"/>
            <a:ext cx="65881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484505" y="112395"/>
            <a:ext cx="513397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开展务实的小微课题研究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微型课题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1132205"/>
            <a:ext cx="7664450" cy="7420610"/>
          </a:xfrm>
          <a:prstGeom prst="rect">
            <a:avLst/>
          </a:prstGeom>
        </p:spPr>
      </p:pic>
      <p:pic>
        <p:nvPicPr>
          <p:cNvPr id="4" name="图片 3" descr="微型课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555" y="2510790"/>
            <a:ext cx="8221980" cy="8112760"/>
          </a:xfrm>
          <a:prstGeom prst="rect">
            <a:avLst/>
          </a:prstGeom>
        </p:spPr>
      </p:pic>
      <p:pic>
        <p:nvPicPr>
          <p:cNvPr id="6" name="图片 5" descr="微型课题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460115"/>
            <a:ext cx="8797925" cy="547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6153150" y="1695450"/>
            <a:ext cx="577469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37654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力求化繁为简的质量导向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314" name="图片 1" descr="C:\Users\史一丹\Desktop\IMG_4517.JPGIMG_45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9380" y="1703705"/>
            <a:ext cx="6033770" cy="3458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37147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o6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1112" y="331788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192088" y="331788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245" name="文本框 11"/>
          <p:cNvSpPr txBox="1"/>
          <p:nvPr/>
        </p:nvSpPr>
        <p:spPr>
          <a:xfrm>
            <a:off x="118745" y="301625"/>
            <a:ext cx="6826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Isosceles Triangle 20"/>
          <p:cNvSpPr/>
          <p:nvPr/>
        </p:nvSpPr>
        <p:spPr>
          <a:xfrm rot="13674748">
            <a:off x="5420836" y="2281714"/>
            <a:ext cx="93663" cy="1704975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10" name="Isosceles Triangle 23"/>
          <p:cNvSpPr/>
          <p:nvPr/>
        </p:nvSpPr>
        <p:spPr>
          <a:xfrm rot="8943721" flipH="1">
            <a:off x="6907213" y="2318385"/>
            <a:ext cx="93663" cy="1763713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14" name="Oval 3"/>
          <p:cNvSpPr/>
          <p:nvPr/>
        </p:nvSpPr>
        <p:spPr>
          <a:xfrm>
            <a:off x="5997893" y="1936433"/>
            <a:ext cx="765175" cy="765175"/>
          </a:xfrm>
          <a:prstGeom prst="ellips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en-US" strike="noStrike" noProof="1" dirty="0">
                <a:solidFill>
                  <a:prstClr val="white"/>
                </a:solidFill>
                <a:latin typeface="Lato Black" pitchFamily="34" charset="0"/>
              </a:rPr>
              <a:t>01</a:t>
            </a:r>
            <a:endParaRPr lang="en-US" strike="noStrike" noProof="1" dirty="0">
              <a:solidFill>
                <a:prstClr val="white"/>
              </a:solidFill>
              <a:latin typeface="Lato Black" pitchFamily="34" charset="0"/>
            </a:endParaRPr>
          </a:p>
        </p:txBody>
      </p:sp>
      <p:sp>
        <p:nvSpPr>
          <p:cNvPr id="15" name="Isosceles Triangle 21"/>
          <p:cNvSpPr/>
          <p:nvPr/>
        </p:nvSpPr>
        <p:spPr>
          <a:xfrm rot="16200000" flipH="1">
            <a:off x="6297454" y="3820319"/>
            <a:ext cx="93663" cy="2247900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16" name="Isosceles Triangle 22"/>
          <p:cNvSpPr/>
          <p:nvPr/>
        </p:nvSpPr>
        <p:spPr>
          <a:xfrm rot="19652835" flipH="1">
            <a:off x="7672705" y="3584258"/>
            <a:ext cx="95250" cy="1763713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7904480" y="4874895"/>
            <a:ext cx="885825" cy="885825"/>
          </a:xfrm>
          <a:prstGeom prst="ellips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en-US" strike="noStrike" noProof="1" dirty="0">
                <a:solidFill>
                  <a:prstClr val="white"/>
                </a:solidFill>
                <a:latin typeface="Lato Black" pitchFamily="34" charset="0"/>
              </a:rPr>
              <a:t>03</a:t>
            </a:r>
            <a:endParaRPr lang="en-US" strike="noStrike" noProof="1" dirty="0">
              <a:solidFill>
                <a:prstClr val="white"/>
              </a:solidFill>
              <a:latin typeface="Lato Black" pitchFamily="34" charset="0"/>
            </a:endParaRPr>
          </a:p>
        </p:txBody>
      </p:sp>
      <p:sp>
        <p:nvSpPr>
          <p:cNvPr id="23" name="Isosceles Triangle 4"/>
          <p:cNvSpPr/>
          <p:nvPr/>
        </p:nvSpPr>
        <p:spPr>
          <a:xfrm rot="2810845">
            <a:off x="4197668" y="3404870"/>
            <a:ext cx="95250" cy="1704975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24" name="Isosceles Triangle 17"/>
          <p:cNvSpPr/>
          <p:nvPr/>
        </p:nvSpPr>
        <p:spPr>
          <a:xfrm rot="5400000">
            <a:off x="4218623" y="3905250"/>
            <a:ext cx="93663" cy="2078038"/>
          </a:xfrm>
          <a:prstGeom prst="triangl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strike="noStrike" noProof="1">
              <a:solidFill>
                <a:prstClr val="white"/>
              </a:solidFill>
            </a:endParaRPr>
          </a:p>
        </p:txBody>
      </p:sp>
      <p:sp>
        <p:nvSpPr>
          <p:cNvPr id="26" name="Oval 16"/>
          <p:cNvSpPr/>
          <p:nvPr/>
        </p:nvSpPr>
        <p:spPr>
          <a:xfrm>
            <a:off x="3095943" y="4666933"/>
            <a:ext cx="765175" cy="765175"/>
          </a:xfrm>
          <a:prstGeom prst="ellipse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r>
              <a:rPr lang="en-US" strike="noStrike" noProof="1" dirty="0">
                <a:solidFill>
                  <a:prstClr val="white"/>
                </a:solidFill>
                <a:latin typeface="Lato Black" pitchFamily="34" charset="0"/>
              </a:rPr>
              <a:t>02</a:t>
            </a:r>
            <a:endParaRPr lang="en-US" strike="noStrike" noProof="1" dirty="0">
              <a:solidFill>
                <a:prstClr val="white"/>
              </a:solidFill>
              <a:latin typeface="Lato Black" pitchFamily="34" charset="0"/>
            </a:endParaRPr>
          </a:p>
        </p:txBody>
      </p:sp>
      <p:sp>
        <p:nvSpPr>
          <p:cNvPr id="8207" name="文本框 19"/>
          <p:cNvSpPr txBox="1"/>
          <p:nvPr/>
        </p:nvSpPr>
        <p:spPr>
          <a:xfrm>
            <a:off x="4693285" y="1369060"/>
            <a:ext cx="3970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改变集体备课的传统方式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19"/>
          <p:cNvSpPr txBox="1"/>
          <p:nvPr/>
        </p:nvSpPr>
        <p:spPr>
          <a:xfrm>
            <a:off x="8035925" y="4262120"/>
            <a:ext cx="42678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孵化同舟共济的团队文化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19"/>
          <p:cNvSpPr txBox="1"/>
          <p:nvPr/>
        </p:nvSpPr>
        <p:spPr>
          <a:xfrm>
            <a:off x="141605" y="4030345"/>
            <a:ext cx="4108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挖掘教学反思的激励价值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491490" y="168275"/>
            <a:ext cx="513397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力求化繁为简的质量导向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/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6153150" y="1695450"/>
            <a:ext cx="577469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34098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反映自我诊断的年度盘点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170" name="图片 1" descr="颁奖1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7305" y="1695450"/>
            <a:ext cx="6153150" cy="346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37147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o7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1112" y="331788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192088" y="331788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9221" name="文本框 11"/>
          <p:cNvSpPr txBox="1"/>
          <p:nvPr/>
        </p:nvSpPr>
        <p:spPr>
          <a:xfrm>
            <a:off x="65088" y="301625"/>
            <a:ext cx="65881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441960" y="113030"/>
            <a:ext cx="513397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反映自我诊断的年度盘点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1156335"/>
            <a:ext cx="4059555" cy="56603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665" y="1156335"/>
            <a:ext cx="4255770" cy="56597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725" y="1156335"/>
            <a:ext cx="3876040" cy="566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1112" y="331788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192088" y="331788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9221" name="文本框 11"/>
          <p:cNvSpPr txBox="1"/>
          <p:nvPr/>
        </p:nvSpPr>
        <p:spPr>
          <a:xfrm>
            <a:off x="65088" y="301625"/>
            <a:ext cx="65881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441960" y="113030"/>
            <a:ext cx="513397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反映自我诊断的年度盘点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1254760"/>
            <a:ext cx="4474845" cy="566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85" y="113030"/>
            <a:ext cx="5137150" cy="6965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85" y="113030"/>
            <a:ext cx="5136515" cy="696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113030"/>
            <a:ext cx="5257800" cy="6965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255" y="113030"/>
            <a:ext cx="5338445" cy="6965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255" y="99695"/>
            <a:ext cx="5338445" cy="6978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255" y="99695"/>
            <a:ext cx="5654675" cy="85045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255" y="99695"/>
            <a:ext cx="5793740" cy="6979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7255" y="113030"/>
            <a:ext cx="5793740" cy="69653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7255" y="99695"/>
            <a:ext cx="5794375" cy="715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7900" y="99695"/>
            <a:ext cx="5574665" cy="6815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6620" y="99695"/>
            <a:ext cx="5655310" cy="69805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7255" y="99695"/>
            <a:ext cx="5775325" cy="8365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3450" y="113030"/>
            <a:ext cx="5852160" cy="69653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3450" y="99695"/>
            <a:ext cx="5807710" cy="73310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7255" y="113030"/>
            <a:ext cx="5843270" cy="73177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7125" y="113030"/>
            <a:ext cx="5564505" cy="75831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76620" y="99695"/>
            <a:ext cx="5844540" cy="733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4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48" presetClass="exit" presetSubtype="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500"/>
                            </p:stCondLst>
                            <p:childTnLst>
                              <p:par>
                                <p:cTn id="7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74" presetID="4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48" presetClass="exit" presetSubtype="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1" presetID="5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2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0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8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7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610" y="959474"/>
            <a:ext cx="4539668" cy="4539672"/>
          </a:xfrm>
          <a:custGeom>
            <a:avLst/>
            <a:gdLst>
              <a:gd name="connsiteX0" fmla="*/ 2838450 w 5676900"/>
              <a:gd name="connsiteY0" fmla="*/ 0 h 5676900"/>
              <a:gd name="connsiteX1" fmla="*/ 5676900 w 5676900"/>
              <a:gd name="connsiteY1" fmla="*/ 2838450 h 5676900"/>
              <a:gd name="connsiteX2" fmla="*/ 2838450 w 5676900"/>
              <a:gd name="connsiteY2" fmla="*/ 5676900 h 5676900"/>
              <a:gd name="connsiteX3" fmla="*/ 0 w 5676900"/>
              <a:gd name="connsiteY3" fmla="*/ 283845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5676900">
                <a:moveTo>
                  <a:pt x="2838450" y="0"/>
                </a:moveTo>
                <a:lnTo>
                  <a:pt x="5676900" y="2838450"/>
                </a:lnTo>
                <a:lnTo>
                  <a:pt x="2838450" y="5676900"/>
                </a:lnTo>
                <a:lnTo>
                  <a:pt x="0" y="2838450"/>
                </a:lnTo>
                <a:close/>
              </a:path>
            </a:pathLst>
          </a:custGeom>
        </p:spPr>
      </p:pic>
      <p:sp>
        <p:nvSpPr>
          <p:cNvPr id="20" name="菱形 19"/>
          <p:cNvSpPr/>
          <p:nvPr/>
        </p:nvSpPr>
        <p:spPr>
          <a:xfrm>
            <a:off x="1374775" y="366713"/>
            <a:ext cx="941388" cy="941388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1" name="菱形 20"/>
          <p:cNvSpPr/>
          <p:nvPr/>
        </p:nvSpPr>
        <p:spPr>
          <a:xfrm>
            <a:off x="2562225" y="5137150"/>
            <a:ext cx="939800" cy="939800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/>
          </a:p>
        </p:txBody>
      </p:sp>
      <p:sp>
        <p:nvSpPr>
          <p:cNvPr id="22" name="菱形 21"/>
          <p:cNvSpPr/>
          <p:nvPr/>
        </p:nvSpPr>
        <p:spPr>
          <a:xfrm>
            <a:off x="3846513" y="1671638"/>
            <a:ext cx="939800" cy="939800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3" name="任意多边形: 形状 22"/>
          <p:cNvSpPr/>
          <p:nvPr/>
        </p:nvSpPr>
        <p:spPr>
          <a:xfrm>
            <a:off x="5076825" y="2208213"/>
            <a:ext cx="7115175" cy="2554288"/>
          </a:xfrm>
          <a:custGeom>
            <a:avLst/>
            <a:gdLst>
              <a:gd name="connsiteX0" fmla="*/ 0 w 7114684"/>
              <a:gd name="connsiteY0" fmla="*/ 0 h 2553498"/>
              <a:gd name="connsiteX1" fmla="*/ 7114684 w 7114684"/>
              <a:gd name="connsiteY1" fmla="*/ 0 h 2553498"/>
              <a:gd name="connsiteX2" fmla="*/ 7114684 w 7114684"/>
              <a:gd name="connsiteY2" fmla="*/ 2553498 h 2553498"/>
              <a:gd name="connsiteX3" fmla="*/ 0 w 7114684"/>
              <a:gd name="connsiteY3" fmla="*/ 2553498 h 2553498"/>
              <a:gd name="connsiteX4" fmla="*/ 1276749 w 7114684"/>
              <a:gd name="connsiteY4" fmla="*/ 1276749 h 2553498"/>
              <a:gd name="connsiteX5" fmla="*/ 0 w 7114684"/>
              <a:gd name="connsiteY5" fmla="*/ 0 h 255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684" h="2553498">
                <a:moveTo>
                  <a:pt x="0" y="0"/>
                </a:moveTo>
                <a:lnTo>
                  <a:pt x="7114684" y="0"/>
                </a:lnTo>
                <a:lnTo>
                  <a:pt x="7114684" y="2553498"/>
                </a:lnTo>
                <a:lnTo>
                  <a:pt x="0" y="2553498"/>
                </a:lnTo>
                <a:lnTo>
                  <a:pt x="1276749" y="1276749"/>
                </a:lnTo>
                <a:lnTo>
                  <a:pt x="0" y="0"/>
                </a:lnTo>
                <a:close/>
              </a:path>
            </a:pathLst>
          </a:cu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>
              <a:solidFill>
                <a:srgbClr val="1C2C3B"/>
              </a:solidFill>
            </a:endParaRPr>
          </a:p>
        </p:txBody>
      </p:sp>
      <p:pic>
        <p:nvPicPr>
          <p:cNvPr id="2" name="图片 1" descr="IMG_9906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6850" y="959485"/>
            <a:ext cx="4540250" cy="4539615"/>
          </a:xfrm>
          <a:prstGeom prst="diamond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44675" y="51435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18444" name="文本框 29"/>
          <p:cNvSpPr txBox="1"/>
          <p:nvPr/>
        </p:nvSpPr>
        <p:spPr>
          <a:xfrm>
            <a:off x="6464300" y="2541588"/>
            <a:ext cx="5268913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请批评指正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5" name="文本框 30"/>
          <p:cNvSpPr txBox="1"/>
          <p:nvPr/>
        </p:nvSpPr>
        <p:spPr>
          <a:xfrm>
            <a:off x="6464300" y="3530600"/>
            <a:ext cx="5268913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THANK YOU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3597275" y="2208213"/>
            <a:ext cx="2554288" cy="2554288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IMG_9906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6215" y="935990"/>
            <a:ext cx="4540250" cy="4539613"/>
          </a:xfrm>
          <a:prstGeom prst="diamond">
            <a:avLst/>
          </a:prstGeom>
        </p:spPr>
      </p:pic>
      <p:sp>
        <p:nvSpPr>
          <p:cNvPr id="8" name="菱形 7"/>
          <p:cNvSpPr/>
          <p:nvPr/>
        </p:nvSpPr>
        <p:spPr>
          <a:xfrm>
            <a:off x="1374775" y="366713"/>
            <a:ext cx="941388" cy="941388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9" name="菱形 8"/>
          <p:cNvSpPr/>
          <p:nvPr/>
        </p:nvSpPr>
        <p:spPr>
          <a:xfrm>
            <a:off x="2562225" y="5137150"/>
            <a:ext cx="939800" cy="939800"/>
          </a:xfrm>
          <a:prstGeom prst="diamond">
            <a:avLst/>
          </a:prstGeom>
          <a:solidFill>
            <a:srgbClr val="1C2C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44675" y="51435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28" name="菱形 27"/>
          <p:cNvSpPr/>
          <p:nvPr/>
        </p:nvSpPr>
        <p:spPr>
          <a:xfrm>
            <a:off x="3216275" y="1938338"/>
            <a:ext cx="3076575" cy="3076575"/>
          </a:xfrm>
          <a:prstGeom prst="diamond">
            <a:avLst/>
          </a:prstGeom>
          <a:solidFill>
            <a:srgbClr val="32414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079" name="文本框 31"/>
          <p:cNvSpPr txBox="1"/>
          <p:nvPr/>
        </p:nvSpPr>
        <p:spPr>
          <a:xfrm>
            <a:off x="3963988" y="2744788"/>
            <a:ext cx="1581150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0" name="文本框 32"/>
          <p:cNvSpPr txBox="1"/>
          <p:nvPr/>
        </p:nvSpPr>
        <p:spPr>
          <a:xfrm>
            <a:off x="3963988" y="3667125"/>
            <a:ext cx="158115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081" name="组合 1"/>
          <p:cNvGrpSpPr/>
          <p:nvPr/>
        </p:nvGrpSpPr>
        <p:grpSpPr>
          <a:xfrm>
            <a:off x="6740843" y="959803"/>
            <a:ext cx="669925" cy="668337"/>
            <a:chOff x="6587443" y="1604961"/>
            <a:chExt cx="669700" cy="669700"/>
          </a:xfrm>
        </p:grpSpPr>
        <p:sp>
          <p:nvSpPr>
            <p:cNvPr id="34" name="菱形 33"/>
            <p:cNvSpPr/>
            <p:nvPr/>
          </p:nvSpPr>
          <p:spPr>
            <a:xfrm>
              <a:off x="6587443" y="1604961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3083" name="文本框 37"/>
            <p:cNvSpPr txBox="1"/>
            <p:nvPr/>
          </p:nvSpPr>
          <p:spPr>
            <a:xfrm>
              <a:off x="6587443" y="1707557"/>
              <a:ext cx="6697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84" name="组合 3"/>
          <p:cNvGrpSpPr/>
          <p:nvPr/>
        </p:nvGrpSpPr>
        <p:grpSpPr>
          <a:xfrm>
            <a:off x="6740843" y="1675448"/>
            <a:ext cx="669925" cy="669925"/>
            <a:chOff x="6587443" y="2653732"/>
            <a:chExt cx="669700" cy="669700"/>
          </a:xfrm>
        </p:grpSpPr>
        <p:sp>
          <p:nvSpPr>
            <p:cNvPr id="35" name="菱形 34"/>
            <p:cNvSpPr/>
            <p:nvPr/>
          </p:nvSpPr>
          <p:spPr>
            <a:xfrm>
              <a:off x="6587443" y="2653732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3086" name="文本框 38"/>
            <p:cNvSpPr txBox="1"/>
            <p:nvPr/>
          </p:nvSpPr>
          <p:spPr>
            <a:xfrm>
              <a:off x="6587443" y="2757121"/>
              <a:ext cx="6697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87" name="组合 5"/>
          <p:cNvGrpSpPr/>
          <p:nvPr/>
        </p:nvGrpSpPr>
        <p:grpSpPr>
          <a:xfrm>
            <a:off x="6740843" y="2391093"/>
            <a:ext cx="669925" cy="669925"/>
            <a:chOff x="6587443" y="3702503"/>
            <a:chExt cx="669700" cy="669700"/>
          </a:xfrm>
        </p:grpSpPr>
        <p:sp>
          <p:nvSpPr>
            <p:cNvPr id="36" name="菱形 35"/>
            <p:cNvSpPr/>
            <p:nvPr/>
          </p:nvSpPr>
          <p:spPr>
            <a:xfrm>
              <a:off x="6587443" y="3702503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3089" name="文本框 39"/>
            <p:cNvSpPr txBox="1"/>
            <p:nvPr/>
          </p:nvSpPr>
          <p:spPr>
            <a:xfrm>
              <a:off x="6587443" y="3805892"/>
              <a:ext cx="6697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0" name="组合 6"/>
          <p:cNvGrpSpPr/>
          <p:nvPr/>
        </p:nvGrpSpPr>
        <p:grpSpPr>
          <a:xfrm>
            <a:off x="6740843" y="3807778"/>
            <a:ext cx="669925" cy="669925"/>
            <a:chOff x="6587443" y="4751274"/>
            <a:chExt cx="669700" cy="669700"/>
          </a:xfrm>
        </p:grpSpPr>
        <p:sp>
          <p:nvSpPr>
            <p:cNvPr id="37" name="菱形 36"/>
            <p:cNvSpPr/>
            <p:nvPr/>
          </p:nvSpPr>
          <p:spPr>
            <a:xfrm>
              <a:off x="6587443" y="4751274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3092" name="文本框 40"/>
            <p:cNvSpPr txBox="1"/>
            <p:nvPr/>
          </p:nvSpPr>
          <p:spPr>
            <a:xfrm>
              <a:off x="6587443" y="4854663"/>
              <a:ext cx="669700" cy="460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93" name="矩形 41"/>
          <p:cNvSpPr/>
          <p:nvPr/>
        </p:nvSpPr>
        <p:spPr>
          <a:xfrm>
            <a:off x="7550785" y="1045845"/>
            <a:ext cx="4474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学科组建设需要理念更新 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94" name="矩形 42"/>
          <p:cNvSpPr/>
          <p:nvPr/>
        </p:nvSpPr>
        <p:spPr>
          <a:xfrm>
            <a:off x="7550785" y="1536065"/>
            <a:ext cx="436753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学科核心素养校本化表达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95" name="矩形 43"/>
          <p:cNvSpPr/>
          <p:nvPr/>
        </p:nvSpPr>
        <p:spPr>
          <a:xfrm>
            <a:off x="7550785" y="2240280"/>
            <a:ext cx="436753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开展丰富多彩的学科活动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96" name="矩形 44"/>
          <p:cNvSpPr/>
          <p:nvPr/>
        </p:nvSpPr>
        <p:spPr>
          <a:xfrm>
            <a:off x="7550785" y="2923540"/>
            <a:ext cx="436816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追求素养为重的学科评价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6740843" y="3103563"/>
            <a:ext cx="669925" cy="669925"/>
            <a:chOff x="6587443" y="4751274"/>
            <a:chExt cx="669700" cy="669700"/>
          </a:xfrm>
        </p:grpSpPr>
        <p:sp>
          <p:nvSpPr>
            <p:cNvPr id="4" name="菱形 3"/>
            <p:cNvSpPr/>
            <p:nvPr/>
          </p:nvSpPr>
          <p:spPr>
            <a:xfrm>
              <a:off x="6587443" y="4751274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5" name="文本框 40"/>
            <p:cNvSpPr txBox="1"/>
            <p:nvPr/>
          </p:nvSpPr>
          <p:spPr>
            <a:xfrm>
              <a:off x="6587443" y="4854663"/>
              <a:ext cx="6697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32588" y="4503103"/>
            <a:ext cx="669925" cy="669925"/>
            <a:chOff x="6587443" y="4751274"/>
            <a:chExt cx="669700" cy="669700"/>
          </a:xfrm>
        </p:grpSpPr>
        <p:sp>
          <p:nvSpPr>
            <p:cNvPr id="10" name="菱形 9"/>
            <p:cNvSpPr/>
            <p:nvPr/>
          </p:nvSpPr>
          <p:spPr>
            <a:xfrm>
              <a:off x="6587443" y="4751274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11" name="文本框 40"/>
            <p:cNvSpPr txBox="1"/>
            <p:nvPr/>
          </p:nvSpPr>
          <p:spPr>
            <a:xfrm>
              <a:off x="6587443" y="4854663"/>
              <a:ext cx="669700" cy="460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44"/>
          <p:cNvSpPr/>
          <p:nvPr/>
        </p:nvSpPr>
        <p:spPr>
          <a:xfrm>
            <a:off x="7542530" y="4354195"/>
            <a:ext cx="433578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力求化繁为简的质量导向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37668" y="5224463"/>
            <a:ext cx="669925" cy="669925"/>
            <a:chOff x="6587443" y="4751274"/>
            <a:chExt cx="669700" cy="669700"/>
          </a:xfrm>
        </p:grpSpPr>
        <p:sp>
          <p:nvSpPr>
            <p:cNvPr id="13" name="菱形 12"/>
            <p:cNvSpPr/>
            <p:nvPr/>
          </p:nvSpPr>
          <p:spPr>
            <a:xfrm>
              <a:off x="6587443" y="4751274"/>
              <a:ext cx="669700" cy="669700"/>
            </a:xfrm>
            <a:prstGeom prst="diamond">
              <a:avLst/>
            </a:prstGeom>
            <a:solidFill>
              <a:srgbClr val="32414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1200" strike="noStrike" noProof="1"/>
            </a:p>
          </p:txBody>
        </p:sp>
        <p:sp>
          <p:nvSpPr>
            <p:cNvPr id="14" name="文本框 40"/>
            <p:cNvSpPr txBox="1"/>
            <p:nvPr/>
          </p:nvSpPr>
          <p:spPr>
            <a:xfrm>
              <a:off x="6587443" y="4854663"/>
              <a:ext cx="669700" cy="460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44"/>
          <p:cNvSpPr/>
          <p:nvPr/>
        </p:nvSpPr>
        <p:spPr>
          <a:xfrm>
            <a:off x="7547293" y="5075238"/>
            <a:ext cx="4094480" cy="845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反映自我诊断的年度盘点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44"/>
          <p:cNvSpPr/>
          <p:nvPr/>
        </p:nvSpPr>
        <p:spPr>
          <a:xfrm>
            <a:off x="7510145" y="3583940"/>
            <a:ext cx="436816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75000"/>
              </a:lnSpc>
            </a:pPr>
            <a:r>
              <a:rPr lang="zh-CN" altLang="en-US" sz="2800" b="1" dirty="0">
                <a:solidFill>
                  <a:srgbClr val="3241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开展务实的小微课题研究</a:t>
            </a:r>
            <a:endParaRPr lang="zh-CN" altLang="en-US" sz="2800" b="1" dirty="0">
              <a:solidFill>
                <a:srgbClr val="3241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79" grpId="1"/>
      <p:bldP spid="3093" grpId="0"/>
      <p:bldP spid="3093" grpId="1"/>
      <p:bldP spid="3094" grpId="0"/>
      <p:bldP spid="3095" grpId="0"/>
      <p:bldP spid="3096" grpId="0"/>
      <p:bldP spid="12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IMG_1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1695450"/>
            <a:ext cx="6142990" cy="34664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153150" y="1695450"/>
            <a:ext cx="558419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0" name="文本框 18"/>
          <p:cNvSpPr txBox="1"/>
          <p:nvPr/>
        </p:nvSpPr>
        <p:spPr>
          <a:xfrm>
            <a:off x="3076575" y="371475"/>
            <a:ext cx="3103563" cy="2647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o1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15175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学科组建设需要理念更新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IMG_1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1695450"/>
            <a:ext cx="6142990" cy="346646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153150" y="1695450"/>
            <a:ext cx="5739765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13461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学科核心素养校本化表达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266" name="图片 1" descr="体育学科集团教研2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38" y="1695450"/>
            <a:ext cx="6132512" cy="346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37147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o2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4287" y="276225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188913" y="276225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124" name="文本框 11"/>
          <p:cNvSpPr txBox="1"/>
          <p:nvPr/>
        </p:nvSpPr>
        <p:spPr>
          <a:xfrm>
            <a:off x="188913" y="373063"/>
            <a:ext cx="65881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847408" y="112395"/>
            <a:ext cx="4094480" cy="845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学科核心素养校本化表达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QQ图片201802280952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20000">
            <a:off x="8006715" y="4014470"/>
            <a:ext cx="4032885" cy="3025775"/>
          </a:xfrm>
          <a:prstGeom prst="rect">
            <a:avLst/>
          </a:prstGeom>
        </p:spPr>
      </p:pic>
      <p:pic>
        <p:nvPicPr>
          <p:cNvPr id="4" name="图片 3" descr="QQ图片20180128230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0000">
            <a:off x="7049770" y="-158115"/>
            <a:ext cx="4994275" cy="3745865"/>
          </a:xfrm>
          <a:prstGeom prst="rect">
            <a:avLst/>
          </a:prstGeom>
        </p:spPr>
      </p:pic>
      <p:pic>
        <p:nvPicPr>
          <p:cNvPr id="5" name="图片 4" descr="QQ图片201801242235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237490" y="4030980"/>
            <a:ext cx="4785360" cy="3589020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>
            <a:off x="-866140" y="1224280"/>
            <a:ext cx="4592320" cy="3444240"/>
          </a:xfrm>
          <a:prstGeom prst="rect">
            <a:avLst/>
          </a:prstGeom>
        </p:spPr>
      </p:pic>
      <p:pic>
        <p:nvPicPr>
          <p:cNvPr id="7" name="图片 6" descr="IMG_20180124_1019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385" y="1080135"/>
            <a:ext cx="4097020" cy="546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6153150" y="1695450"/>
            <a:ext cx="577469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29082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开展丰富多彩的学科活动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266" name="图片 1" descr="E:\文档\Desktop\学科组建设交流\学科活动\小小商店2.jpg小小商店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965" y="1695450"/>
            <a:ext cx="6052185" cy="346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37147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o3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4287" y="276225"/>
            <a:ext cx="144463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188913" y="276225"/>
            <a:ext cx="609600" cy="681038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148" name="文本框 11"/>
          <p:cNvSpPr txBox="1"/>
          <p:nvPr/>
        </p:nvSpPr>
        <p:spPr>
          <a:xfrm>
            <a:off x="189230" y="309880"/>
            <a:ext cx="5689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1" name="矩形 21"/>
          <p:cNvSpPr/>
          <p:nvPr/>
        </p:nvSpPr>
        <p:spPr>
          <a:xfrm>
            <a:off x="554990" y="112395"/>
            <a:ext cx="416750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丰富多彩的学科活动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1156970"/>
            <a:ext cx="6139815" cy="5382260"/>
          </a:xfrm>
          <a:prstGeom prst="rect">
            <a:avLst/>
          </a:prstGeom>
        </p:spPr>
      </p:pic>
      <p:pic>
        <p:nvPicPr>
          <p:cNvPr id="6" name="图片 5" descr="有趣的拼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495" y="1016635"/>
            <a:ext cx="7621270" cy="5715635"/>
          </a:xfrm>
          <a:prstGeom prst="rect">
            <a:avLst/>
          </a:prstGeom>
        </p:spPr>
      </p:pic>
      <p:pic>
        <p:nvPicPr>
          <p:cNvPr id="7" name="图片 6" descr="TIM图片201802272237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1156970"/>
            <a:ext cx="6807200" cy="6083300"/>
          </a:xfrm>
          <a:prstGeom prst="rect">
            <a:avLst/>
          </a:prstGeom>
        </p:spPr>
      </p:pic>
      <p:pic>
        <p:nvPicPr>
          <p:cNvPr id="8" name="图片 7" descr="用自己的方法丈量世界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655" y="1156970"/>
            <a:ext cx="3617595" cy="2713355"/>
          </a:xfrm>
          <a:prstGeom prst="rect">
            <a:avLst/>
          </a:prstGeom>
        </p:spPr>
      </p:pic>
      <p:pic>
        <p:nvPicPr>
          <p:cNvPr id="9" name="图片 8" descr="用自己的方法丈量世界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065" y="3985895"/>
            <a:ext cx="3661410" cy="2746375"/>
          </a:xfrm>
          <a:prstGeom prst="rect">
            <a:avLst/>
          </a:prstGeom>
        </p:spPr>
      </p:pic>
      <p:pic>
        <p:nvPicPr>
          <p:cNvPr id="10" name="图片 9" descr="用自己的方法丈量世界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700" y="1156970"/>
            <a:ext cx="2924810" cy="5679440"/>
          </a:xfrm>
          <a:prstGeom prst="rect">
            <a:avLst/>
          </a:prstGeom>
        </p:spPr>
      </p:pic>
      <p:pic>
        <p:nvPicPr>
          <p:cNvPr id="12" name="图片 11" descr="TIM图片201802272238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" y="1189355"/>
            <a:ext cx="6139815" cy="5890895"/>
          </a:xfrm>
          <a:prstGeom prst="rect">
            <a:avLst/>
          </a:prstGeom>
        </p:spPr>
      </p:pic>
      <p:pic>
        <p:nvPicPr>
          <p:cNvPr id="13" name="图片 12" descr="TIM图片201802272240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845" y="1093470"/>
            <a:ext cx="8039735" cy="6082665"/>
          </a:xfrm>
          <a:prstGeom prst="rect">
            <a:avLst/>
          </a:prstGeom>
        </p:spPr>
      </p:pic>
      <p:pic>
        <p:nvPicPr>
          <p:cNvPr id="14" name="图片 13" descr="TIM图片201802272241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70" y="1224915"/>
            <a:ext cx="7638415" cy="5951220"/>
          </a:xfrm>
          <a:prstGeom prst="rect">
            <a:avLst/>
          </a:prstGeom>
        </p:spPr>
      </p:pic>
      <p:pic>
        <p:nvPicPr>
          <p:cNvPr id="15" name="图片 14" descr="TIM图片201802272241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655" y="1016635"/>
            <a:ext cx="7687310" cy="615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6153150" y="1695450"/>
            <a:ext cx="592963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494020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追求素养为重的学科评价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266" name="图片 1" descr="E:\文档\Desktop\6.jpg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460" y="1695450"/>
            <a:ext cx="6028690" cy="346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37147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o4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6153150" y="1695450"/>
            <a:ext cx="5774690" cy="3467100"/>
          </a:xfrm>
          <a:prstGeom prst="rect">
            <a:avLst/>
          </a:prstGeom>
          <a:solidFill>
            <a:srgbClr val="32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101" name="矩形 21"/>
          <p:cNvSpPr/>
          <p:nvPr/>
        </p:nvSpPr>
        <p:spPr>
          <a:xfrm>
            <a:off x="6412865" y="2778125"/>
            <a:ext cx="5376545" cy="845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开展务实的小微课题研究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362" name="图片 1" descr="C:\Users\史一丹\Desktop\特色文化1\201711特色文化汇报图片\体育节1.jpg体育节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605" y="1694815"/>
            <a:ext cx="5988685" cy="3468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文本框 18"/>
          <p:cNvSpPr txBox="1"/>
          <p:nvPr/>
        </p:nvSpPr>
        <p:spPr>
          <a:xfrm>
            <a:off x="3076575" y="234315"/>
            <a:ext cx="3103563" cy="2646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6600" dirty="0">
                <a:solidFill>
                  <a:srgbClr val="32414F"/>
                </a:solidFill>
                <a:latin typeface="Road Rage" pitchFamily="50" charset="0"/>
                <a:ea typeface="微软雅黑" panose="020B0503020204020204" pitchFamily="34" charset="-122"/>
              </a:rPr>
              <a:t>o5</a:t>
            </a:r>
            <a:endParaRPr lang="zh-CN" altLang="en-US" sz="16600" dirty="0">
              <a:solidFill>
                <a:srgbClr val="32414F"/>
              </a:solidFill>
              <a:latin typeface="Road Rage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WPS 演示</Application>
  <PresentationFormat>宽屏</PresentationFormat>
  <Paragraphs>104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等线</vt:lpstr>
      <vt:lpstr>方正黑体_GBK</vt:lpstr>
      <vt:lpstr>微软雅黑</vt:lpstr>
      <vt:lpstr>Road Rage</vt:lpstr>
      <vt:lpstr>Lato Black</vt:lpstr>
      <vt:lpstr>Segoe Print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</dc:creator>
  <cp:lastModifiedBy>天目湖人家</cp:lastModifiedBy>
  <cp:revision>72</cp:revision>
  <dcterms:created xsi:type="dcterms:W3CDTF">2017-12-08T03:13:00Z</dcterms:created>
  <dcterms:modified xsi:type="dcterms:W3CDTF">2018-02-28T04:32:02Z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