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heme/themeOverride7.xml" ContentType="application/vnd.openxmlformats-officedocument.themeOverride+xml"/>
  <Override PartName="/ppt/theme/themeOverride12.xml" ContentType="application/vnd.openxmlformats-officedocument.themeOverr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Override5.xml" ContentType="application/vnd.openxmlformats-officedocument.themeOverride+xml"/>
  <Override PartName="/ppt/theme/themeOverride10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5.xml" ContentType="application/vnd.openxmlformats-officedocument.themeOverr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theme/themeOverride13.xml" ContentType="application/vnd.openxmlformats-officedocument.themeOverr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Default Extension="mp3" ContentType="audio/mp3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heme/themeOverride4.xml" ContentType="application/vnd.openxmlformats-officedocument.themeOverrid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heme/themeOverride9.xml" ContentType="application/vnd.openxmlformats-officedocument.themeOverride+xml"/>
  <Override PartName="/ppt/theme/themeOverride14.xml" ContentType="application/vnd.openxmlformats-officedocument.themeOverr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578" r:id="rId2"/>
    <p:sldId id="395" r:id="rId3"/>
    <p:sldId id="566" r:id="rId4"/>
    <p:sldId id="576" r:id="rId5"/>
    <p:sldId id="618" r:id="rId6"/>
    <p:sldId id="619" r:id="rId7"/>
    <p:sldId id="587" r:id="rId8"/>
    <p:sldId id="584" r:id="rId9"/>
    <p:sldId id="620" r:id="rId10"/>
    <p:sldId id="621" r:id="rId11"/>
    <p:sldId id="586" r:id="rId12"/>
    <p:sldId id="622" r:id="rId13"/>
    <p:sldId id="570" r:id="rId14"/>
    <p:sldId id="625" r:id="rId15"/>
    <p:sldId id="623" r:id="rId16"/>
    <p:sldId id="626" r:id="rId17"/>
    <p:sldId id="632" r:id="rId18"/>
    <p:sldId id="624" r:id="rId19"/>
    <p:sldId id="627" r:id="rId20"/>
    <p:sldId id="568" r:id="rId21"/>
    <p:sldId id="567" r:id="rId22"/>
    <p:sldId id="585" r:id="rId23"/>
    <p:sldId id="628" r:id="rId24"/>
    <p:sldId id="630" r:id="rId25"/>
    <p:sldId id="561" r:id="rId26"/>
    <p:sldId id="631" r:id="rId27"/>
    <p:sldId id="635" r:id="rId28"/>
    <p:sldId id="639" r:id="rId29"/>
    <p:sldId id="637" r:id="rId30"/>
    <p:sldId id="640" r:id="rId31"/>
    <p:sldId id="636" r:id="rId32"/>
    <p:sldId id="641" r:id="rId33"/>
    <p:sldId id="581" r:id="rId34"/>
    <p:sldId id="634" r:id="rId35"/>
    <p:sldId id="573" r:id="rId36"/>
    <p:sldId id="559" r:id="rId37"/>
    <p:sldId id="560" r:id="rId38"/>
  </p:sldIdLst>
  <p:sldSz cx="9144000" cy="5143500" type="screen16x9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588BD6"/>
    <a:srgbClr val="CC738F"/>
    <a:srgbClr val="5287D5"/>
    <a:srgbClr val="7591E7"/>
    <a:srgbClr val="F2F0F1"/>
    <a:srgbClr val="0AB7E7"/>
    <a:srgbClr val="0991C8"/>
    <a:srgbClr val="4DD0C7"/>
    <a:srgbClr val="088B98"/>
    <a:srgbClr val="1ABE9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006" autoAdjust="0"/>
    <p:restoredTop sz="94660"/>
  </p:normalViewPr>
  <p:slideViewPr>
    <p:cSldViewPr>
      <p:cViewPr>
        <p:scale>
          <a:sx n="80" d="100"/>
          <a:sy n="80" d="100"/>
        </p:scale>
        <p:origin x="-648" y="-174"/>
      </p:cViewPr>
      <p:guideLst>
        <p:guide orient="horz" pos="2578"/>
        <p:guide pos="290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itchFamily="34" charset="-122"/>
              </a:defRPr>
            </a:lvl1pPr>
          </a:lstStyle>
          <a:p>
            <a:fld id="{673B58EF-4ABD-40F4-ACA4-FE81D742E6DD}" type="datetimeFigureOut">
              <a:rPr lang="zh-CN" altLang="en-US" smtClean="0"/>
              <a:pPr/>
              <a:t>2018-2-2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itchFamily="34" charset="-122"/>
              </a:defRPr>
            </a:lvl1pPr>
          </a:lstStyle>
          <a:p>
            <a:fld id="{A11FC198-2D83-4DFC-8CDD-7D23AF44D41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30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33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35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36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37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39"/>
          <a:stretch>
            <a:fillRect/>
          </a:stretch>
        </p:blipFill>
        <p:spPr>
          <a:xfrm rot="10800000" flipH="1">
            <a:off x="4644008" y="-2036762"/>
            <a:ext cx="7283786" cy="27829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39"/>
          <a:stretch>
            <a:fillRect/>
          </a:stretch>
        </p:blipFill>
        <p:spPr>
          <a:xfrm rot="10352968" flipH="1">
            <a:off x="-3991282" y="3968350"/>
            <a:ext cx="7283786" cy="27829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39"/>
          <a:stretch>
            <a:fillRect/>
          </a:stretch>
        </p:blipFill>
        <p:spPr>
          <a:xfrm rot="10966171" flipH="1">
            <a:off x="-1269675" y="4236806"/>
            <a:ext cx="7283786" cy="27829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ibaotu.com</a:t>
            </a: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微软雅黑" pitchFamily="3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video" Target="NULL" TargetMode="External"/><Relationship Id="rId7" Type="http://schemas.microsoft.com/office/2007/relationships/media" Target="../media/media1.mp3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7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-436919" y="3581254"/>
            <a:ext cx="7266379" cy="2782972"/>
          </a:xfrm>
          <a:prstGeom prst="rect">
            <a:avLst/>
          </a:prstGeom>
        </p:spPr>
      </p:pic>
      <p:pic>
        <p:nvPicPr>
          <p:cNvPr id="28" name="Paula DeAnda - Why Would I Ever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656637" y="-1369241"/>
            <a:ext cx="487363" cy="487363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2928926" y="1643056"/>
            <a:ext cx="5357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——  </a:t>
            </a:r>
            <a:r>
              <a:rPr lang="zh-CN" altLang="en-US" sz="2400" b="1" dirty="0" smtClean="0"/>
              <a:t>创设有支持功能的环境</a:t>
            </a:r>
            <a:endParaRPr lang="en-US" altLang="zh-CN" sz="2400" b="1" dirty="0" smtClean="0"/>
          </a:p>
          <a:p>
            <a:r>
              <a:rPr lang="en-US" altLang="zh-CN" sz="2400" b="1" dirty="0" smtClean="0"/>
              <a:t>          </a:t>
            </a:r>
            <a:r>
              <a:rPr lang="zh-CN" altLang="en-US" sz="2400" b="1" dirty="0" smtClean="0"/>
              <a:t>提供多元、开放的材料</a:t>
            </a:r>
            <a:endParaRPr kumimoji="1" lang="zh-CN" altLang="en-US" sz="2400" dirty="0">
              <a:solidFill>
                <a:srgbClr val="CC738F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286248" y="3071816"/>
            <a:ext cx="442915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atin typeface="+mn-ea"/>
                <a:ea typeface="+mn-ea"/>
              </a:rPr>
              <a:t>益趣环境创设工作室学期汇报</a:t>
            </a:r>
            <a:endParaRPr kumimoji="1" lang="zh-CN" altLang="en-US" sz="2400" dirty="0" smtClean="0">
              <a:solidFill>
                <a:srgbClr val="CC738F"/>
              </a:solidFill>
              <a:latin typeface="+mn-ea"/>
              <a:ea typeface="+mn-ea"/>
              <a:cs typeface="Microsoft YaHei" charset="0"/>
            </a:endParaRPr>
          </a:p>
          <a:p>
            <a:pPr algn="ctr"/>
            <a:endParaRPr kumimoji="1"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Microsoft YaHei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85786" y="905522"/>
            <a:ext cx="7715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立足当下，展望未来，让改变不止一点点</a:t>
            </a:r>
            <a:endParaRPr lang="zh-CN" altLang="en-US" sz="3200" dirty="0" smtClean="0"/>
          </a:p>
        </p:txBody>
      </p:sp>
      <p:grpSp>
        <p:nvGrpSpPr>
          <p:cNvPr id="20" name="组合 19"/>
          <p:cNvGrpSpPr/>
          <p:nvPr/>
        </p:nvGrpSpPr>
        <p:grpSpPr>
          <a:xfrm>
            <a:off x="785786" y="642924"/>
            <a:ext cx="7643866" cy="1071570"/>
            <a:chOff x="3697412" y="1315669"/>
            <a:chExt cx="4479348" cy="1835012"/>
          </a:xfrm>
        </p:grpSpPr>
        <p:sp>
          <p:nvSpPr>
            <p:cNvPr id="16" name="矩形 15"/>
            <p:cNvSpPr/>
            <p:nvPr/>
          </p:nvSpPr>
          <p:spPr>
            <a:xfrm>
              <a:off x="3697412" y="1315669"/>
              <a:ext cx="860074" cy="1835012"/>
            </a:xfrm>
            <a:custGeom>
              <a:avLst/>
              <a:gdLst>
                <a:gd name="connsiteX0" fmla="*/ 0 w 4597376"/>
                <a:gd name="connsiteY0" fmla="*/ 0 h 1835012"/>
                <a:gd name="connsiteX1" fmla="*/ 4597376 w 4597376"/>
                <a:gd name="connsiteY1" fmla="*/ 0 h 1835012"/>
                <a:gd name="connsiteX2" fmla="*/ 4597376 w 4597376"/>
                <a:gd name="connsiteY2" fmla="*/ 1835012 h 1835012"/>
                <a:gd name="connsiteX3" fmla="*/ 0 w 4597376"/>
                <a:gd name="connsiteY3" fmla="*/ 1835012 h 1835012"/>
                <a:gd name="connsiteX4" fmla="*/ 0 w 4597376"/>
                <a:gd name="connsiteY4" fmla="*/ 0 h 1835012"/>
                <a:gd name="connsiteX0-1" fmla="*/ 0 w 4597376"/>
                <a:gd name="connsiteY0-2" fmla="*/ 0 h 1835012"/>
                <a:gd name="connsiteX1-3" fmla="*/ 366588 w 4597376"/>
                <a:gd name="connsiteY1-4" fmla="*/ 5131 h 1835012"/>
                <a:gd name="connsiteX2-5" fmla="*/ 4597376 w 4597376"/>
                <a:gd name="connsiteY2-6" fmla="*/ 0 h 1835012"/>
                <a:gd name="connsiteX3-7" fmla="*/ 4597376 w 4597376"/>
                <a:gd name="connsiteY3-8" fmla="*/ 1835012 h 1835012"/>
                <a:gd name="connsiteX4-9" fmla="*/ 0 w 4597376"/>
                <a:gd name="connsiteY4-10" fmla="*/ 1835012 h 1835012"/>
                <a:gd name="connsiteX5" fmla="*/ 0 w 4597376"/>
                <a:gd name="connsiteY5" fmla="*/ 0 h 1835012"/>
                <a:gd name="connsiteX0-11" fmla="*/ 4597376 w 4688816"/>
                <a:gd name="connsiteY0-12" fmla="*/ 0 h 1835012"/>
                <a:gd name="connsiteX1-13" fmla="*/ 4597376 w 4688816"/>
                <a:gd name="connsiteY1-14" fmla="*/ 1835012 h 1835012"/>
                <a:gd name="connsiteX2-15" fmla="*/ 0 w 4688816"/>
                <a:gd name="connsiteY2-16" fmla="*/ 1835012 h 1835012"/>
                <a:gd name="connsiteX3-17" fmla="*/ 0 w 4688816"/>
                <a:gd name="connsiteY3-18" fmla="*/ 0 h 1835012"/>
                <a:gd name="connsiteX4-19" fmla="*/ 366588 w 4688816"/>
                <a:gd name="connsiteY4-20" fmla="*/ 5131 h 1835012"/>
                <a:gd name="connsiteX5-21" fmla="*/ 4688816 w 4688816"/>
                <a:gd name="connsiteY5-22" fmla="*/ 91440 h 1835012"/>
                <a:gd name="connsiteX0-23" fmla="*/ 4597376 w 4597376"/>
                <a:gd name="connsiteY0-24" fmla="*/ 0 h 1835012"/>
                <a:gd name="connsiteX1-25" fmla="*/ 4597376 w 4597376"/>
                <a:gd name="connsiteY1-26" fmla="*/ 1835012 h 1835012"/>
                <a:gd name="connsiteX2-27" fmla="*/ 0 w 4597376"/>
                <a:gd name="connsiteY2-28" fmla="*/ 1835012 h 1835012"/>
                <a:gd name="connsiteX3-29" fmla="*/ 0 w 4597376"/>
                <a:gd name="connsiteY3-30" fmla="*/ 0 h 1835012"/>
                <a:gd name="connsiteX4-31" fmla="*/ 366588 w 4597376"/>
                <a:gd name="connsiteY4-32" fmla="*/ 5131 h 1835012"/>
                <a:gd name="connsiteX0-33" fmla="*/ 4597376 w 4597376"/>
                <a:gd name="connsiteY0-34" fmla="*/ 0 h 1835012"/>
                <a:gd name="connsiteX1-35" fmla="*/ 4597376 w 4597376"/>
                <a:gd name="connsiteY1-36" fmla="*/ 1835012 h 1835012"/>
                <a:gd name="connsiteX2-37" fmla="*/ 860074 w 4597376"/>
                <a:gd name="connsiteY2-38" fmla="*/ 1833931 h 1835012"/>
                <a:gd name="connsiteX3-39" fmla="*/ 0 w 4597376"/>
                <a:gd name="connsiteY3-40" fmla="*/ 1835012 h 1835012"/>
                <a:gd name="connsiteX4-41" fmla="*/ 0 w 4597376"/>
                <a:gd name="connsiteY4-42" fmla="*/ 0 h 1835012"/>
                <a:gd name="connsiteX5-43" fmla="*/ 366588 w 4597376"/>
                <a:gd name="connsiteY5-44" fmla="*/ 5131 h 1835012"/>
                <a:gd name="connsiteX0-45" fmla="*/ 4597376 w 4597376"/>
                <a:gd name="connsiteY0-46" fmla="*/ 1835012 h 1835012"/>
                <a:gd name="connsiteX1-47" fmla="*/ 860074 w 4597376"/>
                <a:gd name="connsiteY1-48" fmla="*/ 1833931 h 1835012"/>
                <a:gd name="connsiteX2-49" fmla="*/ 0 w 4597376"/>
                <a:gd name="connsiteY2-50" fmla="*/ 1835012 h 1835012"/>
                <a:gd name="connsiteX3-51" fmla="*/ 0 w 4597376"/>
                <a:gd name="connsiteY3-52" fmla="*/ 0 h 1835012"/>
                <a:gd name="connsiteX4-53" fmla="*/ 366588 w 4597376"/>
                <a:gd name="connsiteY4-54" fmla="*/ 5131 h 1835012"/>
                <a:gd name="connsiteX0-55" fmla="*/ 860074 w 860074"/>
                <a:gd name="connsiteY0-56" fmla="*/ 1833931 h 1835012"/>
                <a:gd name="connsiteX1-57" fmla="*/ 0 w 860074"/>
                <a:gd name="connsiteY1-58" fmla="*/ 1835012 h 1835012"/>
                <a:gd name="connsiteX2-59" fmla="*/ 0 w 860074"/>
                <a:gd name="connsiteY2-60" fmla="*/ 0 h 1835012"/>
                <a:gd name="connsiteX3-61" fmla="*/ 366588 w 860074"/>
                <a:gd name="connsiteY3-62" fmla="*/ 5131 h 183501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60074" h="1835012">
                  <a:moveTo>
                    <a:pt x="860074" y="1833931"/>
                  </a:moveTo>
                  <a:lnTo>
                    <a:pt x="0" y="1835012"/>
                  </a:lnTo>
                  <a:lnTo>
                    <a:pt x="0" y="0"/>
                  </a:lnTo>
                  <a:lnTo>
                    <a:pt x="366588" y="5131"/>
                  </a:lnTo>
                </a:path>
              </a:pathLst>
            </a:cu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15"/>
            <p:cNvSpPr/>
            <p:nvPr/>
          </p:nvSpPr>
          <p:spPr>
            <a:xfrm flipH="1">
              <a:off x="7316686" y="1315669"/>
              <a:ext cx="860074" cy="1835012"/>
            </a:xfrm>
            <a:custGeom>
              <a:avLst/>
              <a:gdLst>
                <a:gd name="connsiteX0" fmla="*/ 0 w 4597376"/>
                <a:gd name="connsiteY0" fmla="*/ 0 h 1835012"/>
                <a:gd name="connsiteX1" fmla="*/ 4597376 w 4597376"/>
                <a:gd name="connsiteY1" fmla="*/ 0 h 1835012"/>
                <a:gd name="connsiteX2" fmla="*/ 4597376 w 4597376"/>
                <a:gd name="connsiteY2" fmla="*/ 1835012 h 1835012"/>
                <a:gd name="connsiteX3" fmla="*/ 0 w 4597376"/>
                <a:gd name="connsiteY3" fmla="*/ 1835012 h 1835012"/>
                <a:gd name="connsiteX4" fmla="*/ 0 w 4597376"/>
                <a:gd name="connsiteY4" fmla="*/ 0 h 1835012"/>
                <a:gd name="connsiteX0-1" fmla="*/ 0 w 4597376"/>
                <a:gd name="connsiteY0-2" fmla="*/ 0 h 1835012"/>
                <a:gd name="connsiteX1-3" fmla="*/ 366588 w 4597376"/>
                <a:gd name="connsiteY1-4" fmla="*/ 5131 h 1835012"/>
                <a:gd name="connsiteX2-5" fmla="*/ 4597376 w 4597376"/>
                <a:gd name="connsiteY2-6" fmla="*/ 0 h 1835012"/>
                <a:gd name="connsiteX3-7" fmla="*/ 4597376 w 4597376"/>
                <a:gd name="connsiteY3-8" fmla="*/ 1835012 h 1835012"/>
                <a:gd name="connsiteX4-9" fmla="*/ 0 w 4597376"/>
                <a:gd name="connsiteY4-10" fmla="*/ 1835012 h 1835012"/>
                <a:gd name="connsiteX5" fmla="*/ 0 w 4597376"/>
                <a:gd name="connsiteY5" fmla="*/ 0 h 1835012"/>
                <a:gd name="connsiteX0-11" fmla="*/ 4597376 w 4688816"/>
                <a:gd name="connsiteY0-12" fmla="*/ 0 h 1835012"/>
                <a:gd name="connsiteX1-13" fmla="*/ 4597376 w 4688816"/>
                <a:gd name="connsiteY1-14" fmla="*/ 1835012 h 1835012"/>
                <a:gd name="connsiteX2-15" fmla="*/ 0 w 4688816"/>
                <a:gd name="connsiteY2-16" fmla="*/ 1835012 h 1835012"/>
                <a:gd name="connsiteX3-17" fmla="*/ 0 w 4688816"/>
                <a:gd name="connsiteY3-18" fmla="*/ 0 h 1835012"/>
                <a:gd name="connsiteX4-19" fmla="*/ 366588 w 4688816"/>
                <a:gd name="connsiteY4-20" fmla="*/ 5131 h 1835012"/>
                <a:gd name="connsiteX5-21" fmla="*/ 4688816 w 4688816"/>
                <a:gd name="connsiteY5-22" fmla="*/ 91440 h 1835012"/>
                <a:gd name="connsiteX0-23" fmla="*/ 4597376 w 4597376"/>
                <a:gd name="connsiteY0-24" fmla="*/ 0 h 1835012"/>
                <a:gd name="connsiteX1-25" fmla="*/ 4597376 w 4597376"/>
                <a:gd name="connsiteY1-26" fmla="*/ 1835012 h 1835012"/>
                <a:gd name="connsiteX2-27" fmla="*/ 0 w 4597376"/>
                <a:gd name="connsiteY2-28" fmla="*/ 1835012 h 1835012"/>
                <a:gd name="connsiteX3-29" fmla="*/ 0 w 4597376"/>
                <a:gd name="connsiteY3-30" fmla="*/ 0 h 1835012"/>
                <a:gd name="connsiteX4-31" fmla="*/ 366588 w 4597376"/>
                <a:gd name="connsiteY4-32" fmla="*/ 5131 h 1835012"/>
                <a:gd name="connsiteX0-33" fmla="*/ 4597376 w 4597376"/>
                <a:gd name="connsiteY0-34" fmla="*/ 0 h 1835012"/>
                <a:gd name="connsiteX1-35" fmla="*/ 4597376 w 4597376"/>
                <a:gd name="connsiteY1-36" fmla="*/ 1835012 h 1835012"/>
                <a:gd name="connsiteX2-37" fmla="*/ 860074 w 4597376"/>
                <a:gd name="connsiteY2-38" fmla="*/ 1833931 h 1835012"/>
                <a:gd name="connsiteX3-39" fmla="*/ 0 w 4597376"/>
                <a:gd name="connsiteY3-40" fmla="*/ 1835012 h 1835012"/>
                <a:gd name="connsiteX4-41" fmla="*/ 0 w 4597376"/>
                <a:gd name="connsiteY4-42" fmla="*/ 0 h 1835012"/>
                <a:gd name="connsiteX5-43" fmla="*/ 366588 w 4597376"/>
                <a:gd name="connsiteY5-44" fmla="*/ 5131 h 1835012"/>
                <a:gd name="connsiteX0-45" fmla="*/ 4597376 w 4597376"/>
                <a:gd name="connsiteY0-46" fmla="*/ 1835012 h 1835012"/>
                <a:gd name="connsiteX1-47" fmla="*/ 860074 w 4597376"/>
                <a:gd name="connsiteY1-48" fmla="*/ 1833931 h 1835012"/>
                <a:gd name="connsiteX2-49" fmla="*/ 0 w 4597376"/>
                <a:gd name="connsiteY2-50" fmla="*/ 1835012 h 1835012"/>
                <a:gd name="connsiteX3-51" fmla="*/ 0 w 4597376"/>
                <a:gd name="connsiteY3-52" fmla="*/ 0 h 1835012"/>
                <a:gd name="connsiteX4-53" fmla="*/ 366588 w 4597376"/>
                <a:gd name="connsiteY4-54" fmla="*/ 5131 h 1835012"/>
                <a:gd name="connsiteX0-55" fmla="*/ 860074 w 860074"/>
                <a:gd name="connsiteY0-56" fmla="*/ 1833931 h 1835012"/>
                <a:gd name="connsiteX1-57" fmla="*/ 0 w 860074"/>
                <a:gd name="connsiteY1-58" fmla="*/ 1835012 h 1835012"/>
                <a:gd name="connsiteX2-59" fmla="*/ 0 w 860074"/>
                <a:gd name="connsiteY2-60" fmla="*/ 0 h 1835012"/>
                <a:gd name="connsiteX3-61" fmla="*/ 366588 w 860074"/>
                <a:gd name="connsiteY3-62" fmla="*/ 5131 h 183501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60074" h="1835012">
                  <a:moveTo>
                    <a:pt x="860074" y="1833931"/>
                  </a:moveTo>
                  <a:lnTo>
                    <a:pt x="0" y="1835012"/>
                  </a:lnTo>
                  <a:lnTo>
                    <a:pt x="0" y="0"/>
                  </a:lnTo>
                  <a:lnTo>
                    <a:pt x="366588" y="5131"/>
                  </a:lnTo>
                </a:path>
              </a:pathLst>
            </a:cu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257436" y="1564122"/>
            <a:ext cx="3877670" cy="4031132"/>
            <a:chOff x="1257436" y="1564122"/>
            <a:chExt cx="3877670" cy="4031132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39803">
              <a:off x="1440080" y="1783898"/>
              <a:ext cx="3512382" cy="387767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653127">
              <a:off x="473329" y="2710300"/>
              <a:ext cx="3749810" cy="1457453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76340">
              <a:off x="468604" y="3720359"/>
              <a:ext cx="2700266" cy="1049523"/>
            </a:xfrm>
            <a:prstGeom prst="rect">
              <a:avLst/>
            </a:prstGeom>
          </p:spPr>
        </p:pic>
      </p:grpSp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5211370" y="-2010466"/>
            <a:ext cx="7266379" cy="278297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151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36" grpId="0"/>
      <p:bldP spid="35" grpId="0"/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图片201801311531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0"/>
            <a:ext cx="3500461" cy="2466322"/>
          </a:xfrm>
          <a:prstGeom prst="rect">
            <a:avLst/>
          </a:prstGeom>
        </p:spPr>
      </p:pic>
      <p:pic>
        <p:nvPicPr>
          <p:cNvPr id="3" name="图片 2" descr="QQ图片201801311532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462715"/>
            <a:ext cx="3500462" cy="2680785"/>
          </a:xfrm>
          <a:prstGeom prst="rect">
            <a:avLst/>
          </a:prstGeom>
        </p:spPr>
      </p:pic>
      <p:pic>
        <p:nvPicPr>
          <p:cNvPr id="4" name="图片 3" descr="QQ图片201801311531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7620" y="1071551"/>
            <a:ext cx="2571768" cy="3357587"/>
          </a:xfrm>
          <a:prstGeom prst="rect">
            <a:avLst/>
          </a:prstGeom>
        </p:spPr>
      </p:pic>
      <p:pic>
        <p:nvPicPr>
          <p:cNvPr id="5" name="图片 4" descr="QQ图片201801311531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00826" y="1071551"/>
            <a:ext cx="2500298" cy="3331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9"/>
          <p:cNvSpPr txBox="1"/>
          <p:nvPr/>
        </p:nvSpPr>
        <p:spPr>
          <a:xfrm>
            <a:off x="2928926" y="642924"/>
            <a:ext cx="3260551" cy="571504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pPr algn="ctr"/>
            <a:r>
              <a:rPr lang="en-US" altLang="zh-CN" sz="2000" b="1" dirty="0" smtClean="0">
                <a:latin typeface="+mn-ea"/>
                <a:ea typeface="+mn-ea"/>
              </a:rPr>
              <a:t>1.</a:t>
            </a:r>
          </a:p>
          <a:p>
            <a:pPr algn="ctr"/>
            <a:r>
              <a:rPr lang="zh-CN" altLang="en-US" sz="2000" b="1" dirty="0" smtClean="0">
                <a:latin typeface="+mn-ea"/>
                <a:ea typeface="+mn-ea"/>
              </a:rPr>
              <a:t>从材料的单一转向材料的丰富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6" name="TextBox 18"/>
          <p:cNvSpPr txBox="1"/>
          <p:nvPr/>
        </p:nvSpPr>
        <p:spPr>
          <a:xfrm>
            <a:off x="785786" y="2071684"/>
            <a:ext cx="2330154" cy="68473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algn="ctr"/>
            <a:endParaRPr lang="en-US" altLang="zh-CN" sz="2000" dirty="0" smtClean="0"/>
          </a:p>
          <a:p>
            <a:pPr algn="ctr"/>
            <a:r>
              <a:rPr lang="en-US" altLang="zh-CN" sz="2000" b="1" dirty="0" smtClean="0"/>
              <a:t>2.</a:t>
            </a:r>
          </a:p>
          <a:p>
            <a:pPr algn="ctr"/>
            <a:r>
              <a:rPr lang="zh-CN" altLang="en-US" sz="2000" b="1" dirty="0" smtClean="0"/>
              <a:t>美工区的作品</a:t>
            </a:r>
            <a:endParaRPr lang="en-US" altLang="zh-CN" sz="2000" b="1" dirty="0" smtClean="0"/>
          </a:p>
          <a:p>
            <a:pPr algn="r"/>
            <a:r>
              <a:rPr lang="zh-CN" altLang="en-US" sz="2000" b="1" dirty="0" smtClean="0"/>
              <a:t>从平面展示转向立体呈现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TextBox 21"/>
          <p:cNvSpPr txBox="1"/>
          <p:nvPr/>
        </p:nvSpPr>
        <p:spPr>
          <a:xfrm>
            <a:off x="5643570" y="2285998"/>
            <a:ext cx="2466473" cy="184666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pPr algn="ctr"/>
            <a:r>
              <a:rPr lang="en-US" altLang="zh-CN" sz="2000" b="1" dirty="0" smtClean="0"/>
              <a:t>5.</a:t>
            </a:r>
          </a:p>
          <a:p>
            <a:r>
              <a:rPr lang="zh-CN" altLang="en-US" sz="2000" b="1" dirty="0" smtClean="0"/>
              <a:t>建构区体现材料的层次性，</a:t>
            </a:r>
            <a:endParaRPr lang="en-US" altLang="zh-CN" sz="2000" b="1" dirty="0" smtClean="0"/>
          </a:p>
          <a:p>
            <a:r>
              <a:rPr lang="zh-CN" altLang="en-US" sz="2000" b="1" dirty="0" smtClean="0"/>
              <a:t>呈现点状材料时提供面状材料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24"/>
          <p:cNvSpPr txBox="1"/>
          <p:nvPr/>
        </p:nvSpPr>
        <p:spPr>
          <a:xfrm>
            <a:off x="5688859" y="3660617"/>
            <a:ext cx="2915787" cy="184666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pPr algn="ctr"/>
            <a:r>
              <a:rPr lang="en-US" sz="2000" b="1" dirty="0" smtClean="0">
                <a:latin typeface="+mn-ea"/>
                <a:ea typeface="+mn-ea"/>
              </a:rPr>
              <a:t>4.</a:t>
            </a:r>
          </a:p>
          <a:p>
            <a:pPr algn="ctr"/>
            <a:r>
              <a:rPr lang="zh-CN" altLang="en-US" sz="2000" b="1" dirty="0" smtClean="0">
                <a:latin typeface="+mn-ea"/>
                <a:ea typeface="+mn-ea"/>
              </a:rPr>
              <a:t>部分区域</a:t>
            </a:r>
            <a:endParaRPr lang="en-US" altLang="zh-CN" sz="2000" b="1" dirty="0" smtClean="0">
              <a:latin typeface="+mn-ea"/>
              <a:ea typeface="+mn-ea"/>
            </a:endParaRPr>
          </a:p>
          <a:p>
            <a:r>
              <a:rPr lang="zh-CN" altLang="en-US" sz="2000" b="1" dirty="0" smtClean="0">
                <a:latin typeface="+mn-ea"/>
                <a:ea typeface="+mn-ea"/>
              </a:rPr>
              <a:t>有支持幼儿游戏的书籍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TextBox 27"/>
          <p:cNvSpPr txBox="1"/>
          <p:nvPr/>
        </p:nvSpPr>
        <p:spPr>
          <a:xfrm>
            <a:off x="1571604" y="3500444"/>
            <a:ext cx="2925015" cy="1285884"/>
          </a:xfrm>
          <a:prstGeom prst="rect">
            <a:avLst/>
          </a:prstGeom>
          <a:noFill/>
        </p:spPr>
        <p:txBody>
          <a:bodyPr wrap="none" lIns="0" tIns="0" rIns="0" bIns="0" anchor="b" anchorCtr="0">
            <a:normAutofit/>
          </a:bodyPr>
          <a:lstStyle/>
          <a:p>
            <a:pPr algn="ctr"/>
            <a:r>
              <a:rPr lang="en-US" altLang="zh-CN" sz="2000" b="1" dirty="0" smtClean="0">
                <a:latin typeface="+mn-ea"/>
                <a:ea typeface="+mn-ea"/>
              </a:rPr>
              <a:t>3.</a:t>
            </a:r>
          </a:p>
          <a:p>
            <a:pPr algn="ctr"/>
            <a:r>
              <a:rPr lang="zh-CN" altLang="en-US" sz="2000" b="1" dirty="0" smtClean="0">
                <a:latin typeface="+mn-ea"/>
                <a:ea typeface="+mn-ea"/>
              </a:rPr>
              <a:t>阅读区里看到了</a:t>
            </a:r>
            <a:endParaRPr lang="en-US" altLang="zh-CN" sz="2000" b="1" dirty="0" smtClean="0">
              <a:latin typeface="+mn-ea"/>
              <a:ea typeface="+mn-ea"/>
            </a:endParaRPr>
          </a:p>
          <a:p>
            <a:pPr algn="ctr"/>
            <a:r>
              <a:rPr lang="zh-CN" altLang="en-US" sz="2000" b="1" dirty="0" smtClean="0">
                <a:latin typeface="+mn-ea"/>
                <a:ea typeface="+mn-ea"/>
              </a:rPr>
              <a:t>大量的可供幼儿阅读的绘本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8" name="Title 1"/>
          <p:cNvSpPr txBox="1"/>
          <p:nvPr/>
        </p:nvSpPr>
        <p:spPr>
          <a:xfrm>
            <a:off x="142844" y="-18"/>
            <a:ext cx="4929222" cy="824471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800" b="1" dirty="0" smtClean="0">
                <a:latin typeface="华文行楷" pitchFamily="2" charset="-122"/>
                <a:ea typeface="华文行楷" pitchFamily="2" charset="-122"/>
              </a:rPr>
              <a:t>一、解读到位，努力改变</a:t>
            </a:r>
            <a:endParaRPr lang="en-GB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2954216" y="1313421"/>
            <a:ext cx="3043492" cy="3058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80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428610"/>
            <a:ext cx="3214710" cy="4000510"/>
          </a:xfrm>
          <a:prstGeom prst="rect">
            <a:avLst/>
          </a:prstGeom>
        </p:spPr>
      </p:pic>
      <p:pic>
        <p:nvPicPr>
          <p:cNvPr id="3" name="图片 2" descr="IMG_80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540412" y="674513"/>
            <a:ext cx="3992266" cy="3500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50" y="-331917"/>
            <a:ext cx="3643338" cy="3615678"/>
          </a:xfrm>
          <a:prstGeom prst="rect">
            <a:avLst/>
          </a:prstGeom>
        </p:spPr>
      </p:pic>
      <p:sp>
        <p:nvSpPr>
          <p:cNvPr id="28" name="TextBox 51"/>
          <p:cNvSpPr txBox="1"/>
          <p:nvPr/>
        </p:nvSpPr>
        <p:spPr bwMode="auto">
          <a:xfrm>
            <a:off x="3643306" y="857238"/>
            <a:ext cx="2428892" cy="661096"/>
          </a:xfrm>
          <a:prstGeom prst="rect">
            <a:avLst/>
          </a:prstGeom>
          <a:noFill/>
        </p:spPr>
        <p:txBody>
          <a:bodyPr wrap="none" lIns="90000" tIns="46800" rIns="216000" bIns="46800">
            <a:noAutofit/>
          </a:bodyPr>
          <a:lstStyle/>
          <a:p>
            <a:pPr algn="ctr" latinLnBrk="0"/>
            <a:r>
              <a:rPr lang="en-US" sz="2800" dirty="0" smtClean="0">
                <a:latin typeface="华文行楷" pitchFamily="2" charset="-122"/>
                <a:ea typeface="华文行楷" pitchFamily="2" charset="-122"/>
              </a:rPr>
              <a:t>1.</a:t>
            </a:r>
          </a:p>
          <a:p>
            <a:pPr algn="r" latinLnBrk="0"/>
            <a:r>
              <a:rPr lang="zh-CN" altLang="en-US" sz="2800" dirty="0" smtClean="0">
                <a:latin typeface="华文行楷" pitchFamily="2" charset="-122"/>
                <a:ea typeface="华文行楷" pitchFamily="2" charset="-122"/>
              </a:rPr>
              <a:t>一日生活可视化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华文行楷" pitchFamily="2" charset="-122"/>
              <a:ea typeface="华文行楷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图片201801311532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59341"/>
            <a:ext cx="3214709" cy="2340971"/>
          </a:xfrm>
          <a:prstGeom prst="rect">
            <a:avLst/>
          </a:prstGeom>
        </p:spPr>
      </p:pic>
      <p:pic>
        <p:nvPicPr>
          <p:cNvPr id="3" name="图片 2" descr="QQ图片201801311531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2571749"/>
            <a:ext cx="3236277" cy="2428893"/>
          </a:xfrm>
          <a:prstGeom prst="rect">
            <a:avLst/>
          </a:prstGeom>
        </p:spPr>
      </p:pic>
      <p:pic>
        <p:nvPicPr>
          <p:cNvPr id="4" name="图片 3" descr="QQ图片201801311531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868" y="1071552"/>
            <a:ext cx="2571768" cy="3047673"/>
          </a:xfrm>
          <a:prstGeom prst="rect">
            <a:avLst/>
          </a:prstGeom>
        </p:spPr>
      </p:pic>
      <p:pic>
        <p:nvPicPr>
          <p:cNvPr id="5" name="图片 4" descr="QQ图片201801311533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7950" y="1071552"/>
            <a:ext cx="2500330" cy="30003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50" y="-331917"/>
            <a:ext cx="3643338" cy="3615678"/>
          </a:xfrm>
          <a:prstGeom prst="rect">
            <a:avLst/>
          </a:prstGeom>
        </p:spPr>
      </p:pic>
      <p:sp>
        <p:nvSpPr>
          <p:cNvPr id="24" name="TextBox 51"/>
          <p:cNvSpPr txBox="1"/>
          <p:nvPr/>
        </p:nvSpPr>
        <p:spPr bwMode="auto">
          <a:xfrm>
            <a:off x="1000100" y="2285998"/>
            <a:ext cx="1643074" cy="1143008"/>
          </a:xfrm>
          <a:prstGeom prst="rect">
            <a:avLst/>
          </a:prstGeom>
          <a:noFill/>
        </p:spPr>
        <p:txBody>
          <a:bodyPr wrap="none" lIns="90000" tIns="46800" rIns="216000" bIns="46800">
            <a:normAutofit/>
          </a:bodyPr>
          <a:lstStyle/>
          <a:p>
            <a:pPr algn="ctr" latinLnBrk="0"/>
            <a:r>
              <a:rPr lang="en-US" sz="2800" dirty="0" smtClean="0">
                <a:latin typeface="华文行楷" pitchFamily="2" charset="-122"/>
                <a:ea typeface="华文行楷" pitchFamily="2" charset="-122"/>
              </a:rPr>
              <a:t>2.</a:t>
            </a:r>
          </a:p>
          <a:p>
            <a:pPr algn="r" latinLnBrk="0"/>
            <a:r>
              <a:rPr lang="zh-CN" altLang="en-US" sz="2800" dirty="0" smtClean="0">
                <a:latin typeface="华文行楷" pitchFamily="2" charset="-122"/>
                <a:ea typeface="华文行楷" pitchFamily="2" charset="-122"/>
              </a:rPr>
              <a:t>班级公约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" y="1428742"/>
            <a:ext cx="3285863" cy="3143272"/>
          </a:xfrm>
          <a:prstGeom prst="rect">
            <a:avLst/>
          </a:prstGeom>
        </p:spPr>
      </p:pic>
      <p:sp>
        <p:nvSpPr>
          <p:cNvPr id="28" name="TextBox 51"/>
          <p:cNvSpPr txBox="1"/>
          <p:nvPr/>
        </p:nvSpPr>
        <p:spPr bwMode="auto">
          <a:xfrm>
            <a:off x="3643306" y="857238"/>
            <a:ext cx="2428892" cy="661096"/>
          </a:xfrm>
          <a:prstGeom prst="rect">
            <a:avLst/>
          </a:prstGeom>
          <a:noFill/>
        </p:spPr>
        <p:txBody>
          <a:bodyPr wrap="none" lIns="90000" tIns="46800" rIns="216000" bIns="46800">
            <a:noAutofit/>
          </a:bodyPr>
          <a:lstStyle/>
          <a:p>
            <a:pPr algn="ctr" latinLnBrk="0"/>
            <a:r>
              <a:rPr lang="en-US" sz="2800" dirty="0" smtClean="0">
                <a:latin typeface="华文行楷" pitchFamily="2" charset="-122"/>
                <a:ea typeface="华文行楷" pitchFamily="2" charset="-122"/>
              </a:rPr>
              <a:t>1.</a:t>
            </a:r>
          </a:p>
          <a:p>
            <a:pPr algn="r" latinLnBrk="0"/>
            <a:r>
              <a:rPr lang="zh-CN" altLang="en-US" sz="2800" dirty="0" smtClean="0">
                <a:latin typeface="华文行楷" pitchFamily="2" charset="-122"/>
                <a:ea typeface="华文行楷" pitchFamily="2" charset="-122"/>
              </a:rPr>
              <a:t>一日生活可视化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华文行楷" pitchFamily="2" charset="-122"/>
              <a:ea typeface="华文行楷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图片20180131153348.jpg"/>
          <p:cNvPicPr>
            <a:picLocks noChangeAspect="1"/>
          </p:cNvPicPr>
          <p:nvPr/>
        </p:nvPicPr>
        <p:blipFill>
          <a:blip r:embed="rId2" cstate="print"/>
          <a:srcRect t="16236" b="8665"/>
          <a:stretch>
            <a:fillRect/>
          </a:stretch>
        </p:blipFill>
        <p:spPr>
          <a:xfrm>
            <a:off x="147105" y="214296"/>
            <a:ext cx="2996135" cy="2286016"/>
          </a:xfrm>
          <a:prstGeom prst="rect">
            <a:avLst/>
          </a:prstGeom>
        </p:spPr>
      </p:pic>
      <p:pic>
        <p:nvPicPr>
          <p:cNvPr id="3" name="图片 2" descr="QQ图片20180131153220.jpg"/>
          <p:cNvPicPr>
            <a:picLocks noChangeAspect="1"/>
          </p:cNvPicPr>
          <p:nvPr/>
        </p:nvPicPr>
        <p:blipFill>
          <a:blip r:embed="rId3" cstate="print"/>
          <a:srcRect b="7927"/>
          <a:stretch>
            <a:fillRect/>
          </a:stretch>
        </p:blipFill>
        <p:spPr>
          <a:xfrm>
            <a:off x="142845" y="2643188"/>
            <a:ext cx="3000396" cy="2357454"/>
          </a:xfrm>
          <a:prstGeom prst="rect">
            <a:avLst/>
          </a:prstGeom>
        </p:spPr>
      </p:pic>
      <p:pic>
        <p:nvPicPr>
          <p:cNvPr id="4" name="图片 3" descr="IMG_80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4678" y="214296"/>
            <a:ext cx="3000396" cy="2214578"/>
          </a:xfrm>
          <a:prstGeom prst="rect">
            <a:avLst/>
          </a:prstGeom>
        </p:spPr>
      </p:pic>
      <p:pic>
        <p:nvPicPr>
          <p:cNvPr id="5" name="图片 4" descr="QQ图片20180131153340.jpg"/>
          <p:cNvPicPr>
            <a:picLocks noChangeAspect="1"/>
          </p:cNvPicPr>
          <p:nvPr/>
        </p:nvPicPr>
        <p:blipFill>
          <a:blip r:embed="rId5" cstate="print"/>
          <a:srcRect b="22017"/>
          <a:stretch>
            <a:fillRect/>
          </a:stretch>
        </p:blipFill>
        <p:spPr>
          <a:xfrm>
            <a:off x="3214678" y="2643188"/>
            <a:ext cx="3051460" cy="2286016"/>
          </a:xfrm>
          <a:prstGeom prst="rect">
            <a:avLst/>
          </a:prstGeom>
        </p:spPr>
      </p:pic>
      <p:pic>
        <p:nvPicPr>
          <p:cNvPr id="6" name="图片 5" descr="QQ图片20180131153252.jpg"/>
          <p:cNvPicPr>
            <a:picLocks noChangeAspect="1"/>
          </p:cNvPicPr>
          <p:nvPr/>
        </p:nvPicPr>
        <p:blipFill>
          <a:blip r:embed="rId6" cstate="print"/>
          <a:srcRect l="7500" t="17761" b="11193"/>
          <a:stretch>
            <a:fillRect/>
          </a:stretch>
        </p:blipFill>
        <p:spPr>
          <a:xfrm>
            <a:off x="6286512" y="214296"/>
            <a:ext cx="2714644" cy="2214578"/>
          </a:xfrm>
          <a:prstGeom prst="rect">
            <a:avLst/>
          </a:prstGeom>
        </p:spPr>
      </p:pic>
      <p:pic>
        <p:nvPicPr>
          <p:cNvPr id="7" name="图片 6" descr="QQ图片20180131153356.jpg"/>
          <p:cNvPicPr>
            <a:picLocks noChangeAspect="1"/>
          </p:cNvPicPr>
          <p:nvPr/>
        </p:nvPicPr>
        <p:blipFill>
          <a:blip r:embed="rId7" cstate="print"/>
          <a:srcRect t="26389" b="16666"/>
          <a:stretch>
            <a:fillRect/>
          </a:stretch>
        </p:blipFill>
        <p:spPr>
          <a:xfrm>
            <a:off x="6357950" y="2655187"/>
            <a:ext cx="2714644" cy="22025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图片201801311532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2990"/>
            <a:ext cx="2285984" cy="2928958"/>
          </a:xfrm>
          <a:prstGeom prst="rect">
            <a:avLst/>
          </a:prstGeom>
        </p:spPr>
      </p:pic>
      <p:pic>
        <p:nvPicPr>
          <p:cNvPr id="3" name="图片 2" descr="QQ图片201801311533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142990"/>
            <a:ext cx="2286016" cy="2928958"/>
          </a:xfrm>
          <a:prstGeom prst="rect">
            <a:avLst/>
          </a:prstGeom>
        </p:spPr>
      </p:pic>
      <p:pic>
        <p:nvPicPr>
          <p:cNvPr id="4" name="图片 3" descr="IMG_80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84" y="1142990"/>
            <a:ext cx="2286016" cy="2928958"/>
          </a:xfrm>
          <a:prstGeom prst="rect">
            <a:avLst/>
          </a:prstGeom>
        </p:spPr>
      </p:pic>
      <p:pic>
        <p:nvPicPr>
          <p:cNvPr id="5" name="图片 4" descr="QQ图片201801311531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16" y="1142990"/>
            <a:ext cx="2285984" cy="29525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50" y="-331917"/>
            <a:ext cx="3643338" cy="3615678"/>
          </a:xfrm>
          <a:prstGeom prst="rect">
            <a:avLst/>
          </a:prstGeom>
        </p:spPr>
      </p:pic>
      <p:sp>
        <p:nvSpPr>
          <p:cNvPr id="24" name="TextBox 51"/>
          <p:cNvSpPr txBox="1"/>
          <p:nvPr/>
        </p:nvSpPr>
        <p:spPr bwMode="auto">
          <a:xfrm>
            <a:off x="1000100" y="2285998"/>
            <a:ext cx="1643074" cy="1143008"/>
          </a:xfrm>
          <a:prstGeom prst="rect">
            <a:avLst/>
          </a:prstGeom>
          <a:noFill/>
        </p:spPr>
        <p:txBody>
          <a:bodyPr wrap="none" lIns="90000" tIns="46800" rIns="216000" bIns="46800">
            <a:normAutofit/>
          </a:bodyPr>
          <a:lstStyle/>
          <a:p>
            <a:pPr algn="ctr" latinLnBrk="0"/>
            <a:r>
              <a:rPr lang="en-US" sz="2800" dirty="0" smtClean="0">
                <a:latin typeface="华文行楷" pitchFamily="2" charset="-122"/>
                <a:ea typeface="华文行楷" pitchFamily="2" charset="-122"/>
              </a:rPr>
              <a:t>2.</a:t>
            </a:r>
          </a:p>
          <a:p>
            <a:pPr algn="r" latinLnBrk="0"/>
            <a:r>
              <a:rPr lang="zh-CN" altLang="en-US" sz="2800" dirty="0" smtClean="0">
                <a:latin typeface="华文行楷" pitchFamily="2" charset="-122"/>
                <a:ea typeface="华文行楷" pitchFamily="2" charset="-122"/>
              </a:rPr>
              <a:t>班级公约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" y="1428742"/>
            <a:ext cx="3285863" cy="3143272"/>
          </a:xfrm>
          <a:prstGeom prst="rect">
            <a:avLst/>
          </a:prstGeom>
        </p:spPr>
      </p:pic>
      <p:sp>
        <p:nvSpPr>
          <p:cNvPr id="28" name="TextBox 51"/>
          <p:cNvSpPr txBox="1"/>
          <p:nvPr/>
        </p:nvSpPr>
        <p:spPr bwMode="auto">
          <a:xfrm>
            <a:off x="3643306" y="857238"/>
            <a:ext cx="2428892" cy="661096"/>
          </a:xfrm>
          <a:prstGeom prst="rect">
            <a:avLst/>
          </a:prstGeom>
          <a:noFill/>
        </p:spPr>
        <p:txBody>
          <a:bodyPr wrap="none" lIns="90000" tIns="46800" rIns="216000" bIns="46800">
            <a:noAutofit/>
          </a:bodyPr>
          <a:lstStyle/>
          <a:p>
            <a:pPr algn="ctr" latinLnBrk="0"/>
            <a:r>
              <a:rPr lang="en-US" sz="2800" dirty="0" smtClean="0">
                <a:latin typeface="华文行楷" pitchFamily="2" charset="-122"/>
                <a:ea typeface="华文行楷" pitchFamily="2" charset="-122"/>
              </a:rPr>
              <a:t>1.</a:t>
            </a:r>
          </a:p>
          <a:p>
            <a:pPr algn="r" latinLnBrk="0"/>
            <a:r>
              <a:rPr lang="zh-CN" altLang="en-US" sz="2800" dirty="0" smtClean="0">
                <a:latin typeface="华文行楷" pitchFamily="2" charset="-122"/>
                <a:ea typeface="华文行楷" pitchFamily="2" charset="-122"/>
              </a:rPr>
              <a:t>一日生活可视化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60" y="1571618"/>
            <a:ext cx="3607996" cy="3580604"/>
          </a:xfrm>
          <a:prstGeom prst="rect">
            <a:avLst/>
          </a:prstGeom>
        </p:spPr>
      </p:pic>
      <p:sp>
        <p:nvSpPr>
          <p:cNvPr id="33" name="TextBox 51"/>
          <p:cNvSpPr txBox="1"/>
          <p:nvPr/>
        </p:nvSpPr>
        <p:spPr bwMode="auto">
          <a:xfrm>
            <a:off x="6253267" y="2643188"/>
            <a:ext cx="2033509" cy="826284"/>
          </a:xfrm>
          <a:prstGeom prst="rect">
            <a:avLst/>
          </a:prstGeom>
          <a:noFill/>
        </p:spPr>
        <p:txBody>
          <a:bodyPr wrap="none" lIns="90000" tIns="46800" rIns="216000" bIns="46800">
            <a:noAutofit/>
          </a:bodyPr>
          <a:lstStyle/>
          <a:p>
            <a:pPr algn="ctr" latinLnBrk="0"/>
            <a:r>
              <a:rPr lang="en-US" sz="2800" dirty="0" smtClean="0">
                <a:latin typeface="华文行楷" pitchFamily="2" charset="-122"/>
                <a:ea typeface="华文行楷" pitchFamily="2" charset="-122"/>
              </a:rPr>
              <a:t>3.</a:t>
            </a:r>
          </a:p>
          <a:p>
            <a:pPr algn="ctr" latinLnBrk="0"/>
            <a:r>
              <a:rPr lang="zh-CN" altLang="en-US" sz="2800" dirty="0" smtClean="0">
                <a:latin typeface="华文行楷" pitchFamily="2" charset="-122"/>
                <a:ea typeface="华文行楷" pitchFamily="2" charset="-122"/>
              </a:rPr>
              <a:t>区域牌的命名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华文行楷" pitchFamily="2" charset="-122"/>
              <a:ea typeface="华文行楷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图片201801311545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0"/>
            <a:ext cx="3357586" cy="2571750"/>
          </a:xfrm>
          <a:prstGeom prst="rect">
            <a:avLst/>
          </a:prstGeom>
        </p:spPr>
      </p:pic>
      <p:pic>
        <p:nvPicPr>
          <p:cNvPr id="3" name="图片 2" descr="QQ图片201801311546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0"/>
            <a:ext cx="3500462" cy="2625347"/>
          </a:xfrm>
          <a:prstGeom prst="rect">
            <a:avLst/>
          </a:prstGeom>
        </p:spPr>
      </p:pic>
      <p:pic>
        <p:nvPicPr>
          <p:cNvPr id="4" name="图片 3" descr="IMG_8094(20180131-15385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2571749"/>
            <a:ext cx="3357586" cy="2571751"/>
          </a:xfrm>
          <a:prstGeom prst="rect">
            <a:avLst/>
          </a:prstGeom>
        </p:spPr>
      </p:pic>
      <p:pic>
        <p:nvPicPr>
          <p:cNvPr id="5" name="图片 4" descr="QQ图片201801311546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2643188"/>
            <a:ext cx="3500462" cy="25003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921584" flipH="1">
            <a:off x="5093767" y="3140791"/>
            <a:ext cx="7266379" cy="278297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768134" flipH="1">
            <a:off x="5577821" y="2567715"/>
            <a:ext cx="4180534" cy="1624865"/>
          </a:xfrm>
          <a:prstGeom prst="rect">
            <a:avLst/>
          </a:prstGeom>
        </p:spPr>
      </p:pic>
      <p:sp>
        <p:nvSpPr>
          <p:cNvPr id="40" name="TextBox 11"/>
          <p:cNvSpPr txBox="1"/>
          <p:nvPr/>
        </p:nvSpPr>
        <p:spPr>
          <a:xfrm>
            <a:off x="714348" y="785800"/>
            <a:ext cx="3357586" cy="1071570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rmAutofit/>
          </a:bodyPr>
          <a:lstStyle/>
          <a:p>
            <a:r>
              <a:rPr lang="zh-CN" altLang="en-US" sz="3200" b="1" dirty="0" smtClean="0">
                <a:latin typeface="华文行楷" pitchFamily="2" charset="-122"/>
                <a:ea typeface="华文行楷" pitchFamily="2" charset="-122"/>
              </a:rPr>
              <a:t>一、解读到位，努力改变</a:t>
            </a:r>
            <a:endParaRPr lang="en-GB" altLang="zh-CN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43" name="TextBox 14"/>
          <p:cNvSpPr txBox="1"/>
          <p:nvPr/>
        </p:nvSpPr>
        <p:spPr>
          <a:xfrm>
            <a:off x="1171441" y="2500312"/>
            <a:ext cx="2971931" cy="182148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zh-CN" altLang="en-US" sz="3200" b="1" dirty="0" smtClean="0">
                <a:latin typeface="华文行楷" pitchFamily="2" charset="-122"/>
                <a:ea typeface="华文行楷" pitchFamily="2" charset="-122"/>
              </a:rPr>
              <a:t>二、分析当下，尝试改变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华文行楷" pitchFamily="2" charset="-122"/>
              <a:ea typeface="华文行楷" pitchFamily="2" charset="-122"/>
              <a:cs typeface="+mn-ea"/>
              <a:sym typeface="+mn-lt"/>
            </a:endParaRPr>
          </a:p>
        </p:txBody>
      </p:sp>
      <p:sp>
        <p:nvSpPr>
          <p:cNvPr id="46" name="TextBox 17"/>
          <p:cNvSpPr txBox="1"/>
          <p:nvPr/>
        </p:nvSpPr>
        <p:spPr>
          <a:xfrm>
            <a:off x="1500166" y="3318296"/>
            <a:ext cx="2971931" cy="182148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zh-CN" altLang="en-US" sz="3200" b="1" dirty="0" smtClean="0">
                <a:latin typeface="华文行楷" pitchFamily="2" charset="-122"/>
                <a:ea typeface="华文行楷" pitchFamily="2" charset="-122"/>
              </a:rPr>
              <a:t>三、展望未来，不断改变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华文行楷" pitchFamily="2" charset="-122"/>
              <a:ea typeface="华文行楷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3" grpId="0"/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775" y="929005"/>
            <a:ext cx="5677535" cy="344868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820" y="928370"/>
            <a:ext cx="5735955" cy="3449320"/>
          </a:xfrm>
          <a:prstGeom prst="rect">
            <a:avLst/>
          </a:prstGeom>
        </p:spPr>
      </p:pic>
      <p:sp>
        <p:nvSpPr>
          <p:cNvPr id="43" name="Title 1"/>
          <p:cNvSpPr txBox="1"/>
          <p:nvPr/>
        </p:nvSpPr>
        <p:spPr>
          <a:xfrm>
            <a:off x="870585" y="263525"/>
            <a:ext cx="3117215" cy="37973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建  构  区</a:t>
            </a:r>
          </a:p>
        </p:txBody>
      </p:sp>
      <p:sp>
        <p:nvSpPr>
          <p:cNvPr id="57" name="矩形 56"/>
          <p:cNvSpPr/>
          <p:nvPr/>
        </p:nvSpPr>
        <p:spPr>
          <a:xfrm>
            <a:off x="1536700" y="1668780"/>
            <a:ext cx="1994535" cy="2124075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txBody>
          <a:bodyPr wrap="none" lIns="0" tIns="0" rIns="0" bIns="0" anchor="t">
            <a:noAutofit/>
          </a:bodyPr>
          <a:lstStyle/>
          <a:p>
            <a:pPr marL="0" lvl="1" algn="ctr"/>
            <a:endParaRPr lang="zh-CN" altLang="en-US" sz="2800" b="1" dirty="0">
              <a:solidFill>
                <a:schemeClr val="accent1"/>
              </a:solidFill>
            </a:endParaRPr>
          </a:p>
          <a:p>
            <a:pPr marL="0" lvl="1" algn="ctr"/>
            <a:r>
              <a:rPr lang="zh-CN" altLang="en-US" sz="2800" b="1" dirty="0">
                <a:solidFill>
                  <a:schemeClr val="accent1"/>
                </a:solidFill>
              </a:rPr>
              <a:t>动态调控材料，</a:t>
            </a:r>
          </a:p>
          <a:p>
            <a:pPr marL="0" lvl="1" algn="ctr"/>
            <a:r>
              <a:rPr lang="zh-CN" altLang="en-US" sz="2800" b="1" dirty="0">
                <a:solidFill>
                  <a:schemeClr val="accent1"/>
                </a:solidFill>
              </a:rPr>
              <a:t>支持幼儿游戏开展</a:t>
            </a:r>
          </a:p>
        </p:txBody>
      </p:sp>
      <p:sp>
        <p:nvSpPr>
          <p:cNvPr id="19" name="矩形 18"/>
          <p:cNvSpPr/>
          <p:nvPr/>
        </p:nvSpPr>
        <p:spPr>
          <a:xfrm>
            <a:off x="5663770" y="2112466"/>
            <a:ext cx="1998481" cy="106254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txBody>
          <a:bodyPr wrap="none" lIns="0" tIns="0" rIns="0" bIns="0" anchor="t">
            <a:noAutofit/>
          </a:bodyPr>
          <a:lstStyle/>
          <a:p>
            <a:pPr marL="0" lvl="1" algn="ctr"/>
            <a:r>
              <a:rPr lang="zh-CN" altLang="en-US" sz="2800" b="1" dirty="0">
                <a:solidFill>
                  <a:schemeClr val="accent1"/>
                </a:solidFill>
              </a:rPr>
              <a:t>动态创设环境，</a:t>
            </a:r>
          </a:p>
          <a:p>
            <a:pPr marL="0" lvl="1" algn="ctr"/>
            <a:r>
              <a:rPr lang="zh-CN" altLang="en-US" sz="2800" b="1" dirty="0">
                <a:solidFill>
                  <a:schemeClr val="accent1"/>
                </a:solidFill>
              </a:rPr>
              <a:t>丰富幼儿游戏经验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7" grpId="0" bldLvl="0" animBg="1"/>
      <p:bldP spid="19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1285852" y="3255559"/>
            <a:ext cx="1747062" cy="160220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一次调整：</a:t>
            </a:r>
            <a:endParaRPr lang="en-US" altLang="zh-CN" sz="2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altLang="zh-CN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从室外到室内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039648" y="3255559"/>
            <a:ext cx="1747062" cy="167364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三次调整：</a:t>
            </a:r>
            <a:endParaRPr lang="en-US" altLang="zh-CN" sz="2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altLang="zh-CN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从直板到弯板</a:t>
            </a:r>
            <a:endParaRPr lang="en-US" altLang="zh-CN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682194" y="3255559"/>
            <a:ext cx="1747062" cy="131645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二次调整：</a:t>
            </a:r>
            <a:endParaRPr lang="en-US" altLang="zh-CN" sz="2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altLang="zh-CN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从多到精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1" name="Title 1"/>
          <p:cNvSpPr txBox="1"/>
          <p:nvPr/>
        </p:nvSpPr>
        <p:spPr>
          <a:xfrm>
            <a:off x="727544" y="692075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marL="0" lvl="1"/>
            <a:r>
              <a:rPr lang="zh-CN" altLang="en-US" sz="3200" b="1" dirty="0" smtClean="0">
                <a:solidFill>
                  <a:schemeClr val="accent1"/>
                </a:solidFill>
                <a:latin typeface="华文行楷" pitchFamily="2" charset="-122"/>
                <a:ea typeface="华文行楷" pitchFamily="2" charset="-122"/>
              </a:rPr>
              <a:t>材料的调整</a:t>
            </a:r>
          </a:p>
          <a:p>
            <a:pPr algn="l"/>
            <a:endParaRPr lang="en-GB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18" y="1988475"/>
            <a:ext cx="660939" cy="984598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846" y="1635646"/>
            <a:ext cx="862344" cy="1284631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79" y="1103563"/>
            <a:ext cx="1259941" cy="1876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8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8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5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143504" y="428610"/>
            <a:ext cx="3714776" cy="1143008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一次调整：</a:t>
            </a:r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从室外到室内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图片 2" descr="照片IMG_6439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3" y="142858"/>
            <a:ext cx="3291822" cy="2286016"/>
          </a:xfrm>
          <a:prstGeom prst="rect">
            <a:avLst/>
          </a:prstGeom>
        </p:spPr>
      </p:pic>
      <p:pic>
        <p:nvPicPr>
          <p:cNvPr id="5" name="图片 4" descr="IMG_71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2500312"/>
            <a:ext cx="3238523" cy="2428892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>
          <a:xfrm>
            <a:off x="4000496" y="2428874"/>
            <a:ext cx="785818" cy="428628"/>
          </a:xfrm>
          <a:prstGeom prst="rightArrow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IMG_6194.JPG"/>
          <p:cNvPicPr>
            <a:picLocks noChangeAspect="1"/>
          </p:cNvPicPr>
          <p:nvPr/>
        </p:nvPicPr>
        <p:blipFill>
          <a:blip r:embed="rId5" cstate="print"/>
          <a:srcRect t="21706"/>
          <a:stretch>
            <a:fillRect/>
          </a:stretch>
        </p:blipFill>
        <p:spPr>
          <a:xfrm>
            <a:off x="4929189" y="1571618"/>
            <a:ext cx="3893025" cy="22860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8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80"/>
                            </p:stCondLst>
                            <p:childTnLst>
                              <p:par>
                                <p:cTn id="18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8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80"/>
                            </p:stCondLst>
                            <p:childTnLst>
                              <p:par>
                                <p:cTn id="2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14348" y="357172"/>
            <a:ext cx="4786346" cy="131645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二次调整：</a:t>
            </a:r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从多到精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图片 2" descr="IMG201801311610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928676"/>
            <a:ext cx="2928958" cy="3524275"/>
          </a:xfrm>
          <a:prstGeom prst="rect">
            <a:avLst/>
          </a:prstGeom>
        </p:spPr>
      </p:pic>
      <p:sp>
        <p:nvSpPr>
          <p:cNvPr id="4" name="右箭头 3"/>
          <p:cNvSpPr/>
          <p:nvPr/>
        </p:nvSpPr>
        <p:spPr>
          <a:xfrm>
            <a:off x="3714744" y="2214560"/>
            <a:ext cx="785818" cy="357190"/>
          </a:xfrm>
          <a:prstGeom prst="rightArrow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IMG201801311613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5262567" y="-333395"/>
            <a:ext cx="2428891" cy="3238521"/>
          </a:xfrm>
          <a:prstGeom prst="rect">
            <a:avLst/>
          </a:prstGeom>
        </p:spPr>
      </p:pic>
      <p:pic>
        <p:nvPicPr>
          <p:cNvPr id="6" name="图片 5" descr="IMG201801311614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5262565" y="2166949"/>
            <a:ext cx="2428879" cy="3238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900"/>
                            </p:stCondLst>
                            <p:childTnLst>
                              <p:par>
                                <p:cTn id="39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0034" y="357172"/>
            <a:ext cx="4500594" cy="167364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三次调整：</a:t>
            </a:r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从直板到弯板</a:t>
            </a:r>
            <a:endParaRPr lang="en-US" altLang="zh-CN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图片 2" descr="IMG201801311612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42845" y="1071552"/>
            <a:ext cx="3929091" cy="2946818"/>
          </a:xfrm>
          <a:prstGeom prst="rect">
            <a:avLst/>
          </a:prstGeom>
        </p:spPr>
      </p:pic>
      <p:sp>
        <p:nvSpPr>
          <p:cNvPr id="4" name="右箭头 3"/>
          <p:cNvSpPr/>
          <p:nvPr/>
        </p:nvSpPr>
        <p:spPr>
          <a:xfrm>
            <a:off x="4214810" y="2285998"/>
            <a:ext cx="785818" cy="357190"/>
          </a:xfrm>
          <a:prstGeom prst="rightArrow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IMG201801311613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5631664" y="583392"/>
            <a:ext cx="2928958" cy="39052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80"/>
                            </p:stCondLst>
                            <p:childTnLst>
                              <p:par>
                                <p:cTn id="1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8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80"/>
                            </p:stCondLst>
                            <p:childTnLst>
                              <p:par>
                                <p:cTn id="2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/>
          <p:nvPr/>
        </p:nvSpPr>
        <p:spPr>
          <a:xfrm>
            <a:off x="357158" y="500048"/>
            <a:ext cx="2674556" cy="753033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marL="0" lvl="1"/>
            <a:r>
              <a:rPr lang="zh-CN" altLang="en-US" sz="3200" b="1" dirty="0" smtClean="0">
                <a:solidFill>
                  <a:schemeClr val="accent1"/>
                </a:solidFill>
                <a:latin typeface="华文行楷" pitchFamily="2" charset="-122"/>
                <a:ea typeface="华文行楷" pitchFamily="2" charset="-122"/>
              </a:rPr>
              <a:t>环境的调整</a:t>
            </a:r>
          </a:p>
          <a:p>
            <a:pPr algn="l"/>
            <a:endParaRPr lang="en-GB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99592" y="2168423"/>
            <a:ext cx="1672144" cy="2689343"/>
            <a:chOff x="1186595" y="2168423"/>
            <a:chExt cx="1672144" cy="2689343"/>
          </a:xfrm>
        </p:grpSpPr>
        <p:grpSp>
          <p:nvGrpSpPr>
            <p:cNvPr id="23" name="组合 22"/>
            <p:cNvGrpSpPr/>
            <p:nvPr/>
          </p:nvGrpSpPr>
          <p:grpSpPr>
            <a:xfrm>
              <a:off x="1227107" y="2494410"/>
              <a:ext cx="571273" cy="691966"/>
              <a:chOff x="6799263" y="279400"/>
              <a:chExt cx="1014412" cy="1228725"/>
            </a:xfrm>
            <a:solidFill>
              <a:schemeClr val="bg1"/>
            </a:solidFill>
          </p:grpSpPr>
          <p:sp>
            <p:nvSpPr>
              <p:cNvPr id="25" name="任意多边形: 形状 24"/>
              <p:cNvSpPr/>
              <p:nvPr/>
            </p:nvSpPr>
            <p:spPr bwMode="auto">
              <a:xfrm>
                <a:off x="6799263" y="279400"/>
                <a:ext cx="904875" cy="1228725"/>
              </a:xfrm>
              <a:custGeom>
                <a:avLst/>
                <a:gdLst>
                  <a:gd name="T0" fmla="*/ 114 w 141"/>
                  <a:gd name="T1" fmla="*/ 178 h 192"/>
                  <a:gd name="T2" fmla="*/ 13 w 141"/>
                  <a:gd name="T3" fmla="*/ 178 h 192"/>
                  <a:gd name="T4" fmla="*/ 13 w 141"/>
                  <a:gd name="T5" fmla="*/ 51 h 192"/>
                  <a:gd name="T6" fmla="*/ 36 w 141"/>
                  <a:gd name="T7" fmla="*/ 51 h 192"/>
                  <a:gd name="T8" fmla="*/ 51 w 141"/>
                  <a:gd name="T9" fmla="*/ 36 h 192"/>
                  <a:gd name="T10" fmla="*/ 51 w 141"/>
                  <a:gd name="T11" fmla="*/ 13 h 192"/>
                  <a:gd name="T12" fmla="*/ 127 w 141"/>
                  <a:gd name="T13" fmla="*/ 13 h 192"/>
                  <a:gd name="T14" fmla="*/ 127 w 141"/>
                  <a:gd name="T15" fmla="*/ 126 h 192"/>
                  <a:gd name="T16" fmla="*/ 128 w 141"/>
                  <a:gd name="T17" fmla="*/ 126 h 192"/>
                  <a:gd name="T18" fmla="*/ 141 w 141"/>
                  <a:gd name="T19" fmla="*/ 140 h 192"/>
                  <a:gd name="T20" fmla="*/ 141 w 141"/>
                  <a:gd name="T21" fmla="*/ 9 h 192"/>
                  <a:gd name="T22" fmla="*/ 132 w 141"/>
                  <a:gd name="T23" fmla="*/ 0 h 192"/>
                  <a:gd name="T24" fmla="*/ 46 w 141"/>
                  <a:gd name="T25" fmla="*/ 0 h 192"/>
                  <a:gd name="T26" fmla="*/ 0 w 141"/>
                  <a:gd name="T27" fmla="*/ 46 h 192"/>
                  <a:gd name="T28" fmla="*/ 0 w 141"/>
                  <a:gd name="T29" fmla="*/ 50 h 192"/>
                  <a:gd name="T30" fmla="*/ 0 w 141"/>
                  <a:gd name="T31" fmla="*/ 51 h 192"/>
                  <a:gd name="T32" fmla="*/ 0 w 141"/>
                  <a:gd name="T33" fmla="*/ 51 h 192"/>
                  <a:gd name="T34" fmla="*/ 0 w 141"/>
                  <a:gd name="T35" fmla="*/ 183 h 192"/>
                  <a:gd name="T36" fmla="*/ 9 w 141"/>
                  <a:gd name="T37" fmla="*/ 192 h 192"/>
                  <a:gd name="T38" fmla="*/ 127 w 141"/>
                  <a:gd name="T39" fmla="*/ 192 h 192"/>
                  <a:gd name="T40" fmla="*/ 114 w 141"/>
                  <a:gd name="T41" fmla="*/ 17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1" h="192">
                    <a:moveTo>
                      <a:pt x="114" y="178"/>
                    </a:moveTo>
                    <a:cubicBezTo>
                      <a:pt x="13" y="178"/>
                      <a:pt x="13" y="178"/>
                      <a:pt x="13" y="178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44" y="51"/>
                      <a:pt x="51" y="44"/>
                      <a:pt x="51" y="36"/>
                    </a:cubicBezTo>
                    <a:cubicBezTo>
                      <a:pt x="51" y="13"/>
                      <a:pt x="51" y="13"/>
                      <a:pt x="51" y="13"/>
                    </a:cubicBezTo>
                    <a:cubicBezTo>
                      <a:pt x="127" y="13"/>
                      <a:pt x="127" y="13"/>
                      <a:pt x="127" y="13"/>
                    </a:cubicBezTo>
                    <a:cubicBezTo>
                      <a:pt x="127" y="126"/>
                      <a:pt x="127" y="126"/>
                      <a:pt x="127" y="126"/>
                    </a:cubicBezTo>
                    <a:cubicBezTo>
                      <a:pt x="128" y="126"/>
                      <a:pt x="128" y="126"/>
                      <a:pt x="128" y="126"/>
                    </a:cubicBezTo>
                    <a:cubicBezTo>
                      <a:pt x="141" y="140"/>
                      <a:pt x="141" y="140"/>
                      <a:pt x="141" y="140"/>
                    </a:cubicBezTo>
                    <a:cubicBezTo>
                      <a:pt x="141" y="9"/>
                      <a:pt x="141" y="9"/>
                      <a:pt x="141" y="9"/>
                    </a:cubicBezTo>
                    <a:cubicBezTo>
                      <a:pt x="141" y="4"/>
                      <a:pt x="137" y="0"/>
                      <a:pt x="132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0" y="188"/>
                      <a:pt x="4" y="192"/>
                      <a:pt x="9" y="192"/>
                    </a:cubicBezTo>
                    <a:cubicBezTo>
                      <a:pt x="127" y="192"/>
                      <a:pt x="127" y="192"/>
                      <a:pt x="127" y="192"/>
                    </a:cubicBezTo>
                    <a:lnTo>
                      <a:pt x="114" y="1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任意多边形: 形状 25"/>
              <p:cNvSpPr/>
              <p:nvPr/>
            </p:nvSpPr>
            <p:spPr bwMode="auto">
              <a:xfrm>
                <a:off x="6896100" y="573088"/>
                <a:ext cx="917575" cy="928688"/>
              </a:xfrm>
              <a:custGeom>
                <a:avLst/>
                <a:gdLst>
                  <a:gd name="T0" fmla="*/ 142 w 143"/>
                  <a:gd name="T1" fmla="*/ 128 h 145"/>
                  <a:gd name="T2" fmla="*/ 99 w 143"/>
                  <a:gd name="T3" fmla="*/ 81 h 145"/>
                  <a:gd name="T4" fmla="*/ 99 w 143"/>
                  <a:gd name="T5" fmla="*/ 80 h 145"/>
                  <a:gd name="T6" fmla="*/ 103 w 143"/>
                  <a:gd name="T7" fmla="*/ 41 h 145"/>
                  <a:gd name="T8" fmla="*/ 41 w 143"/>
                  <a:gd name="T9" fmla="*/ 8 h 145"/>
                  <a:gd name="T10" fmla="*/ 8 w 143"/>
                  <a:gd name="T11" fmla="*/ 71 h 145"/>
                  <a:gd name="T12" fmla="*/ 70 w 143"/>
                  <a:gd name="T13" fmla="*/ 103 h 145"/>
                  <a:gd name="T14" fmla="*/ 82 w 143"/>
                  <a:gd name="T15" fmla="*/ 98 h 145"/>
                  <a:gd name="T16" fmla="*/ 124 w 143"/>
                  <a:gd name="T17" fmla="*/ 144 h 145"/>
                  <a:gd name="T18" fmla="*/ 131 w 143"/>
                  <a:gd name="T19" fmla="*/ 143 h 145"/>
                  <a:gd name="T20" fmla="*/ 141 w 143"/>
                  <a:gd name="T21" fmla="*/ 134 h 145"/>
                  <a:gd name="T22" fmla="*/ 142 w 143"/>
                  <a:gd name="T23" fmla="*/ 128 h 145"/>
                  <a:gd name="T24" fmla="*/ 21 w 143"/>
                  <a:gd name="T25" fmla="*/ 67 h 145"/>
                  <a:gd name="T26" fmla="*/ 45 w 143"/>
                  <a:gd name="T27" fmla="*/ 21 h 145"/>
                  <a:gd name="T28" fmla="*/ 90 w 143"/>
                  <a:gd name="T29" fmla="*/ 45 h 145"/>
                  <a:gd name="T30" fmla="*/ 66 w 143"/>
                  <a:gd name="T31" fmla="*/ 90 h 145"/>
                  <a:gd name="T32" fmla="*/ 21 w 143"/>
                  <a:gd name="T33" fmla="*/ 6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3" h="145">
                    <a:moveTo>
                      <a:pt x="142" y="128"/>
                    </a:moveTo>
                    <a:cubicBezTo>
                      <a:pt x="99" y="81"/>
                      <a:pt x="99" y="81"/>
                      <a:pt x="99" y="81"/>
                    </a:cubicBezTo>
                    <a:cubicBezTo>
                      <a:pt x="99" y="81"/>
                      <a:pt x="99" y="81"/>
                      <a:pt x="99" y="80"/>
                    </a:cubicBezTo>
                    <a:cubicBezTo>
                      <a:pt x="105" y="69"/>
                      <a:pt x="107" y="55"/>
                      <a:pt x="103" y="41"/>
                    </a:cubicBezTo>
                    <a:cubicBezTo>
                      <a:pt x="95" y="14"/>
                      <a:pt x="67" y="0"/>
                      <a:pt x="41" y="8"/>
                    </a:cubicBezTo>
                    <a:cubicBezTo>
                      <a:pt x="14" y="16"/>
                      <a:pt x="0" y="44"/>
                      <a:pt x="8" y="71"/>
                    </a:cubicBezTo>
                    <a:cubicBezTo>
                      <a:pt x="16" y="97"/>
                      <a:pt x="44" y="112"/>
                      <a:pt x="70" y="103"/>
                    </a:cubicBezTo>
                    <a:cubicBezTo>
                      <a:pt x="75" y="102"/>
                      <a:pt x="78" y="100"/>
                      <a:pt x="82" y="98"/>
                    </a:cubicBezTo>
                    <a:cubicBezTo>
                      <a:pt x="124" y="144"/>
                      <a:pt x="124" y="144"/>
                      <a:pt x="124" y="144"/>
                    </a:cubicBezTo>
                    <a:cubicBezTo>
                      <a:pt x="126" y="145"/>
                      <a:pt x="128" y="145"/>
                      <a:pt x="131" y="143"/>
                    </a:cubicBezTo>
                    <a:cubicBezTo>
                      <a:pt x="141" y="134"/>
                      <a:pt x="141" y="134"/>
                      <a:pt x="141" y="134"/>
                    </a:cubicBezTo>
                    <a:cubicBezTo>
                      <a:pt x="143" y="132"/>
                      <a:pt x="143" y="129"/>
                      <a:pt x="142" y="128"/>
                    </a:cubicBezTo>
                    <a:close/>
                    <a:moveTo>
                      <a:pt x="21" y="67"/>
                    </a:moveTo>
                    <a:cubicBezTo>
                      <a:pt x="15" y="47"/>
                      <a:pt x="25" y="27"/>
                      <a:pt x="45" y="21"/>
                    </a:cubicBezTo>
                    <a:cubicBezTo>
                      <a:pt x="64" y="15"/>
                      <a:pt x="84" y="26"/>
                      <a:pt x="90" y="45"/>
                    </a:cubicBezTo>
                    <a:cubicBezTo>
                      <a:pt x="96" y="64"/>
                      <a:pt x="86" y="84"/>
                      <a:pt x="66" y="90"/>
                    </a:cubicBezTo>
                    <a:cubicBezTo>
                      <a:pt x="47" y="96"/>
                      <a:pt x="27" y="86"/>
                      <a:pt x="21" y="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任意多边形: 形状 26"/>
              <p:cNvSpPr/>
              <p:nvPr/>
            </p:nvSpPr>
            <p:spPr bwMode="auto">
              <a:xfrm>
                <a:off x="7062788" y="708025"/>
                <a:ext cx="398462" cy="295275"/>
              </a:xfrm>
              <a:custGeom>
                <a:avLst/>
                <a:gdLst>
                  <a:gd name="T0" fmla="*/ 12 w 62"/>
                  <a:gd name="T1" fmla="*/ 20 h 46"/>
                  <a:gd name="T2" fmla="*/ 59 w 62"/>
                  <a:gd name="T3" fmla="*/ 44 h 46"/>
                  <a:gd name="T4" fmla="*/ 59 w 62"/>
                  <a:gd name="T5" fmla="*/ 46 h 46"/>
                  <a:gd name="T6" fmla="*/ 60 w 62"/>
                  <a:gd name="T7" fmla="*/ 25 h 46"/>
                  <a:gd name="T8" fmla="*/ 21 w 62"/>
                  <a:gd name="T9" fmla="*/ 5 h 46"/>
                  <a:gd name="T10" fmla="*/ 0 w 62"/>
                  <a:gd name="T11" fmla="*/ 27 h 46"/>
                  <a:gd name="T12" fmla="*/ 12 w 62"/>
                  <a:gd name="T13" fmla="*/ 2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46">
                    <a:moveTo>
                      <a:pt x="12" y="20"/>
                    </a:moveTo>
                    <a:cubicBezTo>
                      <a:pt x="32" y="14"/>
                      <a:pt x="52" y="25"/>
                      <a:pt x="59" y="44"/>
                    </a:cubicBezTo>
                    <a:cubicBezTo>
                      <a:pt x="59" y="45"/>
                      <a:pt x="59" y="45"/>
                      <a:pt x="59" y="46"/>
                    </a:cubicBezTo>
                    <a:cubicBezTo>
                      <a:pt x="61" y="40"/>
                      <a:pt x="62" y="32"/>
                      <a:pt x="60" y="25"/>
                    </a:cubicBezTo>
                    <a:cubicBezTo>
                      <a:pt x="55" y="9"/>
                      <a:pt x="37" y="0"/>
                      <a:pt x="21" y="5"/>
                    </a:cubicBezTo>
                    <a:cubicBezTo>
                      <a:pt x="10" y="8"/>
                      <a:pt x="3" y="17"/>
                      <a:pt x="0" y="27"/>
                    </a:cubicBezTo>
                    <a:cubicBezTo>
                      <a:pt x="3" y="24"/>
                      <a:pt x="7" y="21"/>
                      <a:pt x="12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1" name="文本框 24"/>
            <p:cNvSpPr txBox="1"/>
            <p:nvPr/>
          </p:nvSpPr>
          <p:spPr bwMode="auto">
            <a:xfrm>
              <a:off x="1186595" y="3979544"/>
              <a:ext cx="1672144" cy="87822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ea typeface="+mn-ea"/>
                </a:rPr>
                <a:t>第一重要的是：</a:t>
              </a:r>
              <a:endParaRPr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endParaRPr>
            </a:p>
            <a:p>
              <a:pPr marL="0" lvl="1" algn="ctr"/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ea typeface="+mn-ea"/>
                </a:rPr>
                <a:t>建筑物图片的支持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4291" y="2168423"/>
              <a:ext cx="1085247" cy="1446996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4562164" y="2192742"/>
            <a:ext cx="1795786" cy="2450710"/>
            <a:chOff x="4849167" y="2192742"/>
            <a:chExt cx="1795786" cy="2450710"/>
          </a:xfrm>
        </p:grpSpPr>
        <p:grpSp>
          <p:nvGrpSpPr>
            <p:cNvPr id="21" name="组合 20"/>
            <p:cNvGrpSpPr/>
            <p:nvPr/>
          </p:nvGrpSpPr>
          <p:grpSpPr>
            <a:xfrm>
              <a:off x="4849167" y="2459765"/>
              <a:ext cx="896297" cy="761259"/>
              <a:chOff x="6972300" y="1030288"/>
              <a:chExt cx="958851" cy="814387"/>
            </a:xfrm>
            <a:solidFill>
              <a:schemeClr val="bg1"/>
            </a:solidFill>
          </p:grpSpPr>
          <p:sp>
            <p:nvSpPr>
              <p:cNvPr id="30" name="任意多边形: 形状 29"/>
              <p:cNvSpPr/>
              <p:nvPr/>
            </p:nvSpPr>
            <p:spPr bwMode="auto">
              <a:xfrm>
                <a:off x="6972300" y="1384300"/>
                <a:ext cx="298450" cy="334962"/>
              </a:xfrm>
              <a:custGeom>
                <a:avLst/>
                <a:gdLst>
                  <a:gd name="T0" fmla="*/ 79 w 79"/>
                  <a:gd name="T1" fmla="*/ 48 h 88"/>
                  <a:gd name="T2" fmla="*/ 79 w 79"/>
                  <a:gd name="T3" fmla="*/ 48 h 88"/>
                  <a:gd name="T4" fmla="*/ 79 w 79"/>
                  <a:gd name="T5" fmla="*/ 48 h 88"/>
                  <a:gd name="T6" fmla="*/ 45 w 79"/>
                  <a:gd name="T7" fmla="*/ 14 h 88"/>
                  <a:gd name="T8" fmla="*/ 46 w 79"/>
                  <a:gd name="T9" fmla="*/ 10 h 88"/>
                  <a:gd name="T10" fmla="*/ 40 w 79"/>
                  <a:gd name="T11" fmla="*/ 0 h 88"/>
                  <a:gd name="T12" fmla="*/ 33 w 79"/>
                  <a:gd name="T13" fmla="*/ 10 h 88"/>
                  <a:gd name="T14" fmla="*/ 34 w 79"/>
                  <a:gd name="T15" fmla="*/ 14 h 88"/>
                  <a:gd name="T16" fmla="*/ 0 w 79"/>
                  <a:gd name="T17" fmla="*/ 48 h 88"/>
                  <a:gd name="T18" fmla="*/ 0 w 79"/>
                  <a:gd name="T19" fmla="*/ 48 h 88"/>
                  <a:gd name="T20" fmla="*/ 40 w 79"/>
                  <a:gd name="T21" fmla="*/ 88 h 88"/>
                  <a:gd name="T22" fmla="*/ 79 w 79"/>
                  <a:gd name="T23" fmla="*/ 48 h 88"/>
                  <a:gd name="T24" fmla="*/ 39 w 79"/>
                  <a:gd name="T25" fmla="*/ 48 h 88"/>
                  <a:gd name="T26" fmla="*/ 4 w 79"/>
                  <a:gd name="T27" fmla="*/ 48 h 88"/>
                  <a:gd name="T28" fmla="*/ 36 w 79"/>
                  <a:gd name="T29" fmla="*/ 16 h 88"/>
                  <a:gd name="T30" fmla="*/ 39 w 79"/>
                  <a:gd name="T31" fmla="*/ 17 h 88"/>
                  <a:gd name="T32" fmla="*/ 39 w 79"/>
                  <a:gd name="T33" fmla="*/ 48 h 88"/>
                  <a:gd name="T34" fmla="*/ 40 w 79"/>
                  <a:gd name="T35" fmla="*/ 17 h 88"/>
                  <a:gd name="T36" fmla="*/ 43 w 79"/>
                  <a:gd name="T37" fmla="*/ 16 h 88"/>
                  <a:gd name="T38" fmla="*/ 75 w 79"/>
                  <a:gd name="T39" fmla="*/ 48 h 88"/>
                  <a:gd name="T40" fmla="*/ 40 w 79"/>
                  <a:gd name="T41" fmla="*/ 48 h 88"/>
                  <a:gd name="T42" fmla="*/ 40 w 79"/>
                  <a:gd name="T43" fmla="*/ 17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9" h="88">
                    <a:moveTo>
                      <a:pt x="79" y="48"/>
                    </a:moveTo>
                    <a:cubicBezTo>
                      <a:pt x="79" y="48"/>
                      <a:pt x="79" y="48"/>
                      <a:pt x="79" y="48"/>
                    </a:cubicBezTo>
                    <a:cubicBezTo>
                      <a:pt x="79" y="48"/>
                      <a:pt x="79" y="48"/>
                      <a:pt x="79" y="48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46" y="13"/>
                      <a:pt x="46" y="12"/>
                      <a:pt x="46" y="10"/>
                    </a:cubicBezTo>
                    <a:cubicBezTo>
                      <a:pt x="46" y="7"/>
                      <a:pt x="40" y="0"/>
                      <a:pt x="40" y="0"/>
                    </a:cubicBezTo>
                    <a:cubicBezTo>
                      <a:pt x="40" y="0"/>
                      <a:pt x="33" y="7"/>
                      <a:pt x="33" y="10"/>
                    </a:cubicBezTo>
                    <a:cubicBezTo>
                      <a:pt x="33" y="12"/>
                      <a:pt x="34" y="13"/>
                      <a:pt x="34" y="14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70"/>
                      <a:pt x="18" y="88"/>
                      <a:pt x="40" y="88"/>
                    </a:cubicBezTo>
                    <a:cubicBezTo>
                      <a:pt x="61" y="88"/>
                      <a:pt x="79" y="70"/>
                      <a:pt x="79" y="48"/>
                    </a:cubicBezTo>
                    <a:close/>
                    <a:moveTo>
                      <a:pt x="39" y="48"/>
                    </a:moveTo>
                    <a:cubicBezTo>
                      <a:pt x="4" y="48"/>
                      <a:pt x="4" y="48"/>
                      <a:pt x="4" y="48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7" y="16"/>
                      <a:pt x="38" y="17"/>
                      <a:pt x="39" y="17"/>
                    </a:cubicBezTo>
                    <a:lnTo>
                      <a:pt x="39" y="48"/>
                    </a:lnTo>
                    <a:close/>
                    <a:moveTo>
                      <a:pt x="40" y="17"/>
                    </a:moveTo>
                    <a:cubicBezTo>
                      <a:pt x="41" y="17"/>
                      <a:pt x="42" y="16"/>
                      <a:pt x="43" y="16"/>
                    </a:cubicBezTo>
                    <a:cubicBezTo>
                      <a:pt x="75" y="48"/>
                      <a:pt x="75" y="48"/>
                      <a:pt x="75" y="48"/>
                    </a:cubicBezTo>
                    <a:cubicBezTo>
                      <a:pt x="40" y="48"/>
                      <a:pt x="40" y="48"/>
                      <a:pt x="40" y="48"/>
                    </a:cubicBezTo>
                    <a:lnTo>
                      <a:pt x="40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任意多边形: 形状 30"/>
              <p:cNvSpPr/>
              <p:nvPr/>
            </p:nvSpPr>
            <p:spPr bwMode="auto">
              <a:xfrm>
                <a:off x="7627938" y="1384300"/>
                <a:ext cx="303213" cy="334962"/>
              </a:xfrm>
              <a:custGeom>
                <a:avLst/>
                <a:gdLst>
                  <a:gd name="T0" fmla="*/ 79 w 80"/>
                  <a:gd name="T1" fmla="*/ 48 h 88"/>
                  <a:gd name="T2" fmla="*/ 79 w 80"/>
                  <a:gd name="T3" fmla="*/ 48 h 88"/>
                  <a:gd name="T4" fmla="*/ 45 w 80"/>
                  <a:gd name="T5" fmla="*/ 14 h 88"/>
                  <a:gd name="T6" fmla="*/ 47 w 80"/>
                  <a:gd name="T7" fmla="*/ 10 h 88"/>
                  <a:gd name="T8" fmla="*/ 40 w 80"/>
                  <a:gd name="T9" fmla="*/ 0 h 88"/>
                  <a:gd name="T10" fmla="*/ 34 w 80"/>
                  <a:gd name="T11" fmla="*/ 10 h 88"/>
                  <a:gd name="T12" fmla="*/ 35 w 80"/>
                  <a:gd name="T13" fmla="*/ 14 h 88"/>
                  <a:gd name="T14" fmla="*/ 0 w 80"/>
                  <a:gd name="T15" fmla="*/ 48 h 88"/>
                  <a:gd name="T16" fmla="*/ 1 w 80"/>
                  <a:gd name="T17" fmla="*/ 48 h 88"/>
                  <a:gd name="T18" fmla="*/ 40 w 80"/>
                  <a:gd name="T19" fmla="*/ 88 h 88"/>
                  <a:gd name="T20" fmla="*/ 80 w 80"/>
                  <a:gd name="T21" fmla="*/ 48 h 88"/>
                  <a:gd name="T22" fmla="*/ 79 w 80"/>
                  <a:gd name="T23" fmla="*/ 48 h 88"/>
                  <a:gd name="T24" fmla="*/ 39 w 80"/>
                  <a:gd name="T25" fmla="*/ 48 h 88"/>
                  <a:gd name="T26" fmla="*/ 4 w 80"/>
                  <a:gd name="T27" fmla="*/ 48 h 88"/>
                  <a:gd name="T28" fmla="*/ 37 w 80"/>
                  <a:gd name="T29" fmla="*/ 16 h 88"/>
                  <a:gd name="T30" fmla="*/ 39 w 80"/>
                  <a:gd name="T31" fmla="*/ 17 h 88"/>
                  <a:gd name="T32" fmla="*/ 39 w 80"/>
                  <a:gd name="T33" fmla="*/ 48 h 88"/>
                  <a:gd name="T34" fmla="*/ 41 w 80"/>
                  <a:gd name="T35" fmla="*/ 48 h 88"/>
                  <a:gd name="T36" fmla="*/ 41 w 80"/>
                  <a:gd name="T37" fmla="*/ 17 h 88"/>
                  <a:gd name="T38" fmla="*/ 43 w 80"/>
                  <a:gd name="T39" fmla="*/ 16 h 88"/>
                  <a:gd name="T40" fmla="*/ 75 w 80"/>
                  <a:gd name="T41" fmla="*/ 48 h 88"/>
                  <a:gd name="T42" fmla="*/ 41 w 80"/>
                  <a:gd name="T43" fmla="*/ 4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0" h="88">
                    <a:moveTo>
                      <a:pt x="79" y="48"/>
                    </a:moveTo>
                    <a:cubicBezTo>
                      <a:pt x="79" y="48"/>
                      <a:pt x="79" y="48"/>
                      <a:pt x="79" y="48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46" y="13"/>
                      <a:pt x="47" y="12"/>
                      <a:pt x="47" y="10"/>
                    </a:cubicBezTo>
                    <a:cubicBezTo>
                      <a:pt x="47" y="7"/>
                      <a:pt x="40" y="0"/>
                      <a:pt x="40" y="0"/>
                    </a:cubicBezTo>
                    <a:cubicBezTo>
                      <a:pt x="40" y="0"/>
                      <a:pt x="34" y="7"/>
                      <a:pt x="34" y="10"/>
                    </a:cubicBezTo>
                    <a:cubicBezTo>
                      <a:pt x="34" y="12"/>
                      <a:pt x="34" y="13"/>
                      <a:pt x="35" y="14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70"/>
                      <a:pt x="18" y="88"/>
                      <a:pt x="40" y="88"/>
                    </a:cubicBezTo>
                    <a:cubicBezTo>
                      <a:pt x="62" y="88"/>
                      <a:pt x="80" y="70"/>
                      <a:pt x="80" y="48"/>
                    </a:cubicBezTo>
                    <a:lnTo>
                      <a:pt x="79" y="48"/>
                    </a:lnTo>
                    <a:close/>
                    <a:moveTo>
                      <a:pt x="39" y="48"/>
                    </a:moveTo>
                    <a:cubicBezTo>
                      <a:pt x="4" y="48"/>
                      <a:pt x="4" y="48"/>
                      <a:pt x="4" y="48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8" y="16"/>
                      <a:pt x="38" y="17"/>
                      <a:pt x="39" y="17"/>
                    </a:cubicBezTo>
                    <a:lnTo>
                      <a:pt x="39" y="48"/>
                    </a:lnTo>
                    <a:close/>
                    <a:moveTo>
                      <a:pt x="41" y="48"/>
                    </a:moveTo>
                    <a:cubicBezTo>
                      <a:pt x="41" y="17"/>
                      <a:pt x="41" y="17"/>
                      <a:pt x="41" y="17"/>
                    </a:cubicBezTo>
                    <a:cubicBezTo>
                      <a:pt x="42" y="17"/>
                      <a:pt x="42" y="16"/>
                      <a:pt x="43" y="16"/>
                    </a:cubicBezTo>
                    <a:cubicBezTo>
                      <a:pt x="75" y="48"/>
                      <a:pt x="75" y="48"/>
                      <a:pt x="75" y="48"/>
                    </a:cubicBezTo>
                    <a:lnTo>
                      <a:pt x="41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任意多边形: 形状 31"/>
              <p:cNvSpPr/>
              <p:nvPr/>
            </p:nvSpPr>
            <p:spPr bwMode="auto">
              <a:xfrm>
                <a:off x="7081838" y="1030288"/>
                <a:ext cx="739775" cy="814387"/>
              </a:xfrm>
              <a:custGeom>
                <a:avLst/>
                <a:gdLst>
                  <a:gd name="T0" fmla="*/ 150 w 195"/>
                  <a:gd name="T1" fmla="*/ 189 h 214"/>
                  <a:gd name="T2" fmla="*/ 138 w 195"/>
                  <a:gd name="T3" fmla="*/ 189 h 214"/>
                  <a:gd name="T4" fmla="*/ 138 w 195"/>
                  <a:gd name="T5" fmla="*/ 184 h 214"/>
                  <a:gd name="T6" fmla="*/ 128 w 195"/>
                  <a:gd name="T7" fmla="*/ 174 h 214"/>
                  <a:gd name="T8" fmla="*/ 111 w 195"/>
                  <a:gd name="T9" fmla="*/ 174 h 214"/>
                  <a:gd name="T10" fmla="*/ 112 w 195"/>
                  <a:gd name="T11" fmla="*/ 165 h 214"/>
                  <a:gd name="T12" fmla="*/ 105 w 195"/>
                  <a:gd name="T13" fmla="*/ 146 h 214"/>
                  <a:gd name="T14" fmla="*/ 105 w 195"/>
                  <a:gd name="T15" fmla="*/ 52 h 214"/>
                  <a:gd name="T16" fmla="*/ 175 w 195"/>
                  <a:gd name="T17" fmla="*/ 85 h 214"/>
                  <a:gd name="T18" fmla="*/ 184 w 195"/>
                  <a:gd name="T19" fmla="*/ 91 h 214"/>
                  <a:gd name="T20" fmla="*/ 195 w 195"/>
                  <a:gd name="T21" fmla="*/ 79 h 214"/>
                  <a:gd name="T22" fmla="*/ 184 w 195"/>
                  <a:gd name="T23" fmla="*/ 68 h 214"/>
                  <a:gd name="T24" fmla="*/ 175 w 195"/>
                  <a:gd name="T25" fmla="*/ 73 h 214"/>
                  <a:gd name="T26" fmla="*/ 105 w 195"/>
                  <a:gd name="T27" fmla="*/ 42 h 214"/>
                  <a:gd name="T28" fmla="*/ 105 w 195"/>
                  <a:gd name="T29" fmla="*/ 35 h 214"/>
                  <a:gd name="T30" fmla="*/ 113 w 195"/>
                  <a:gd name="T31" fmla="*/ 21 h 214"/>
                  <a:gd name="T32" fmla="*/ 97 w 195"/>
                  <a:gd name="T33" fmla="*/ 0 h 214"/>
                  <a:gd name="T34" fmla="*/ 81 w 195"/>
                  <a:gd name="T35" fmla="*/ 21 h 214"/>
                  <a:gd name="T36" fmla="*/ 89 w 195"/>
                  <a:gd name="T37" fmla="*/ 35 h 214"/>
                  <a:gd name="T38" fmla="*/ 89 w 195"/>
                  <a:gd name="T39" fmla="*/ 42 h 214"/>
                  <a:gd name="T40" fmla="*/ 20 w 195"/>
                  <a:gd name="T41" fmla="*/ 73 h 214"/>
                  <a:gd name="T42" fmla="*/ 11 w 195"/>
                  <a:gd name="T43" fmla="*/ 68 h 214"/>
                  <a:gd name="T44" fmla="*/ 0 w 195"/>
                  <a:gd name="T45" fmla="*/ 79 h 214"/>
                  <a:gd name="T46" fmla="*/ 11 w 195"/>
                  <a:gd name="T47" fmla="*/ 91 h 214"/>
                  <a:gd name="T48" fmla="*/ 21 w 195"/>
                  <a:gd name="T49" fmla="*/ 85 h 214"/>
                  <a:gd name="T50" fmla="*/ 89 w 195"/>
                  <a:gd name="T51" fmla="*/ 52 h 214"/>
                  <a:gd name="T52" fmla="*/ 89 w 195"/>
                  <a:gd name="T53" fmla="*/ 146 h 214"/>
                  <a:gd name="T54" fmla="*/ 83 w 195"/>
                  <a:gd name="T55" fmla="*/ 165 h 214"/>
                  <a:gd name="T56" fmla="*/ 84 w 195"/>
                  <a:gd name="T57" fmla="*/ 174 h 214"/>
                  <a:gd name="T58" fmla="*/ 67 w 195"/>
                  <a:gd name="T59" fmla="*/ 174 h 214"/>
                  <a:gd name="T60" fmla="*/ 57 w 195"/>
                  <a:gd name="T61" fmla="*/ 184 h 214"/>
                  <a:gd name="T62" fmla="*/ 57 w 195"/>
                  <a:gd name="T63" fmla="*/ 189 h 214"/>
                  <a:gd name="T64" fmla="*/ 44 w 195"/>
                  <a:gd name="T65" fmla="*/ 189 h 214"/>
                  <a:gd name="T66" fmla="*/ 27 w 195"/>
                  <a:gd name="T67" fmla="*/ 206 h 214"/>
                  <a:gd name="T68" fmla="*/ 27 w 195"/>
                  <a:gd name="T69" fmla="*/ 214 h 214"/>
                  <a:gd name="T70" fmla="*/ 168 w 195"/>
                  <a:gd name="T71" fmla="*/ 214 h 214"/>
                  <a:gd name="T72" fmla="*/ 168 w 195"/>
                  <a:gd name="T73" fmla="*/ 206 h 214"/>
                  <a:gd name="T74" fmla="*/ 150 w 195"/>
                  <a:gd name="T75" fmla="*/ 18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5" h="214">
                    <a:moveTo>
                      <a:pt x="150" y="189"/>
                    </a:moveTo>
                    <a:cubicBezTo>
                      <a:pt x="138" y="189"/>
                      <a:pt x="138" y="189"/>
                      <a:pt x="138" y="189"/>
                    </a:cubicBezTo>
                    <a:cubicBezTo>
                      <a:pt x="138" y="184"/>
                      <a:pt x="138" y="184"/>
                      <a:pt x="138" y="184"/>
                    </a:cubicBezTo>
                    <a:cubicBezTo>
                      <a:pt x="138" y="179"/>
                      <a:pt x="133" y="174"/>
                      <a:pt x="128" y="174"/>
                    </a:cubicBezTo>
                    <a:cubicBezTo>
                      <a:pt x="111" y="174"/>
                      <a:pt x="111" y="174"/>
                      <a:pt x="111" y="174"/>
                    </a:cubicBezTo>
                    <a:cubicBezTo>
                      <a:pt x="111" y="172"/>
                      <a:pt x="112" y="169"/>
                      <a:pt x="112" y="165"/>
                    </a:cubicBezTo>
                    <a:cubicBezTo>
                      <a:pt x="112" y="158"/>
                      <a:pt x="109" y="151"/>
                      <a:pt x="105" y="146"/>
                    </a:cubicBezTo>
                    <a:cubicBezTo>
                      <a:pt x="105" y="52"/>
                      <a:pt x="105" y="52"/>
                      <a:pt x="105" y="52"/>
                    </a:cubicBezTo>
                    <a:cubicBezTo>
                      <a:pt x="131" y="56"/>
                      <a:pt x="155" y="67"/>
                      <a:pt x="175" y="85"/>
                    </a:cubicBezTo>
                    <a:cubicBezTo>
                      <a:pt x="176" y="89"/>
                      <a:pt x="180" y="91"/>
                      <a:pt x="184" y="91"/>
                    </a:cubicBezTo>
                    <a:cubicBezTo>
                      <a:pt x="190" y="91"/>
                      <a:pt x="195" y="86"/>
                      <a:pt x="195" y="79"/>
                    </a:cubicBezTo>
                    <a:cubicBezTo>
                      <a:pt x="195" y="73"/>
                      <a:pt x="190" y="68"/>
                      <a:pt x="184" y="68"/>
                    </a:cubicBezTo>
                    <a:cubicBezTo>
                      <a:pt x="180" y="68"/>
                      <a:pt x="177" y="70"/>
                      <a:pt x="175" y="73"/>
                    </a:cubicBezTo>
                    <a:cubicBezTo>
                      <a:pt x="155" y="56"/>
                      <a:pt x="131" y="46"/>
                      <a:pt x="105" y="42"/>
                    </a:cubicBezTo>
                    <a:cubicBezTo>
                      <a:pt x="105" y="35"/>
                      <a:pt x="105" y="35"/>
                      <a:pt x="105" y="35"/>
                    </a:cubicBezTo>
                    <a:cubicBezTo>
                      <a:pt x="110" y="32"/>
                      <a:pt x="113" y="27"/>
                      <a:pt x="113" y="21"/>
                    </a:cubicBezTo>
                    <a:cubicBezTo>
                      <a:pt x="113" y="13"/>
                      <a:pt x="97" y="0"/>
                      <a:pt x="97" y="0"/>
                    </a:cubicBezTo>
                    <a:cubicBezTo>
                      <a:pt x="97" y="0"/>
                      <a:pt x="81" y="13"/>
                      <a:pt x="81" y="21"/>
                    </a:cubicBezTo>
                    <a:cubicBezTo>
                      <a:pt x="81" y="27"/>
                      <a:pt x="85" y="32"/>
                      <a:pt x="89" y="35"/>
                    </a:cubicBezTo>
                    <a:cubicBezTo>
                      <a:pt x="89" y="42"/>
                      <a:pt x="89" y="42"/>
                      <a:pt x="89" y="42"/>
                    </a:cubicBezTo>
                    <a:cubicBezTo>
                      <a:pt x="64" y="46"/>
                      <a:pt x="40" y="56"/>
                      <a:pt x="20" y="73"/>
                    </a:cubicBezTo>
                    <a:cubicBezTo>
                      <a:pt x="18" y="70"/>
                      <a:pt x="15" y="68"/>
                      <a:pt x="11" y="68"/>
                    </a:cubicBezTo>
                    <a:cubicBezTo>
                      <a:pt x="5" y="68"/>
                      <a:pt x="0" y="73"/>
                      <a:pt x="0" y="79"/>
                    </a:cubicBezTo>
                    <a:cubicBezTo>
                      <a:pt x="0" y="86"/>
                      <a:pt x="5" y="91"/>
                      <a:pt x="11" y="91"/>
                    </a:cubicBezTo>
                    <a:cubicBezTo>
                      <a:pt x="15" y="91"/>
                      <a:pt x="19" y="89"/>
                      <a:pt x="21" y="85"/>
                    </a:cubicBezTo>
                    <a:cubicBezTo>
                      <a:pt x="40" y="67"/>
                      <a:pt x="64" y="56"/>
                      <a:pt x="89" y="52"/>
                    </a:cubicBezTo>
                    <a:cubicBezTo>
                      <a:pt x="89" y="146"/>
                      <a:pt x="89" y="146"/>
                      <a:pt x="89" y="146"/>
                    </a:cubicBezTo>
                    <a:cubicBezTo>
                      <a:pt x="85" y="151"/>
                      <a:pt x="83" y="158"/>
                      <a:pt x="83" y="165"/>
                    </a:cubicBezTo>
                    <a:cubicBezTo>
                      <a:pt x="83" y="169"/>
                      <a:pt x="83" y="172"/>
                      <a:pt x="84" y="174"/>
                    </a:cubicBezTo>
                    <a:cubicBezTo>
                      <a:pt x="67" y="174"/>
                      <a:pt x="67" y="174"/>
                      <a:pt x="67" y="174"/>
                    </a:cubicBezTo>
                    <a:cubicBezTo>
                      <a:pt x="61" y="174"/>
                      <a:pt x="57" y="179"/>
                      <a:pt x="57" y="184"/>
                    </a:cubicBezTo>
                    <a:cubicBezTo>
                      <a:pt x="57" y="189"/>
                      <a:pt x="57" y="189"/>
                      <a:pt x="57" y="189"/>
                    </a:cubicBezTo>
                    <a:cubicBezTo>
                      <a:pt x="44" y="189"/>
                      <a:pt x="44" y="189"/>
                      <a:pt x="44" y="189"/>
                    </a:cubicBezTo>
                    <a:cubicBezTo>
                      <a:pt x="35" y="189"/>
                      <a:pt x="27" y="196"/>
                      <a:pt x="27" y="206"/>
                    </a:cubicBezTo>
                    <a:cubicBezTo>
                      <a:pt x="27" y="214"/>
                      <a:pt x="27" y="214"/>
                      <a:pt x="27" y="214"/>
                    </a:cubicBezTo>
                    <a:cubicBezTo>
                      <a:pt x="168" y="214"/>
                      <a:pt x="168" y="214"/>
                      <a:pt x="168" y="214"/>
                    </a:cubicBezTo>
                    <a:cubicBezTo>
                      <a:pt x="168" y="206"/>
                      <a:pt x="168" y="206"/>
                      <a:pt x="168" y="206"/>
                    </a:cubicBezTo>
                    <a:cubicBezTo>
                      <a:pt x="168" y="196"/>
                      <a:pt x="160" y="189"/>
                      <a:pt x="150" y="1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9" name="文本框 22"/>
            <p:cNvSpPr txBox="1"/>
            <p:nvPr/>
          </p:nvSpPr>
          <p:spPr bwMode="auto">
            <a:xfrm>
              <a:off x="4985096" y="4023517"/>
              <a:ext cx="1659857" cy="61993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 anchorCtr="1">
              <a:no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第三重要的是：</a:t>
              </a:r>
              <a:endParaRPr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marL="0" lvl="1" algn="ctr"/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空间设置的支持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743" y="2192742"/>
              <a:ext cx="1085247" cy="1446996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2628813" y="707430"/>
            <a:ext cx="1800311" cy="3364518"/>
            <a:chOff x="2915816" y="522171"/>
            <a:chExt cx="1800311" cy="3364518"/>
          </a:xfrm>
        </p:grpSpPr>
        <p:sp>
          <p:nvSpPr>
            <p:cNvPr id="13" name="文本框 26"/>
            <p:cNvSpPr txBox="1"/>
            <p:nvPr/>
          </p:nvSpPr>
          <p:spPr bwMode="auto">
            <a:xfrm>
              <a:off x="3056270" y="2536773"/>
              <a:ext cx="1659857" cy="134991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ea typeface="+mn-ea"/>
                </a:rPr>
                <a:t>第二重要的是：</a:t>
              </a:r>
              <a:endParaRPr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endParaRPr>
            </a:p>
            <a:p>
              <a:pPr marL="0" lvl="1" algn="ctr"/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ea typeface="+mn-ea"/>
                </a:rPr>
                <a:t>建构能力图片的支持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16" y="522171"/>
              <a:ext cx="1481106" cy="1974808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6385573" y="707430"/>
            <a:ext cx="1659857" cy="2856061"/>
            <a:chOff x="6672576" y="522171"/>
            <a:chExt cx="1659857" cy="2856061"/>
          </a:xfrm>
        </p:grpSpPr>
        <p:sp>
          <p:nvSpPr>
            <p:cNvPr id="15" name="文本框 28"/>
            <p:cNvSpPr txBox="1"/>
            <p:nvPr/>
          </p:nvSpPr>
          <p:spPr bwMode="auto">
            <a:xfrm>
              <a:off x="6672576" y="2808769"/>
              <a:ext cx="1659857" cy="5694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 anchorCtr="1">
              <a:no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第四重要的是：</a:t>
              </a:r>
              <a:endParaRPr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marL="0" lvl="1" algn="ctr"/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呈现课程故事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1883" y="522171"/>
              <a:ext cx="1481106" cy="1974808"/>
            </a:xfrm>
            <a:prstGeom prst="rect">
              <a:avLst/>
            </a:prstGeom>
          </p:spPr>
        </p:pic>
      </p:grpSp>
      <p:sp>
        <p:nvSpPr>
          <p:cNvPr id="40" name="任意多边形 39"/>
          <p:cNvSpPr/>
          <p:nvPr/>
        </p:nvSpPr>
        <p:spPr>
          <a:xfrm>
            <a:off x="1071897" y="2632503"/>
            <a:ext cx="7112000" cy="1291410"/>
          </a:xfrm>
          <a:custGeom>
            <a:avLst/>
            <a:gdLst>
              <a:gd name="connsiteX0" fmla="*/ 0 w 7112000"/>
              <a:gd name="connsiteY0" fmla="*/ 1207615 h 1225103"/>
              <a:gd name="connsiteX1" fmla="*/ 977900 w 7112000"/>
              <a:gd name="connsiteY1" fmla="*/ 1194915 h 1225103"/>
              <a:gd name="connsiteX2" fmla="*/ 1346200 w 7112000"/>
              <a:gd name="connsiteY2" fmla="*/ 928215 h 1225103"/>
              <a:gd name="connsiteX3" fmla="*/ 1854200 w 7112000"/>
              <a:gd name="connsiteY3" fmla="*/ 115415 h 1225103"/>
              <a:gd name="connsiteX4" fmla="*/ 2921000 w 7112000"/>
              <a:gd name="connsiteY4" fmla="*/ 166215 h 1225103"/>
              <a:gd name="connsiteX5" fmla="*/ 4089400 w 7112000"/>
              <a:gd name="connsiteY5" fmla="*/ 1131415 h 1225103"/>
              <a:gd name="connsiteX6" fmla="*/ 4953000 w 7112000"/>
              <a:gd name="connsiteY6" fmla="*/ 1029815 h 1225103"/>
              <a:gd name="connsiteX7" fmla="*/ 5270500 w 7112000"/>
              <a:gd name="connsiteY7" fmla="*/ 140815 h 1225103"/>
              <a:gd name="connsiteX8" fmla="*/ 5791200 w 7112000"/>
              <a:gd name="connsiteY8" fmla="*/ 1115 h 1225103"/>
              <a:gd name="connsiteX9" fmla="*/ 6604000 w 7112000"/>
              <a:gd name="connsiteY9" fmla="*/ 102715 h 1225103"/>
              <a:gd name="connsiteX10" fmla="*/ 7112000 w 7112000"/>
              <a:gd name="connsiteY10" fmla="*/ 534515 h 1225103"/>
              <a:gd name="connsiteX11" fmla="*/ 7112000 w 7112000"/>
              <a:gd name="connsiteY11" fmla="*/ 534515 h 1225103"/>
              <a:gd name="connsiteX0-1" fmla="*/ 0 w 7112000"/>
              <a:gd name="connsiteY0-2" fmla="*/ 1207615 h 1283427"/>
              <a:gd name="connsiteX1-3" fmla="*/ 977900 w 7112000"/>
              <a:gd name="connsiteY1-4" fmla="*/ 1194915 h 1283427"/>
              <a:gd name="connsiteX2-5" fmla="*/ 1854200 w 7112000"/>
              <a:gd name="connsiteY2-6" fmla="*/ 115415 h 1283427"/>
              <a:gd name="connsiteX3-7" fmla="*/ 2921000 w 7112000"/>
              <a:gd name="connsiteY3-8" fmla="*/ 166215 h 1283427"/>
              <a:gd name="connsiteX4-9" fmla="*/ 4089400 w 7112000"/>
              <a:gd name="connsiteY4-10" fmla="*/ 1131415 h 1283427"/>
              <a:gd name="connsiteX5-11" fmla="*/ 4953000 w 7112000"/>
              <a:gd name="connsiteY5-12" fmla="*/ 1029815 h 1283427"/>
              <a:gd name="connsiteX6-13" fmla="*/ 5270500 w 7112000"/>
              <a:gd name="connsiteY6-14" fmla="*/ 140815 h 1283427"/>
              <a:gd name="connsiteX7-15" fmla="*/ 5791200 w 7112000"/>
              <a:gd name="connsiteY7-16" fmla="*/ 1115 h 1283427"/>
              <a:gd name="connsiteX8-17" fmla="*/ 6604000 w 7112000"/>
              <a:gd name="connsiteY8-18" fmla="*/ 102715 h 1283427"/>
              <a:gd name="connsiteX9-19" fmla="*/ 7112000 w 7112000"/>
              <a:gd name="connsiteY9-20" fmla="*/ 534515 h 1283427"/>
              <a:gd name="connsiteX10-21" fmla="*/ 7112000 w 7112000"/>
              <a:gd name="connsiteY10-22" fmla="*/ 534515 h 1283427"/>
              <a:gd name="connsiteX0-23" fmla="*/ 0 w 7112000"/>
              <a:gd name="connsiteY0-24" fmla="*/ 1197508 h 1273320"/>
              <a:gd name="connsiteX1-25" fmla="*/ 977900 w 7112000"/>
              <a:gd name="connsiteY1-26" fmla="*/ 1184808 h 1273320"/>
              <a:gd name="connsiteX2-27" fmla="*/ 1854200 w 7112000"/>
              <a:gd name="connsiteY2-28" fmla="*/ 105308 h 1273320"/>
              <a:gd name="connsiteX3-29" fmla="*/ 2921000 w 7112000"/>
              <a:gd name="connsiteY3-30" fmla="*/ 156108 h 1273320"/>
              <a:gd name="connsiteX4-31" fmla="*/ 4089400 w 7112000"/>
              <a:gd name="connsiteY4-32" fmla="*/ 1121308 h 1273320"/>
              <a:gd name="connsiteX5-33" fmla="*/ 4953000 w 7112000"/>
              <a:gd name="connsiteY5-34" fmla="*/ 1019708 h 1273320"/>
              <a:gd name="connsiteX6-35" fmla="*/ 5270500 w 7112000"/>
              <a:gd name="connsiteY6-36" fmla="*/ 130708 h 1273320"/>
              <a:gd name="connsiteX7-37" fmla="*/ 6604000 w 7112000"/>
              <a:gd name="connsiteY7-38" fmla="*/ 92608 h 1273320"/>
              <a:gd name="connsiteX8-39" fmla="*/ 7112000 w 7112000"/>
              <a:gd name="connsiteY8-40" fmla="*/ 524408 h 1273320"/>
              <a:gd name="connsiteX9-41" fmla="*/ 7112000 w 7112000"/>
              <a:gd name="connsiteY9-42" fmla="*/ 524408 h 1273320"/>
              <a:gd name="connsiteX0-43" fmla="*/ 0 w 7112000"/>
              <a:gd name="connsiteY0-44" fmla="*/ 1197508 h 1273320"/>
              <a:gd name="connsiteX1-45" fmla="*/ 977900 w 7112000"/>
              <a:gd name="connsiteY1-46" fmla="*/ 1184808 h 1273320"/>
              <a:gd name="connsiteX2-47" fmla="*/ 1854200 w 7112000"/>
              <a:gd name="connsiteY2-48" fmla="*/ 105308 h 1273320"/>
              <a:gd name="connsiteX3-49" fmla="*/ 2921000 w 7112000"/>
              <a:gd name="connsiteY3-50" fmla="*/ 156108 h 1273320"/>
              <a:gd name="connsiteX4-51" fmla="*/ 4089400 w 7112000"/>
              <a:gd name="connsiteY4-52" fmla="*/ 1121308 h 1273320"/>
              <a:gd name="connsiteX5-53" fmla="*/ 4953000 w 7112000"/>
              <a:gd name="connsiteY5-54" fmla="*/ 1019708 h 1273320"/>
              <a:gd name="connsiteX6-55" fmla="*/ 5270500 w 7112000"/>
              <a:gd name="connsiteY6-56" fmla="*/ 130708 h 1273320"/>
              <a:gd name="connsiteX7-57" fmla="*/ 6604000 w 7112000"/>
              <a:gd name="connsiteY7-58" fmla="*/ 92608 h 1273320"/>
              <a:gd name="connsiteX8-59" fmla="*/ 7112000 w 7112000"/>
              <a:gd name="connsiteY8-60" fmla="*/ 524408 h 1273320"/>
              <a:gd name="connsiteX9-61" fmla="*/ 7112000 w 7112000"/>
              <a:gd name="connsiteY9-62" fmla="*/ 524408 h 1273320"/>
              <a:gd name="connsiteX0-63" fmla="*/ 0 w 7112000"/>
              <a:gd name="connsiteY0-64" fmla="*/ 1215598 h 1291410"/>
              <a:gd name="connsiteX1-65" fmla="*/ 977900 w 7112000"/>
              <a:gd name="connsiteY1-66" fmla="*/ 1202898 h 1291410"/>
              <a:gd name="connsiteX2-67" fmla="*/ 1854200 w 7112000"/>
              <a:gd name="connsiteY2-68" fmla="*/ 123398 h 1291410"/>
              <a:gd name="connsiteX3-69" fmla="*/ 2921000 w 7112000"/>
              <a:gd name="connsiteY3-70" fmla="*/ 174198 h 1291410"/>
              <a:gd name="connsiteX4-71" fmla="*/ 4089400 w 7112000"/>
              <a:gd name="connsiteY4-72" fmla="*/ 1139398 h 1291410"/>
              <a:gd name="connsiteX5-73" fmla="*/ 4953000 w 7112000"/>
              <a:gd name="connsiteY5-74" fmla="*/ 1037798 h 1291410"/>
              <a:gd name="connsiteX6-75" fmla="*/ 5270500 w 7112000"/>
              <a:gd name="connsiteY6-76" fmla="*/ 148798 h 1291410"/>
              <a:gd name="connsiteX7-77" fmla="*/ 6604000 w 7112000"/>
              <a:gd name="connsiteY7-78" fmla="*/ 110698 h 1291410"/>
              <a:gd name="connsiteX8-79" fmla="*/ 7112000 w 7112000"/>
              <a:gd name="connsiteY8-80" fmla="*/ 542498 h 1291410"/>
              <a:gd name="connsiteX9-81" fmla="*/ 7112000 w 7112000"/>
              <a:gd name="connsiteY9-82" fmla="*/ 542498 h 129141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7112000" h="1291410">
                <a:moveTo>
                  <a:pt x="0" y="1215598"/>
                </a:moveTo>
                <a:cubicBezTo>
                  <a:pt x="376766" y="1232531"/>
                  <a:pt x="668867" y="1384931"/>
                  <a:pt x="977900" y="1202898"/>
                </a:cubicBezTo>
                <a:cubicBezTo>
                  <a:pt x="1286933" y="1020865"/>
                  <a:pt x="1530350" y="294848"/>
                  <a:pt x="1854200" y="123398"/>
                </a:cubicBezTo>
                <a:cubicBezTo>
                  <a:pt x="2178050" y="-48052"/>
                  <a:pt x="2548467" y="4865"/>
                  <a:pt x="2921000" y="174198"/>
                </a:cubicBezTo>
                <a:cubicBezTo>
                  <a:pt x="3293533" y="343531"/>
                  <a:pt x="3750733" y="995465"/>
                  <a:pt x="4089400" y="1139398"/>
                </a:cubicBezTo>
                <a:cubicBezTo>
                  <a:pt x="4428067" y="1283331"/>
                  <a:pt x="4756150" y="1202898"/>
                  <a:pt x="4953000" y="1037798"/>
                </a:cubicBezTo>
                <a:cubicBezTo>
                  <a:pt x="5149850" y="872698"/>
                  <a:pt x="4995333" y="303315"/>
                  <a:pt x="5270500" y="148798"/>
                </a:cubicBezTo>
                <a:cubicBezTo>
                  <a:pt x="5545667" y="-5719"/>
                  <a:pt x="6107971" y="-72794"/>
                  <a:pt x="6604000" y="110698"/>
                </a:cubicBezTo>
                <a:cubicBezTo>
                  <a:pt x="7100029" y="294190"/>
                  <a:pt x="7112000" y="542498"/>
                  <a:pt x="7112000" y="542498"/>
                </a:cubicBezTo>
                <a:lnTo>
                  <a:pt x="7112000" y="542498"/>
                </a:ln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IMG_01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0"/>
            <a:ext cx="2500298" cy="2571750"/>
          </a:xfrm>
          <a:prstGeom prst="rect">
            <a:avLst/>
          </a:prstGeom>
        </p:spPr>
      </p:pic>
      <p:pic>
        <p:nvPicPr>
          <p:cNvPr id="6" name="图片 5" descr="IMG_01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0"/>
            <a:ext cx="2428892" cy="2571750"/>
          </a:xfrm>
          <a:prstGeom prst="rect">
            <a:avLst/>
          </a:prstGeom>
        </p:spPr>
      </p:pic>
      <p:pic>
        <p:nvPicPr>
          <p:cNvPr id="7" name="图片 6" descr="IMG_01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0826" y="0"/>
            <a:ext cx="2296205" cy="2500312"/>
          </a:xfrm>
          <a:prstGeom prst="rect">
            <a:avLst/>
          </a:prstGeom>
        </p:spPr>
      </p:pic>
      <p:pic>
        <p:nvPicPr>
          <p:cNvPr id="12" name="图片 11" descr="IMG_01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2571750"/>
            <a:ext cx="2500330" cy="2571750"/>
          </a:xfrm>
          <a:prstGeom prst="rect">
            <a:avLst/>
          </a:prstGeom>
        </p:spPr>
      </p:pic>
      <p:pic>
        <p:nvPicPr>
          <p:cNvPr id="13" name="图片 12" descr="IMG_01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868" y="2571750"/>
            <a:ext cx="2428892" cy="2571750"/>
          </a:xfrm>
          <a:prstGeom prst="rect">
            <a:avLst/>
          </a:prstGeom>
        </p:spPr>
      </p:pic>
      <p:pic>
        <p:nvPicPr>
          <p:cNvPr id="15" name="图片 14" descr="IMG_014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00826" y="2500313"/>
            <a:ext cx="2286016" cy="2643188"/>
          </a:xfrm>
          <a:prstGeom prst="rect">
            <a:avLst/>
          </a:prstGeom>
        </p:spPr>
      </p:pic>
      <p:pic>
        <p:nvPicPr>
          <p:cNvPr id="16" name="图片 15" descr="IMG_015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285866"/>
            <a:ext cx="3000364" cy="2547938"/>
          </a:xfrm>
          <a:prstGeom prst="rect">
            <a:avLst/>
          </a:prstGeom>
        </p:spPr>
      </p:pic>
      <p:pic>
        <p:nvPicPr>
          <p:cNvPr id="17" name="图片 16" descr="IMG_015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00364" y="1285866"/>
            <a:ext cx="3524274" cy="2643206"/>
          </a:xfrm>
          <a:prstGeom prst="rect">
            <a:avLst/>
          </a:prstGeom>
        </p:spPr>
      </p:pic>
      <p:pic>
        <p:nvPicPr>
          <p:cNvPr id="18" name="图片 17" descr="IMG_015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5400000">
            <a:off x="6500809" y="1285882"/>
            <a:ext cx="2643206" cy="2643174"/>
          </a:xfrm>
          <a:prstGeom prst="rect">
            <a:avLst/>
          </a:prstGeom>
        </p:spPr>
      </p:pic>
      <p:pic>
        <p:nvPicPr>
          <p:cNvPr id="19" name="图片 18" descr="IMG2018013116181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42975" y="-18"/>
            <a:ext cx="6858023" cy="5143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201712050936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964382" y="-607242"/>
            <a:ext cx="2428891" cy="3786217"/>
          </a:xfrm>
          <a:prstGeom prst="rect">
            <a:avLst/>
          </a:prstGeom>
        </p:spPr>
      </p:pic>
      <p:pic>
        <p:nvPicPr>
          <p:cNvPr id="3" name="图片 2" descr="我眼中的高架[00_00_01][20180108-141903-6]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71438"/>
            <a:ext cx="3810027" cy="2500312"/>
          </a:xfrm>
          <a:prstGeom prst="rect">
            <a:avLst/>
          </a:prstGeom>
        </p:spPr>
      </p:pic>
      <p:sp>
        <p:nvSpPr>
          <p:cNvPr id="4" name="右箭头 3"/>
          <p:cNvSpPr/>
          <p:nvPr/>
        </p:nvSpPr>
        <p:spPr>
          <a:xfrm>
            <a:off x="4214810" y="928676"/>
            <a:ext cx="928694" cy="428628"/>
          </a:xfrm>
          <a:prstGeom prst="rightArrow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F3E5CAC68505F022B218DC44B19B4D7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2553891"/>
            <a:ext cx="3714776" cy="2518189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>
          <a:xfrm>
            <a:off x="4214810" y="3500444"/>
            <a:ext cx="785818" cy="428628"/>
          </a:xfrm>
          <a:prstGeom prst="rightArrow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IMG2018013116172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72066" y="2618770"/>
            <a:ext cx="3786214" cy="2453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隧道的细节图[00_01_35][20180108-143945-6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3" y="2643188"/>
            <a:ext cx="3809995" cy="2428892"/>
          </a:xfrm>
          <a:prstGeom prst="rect">
            <a:avLst/>
          </a:prstGeom>
        </p:spPr>
      </p:pic>
      <p:pic>
        <p:nvPicPr>
          <p:cNvPr id="7" name="图片 6" descr="隧道的细节图[00_09_50][20180108-144240-3]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1142990"/>
            <a:ext cx="4071966" cy="2500330"/>
          </a:xfrm>
          <a:prstGeom prst="rect">
            <a:avLst/>
          </a:prstGeom>
        </p:spPr>
      </p:pic>
      <p:sp>
        <p:nvSpPr>
          <p:cNvPr id="8" name="右箭头 7"/>
          <p:cNvSpPr/>
          <p:nvPr/>
        </p:nvSpPr>
        <p:spPr>
          <a:xfrm>
            <a:off x="4071934" y="2285998"/>
            <a:ext cx="785818" cy="357190"/>
          </a:xfrm>
          <a:prstGeom prst="rightArrow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IMG201801311605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0"/>
            <a:ext cx="3786214" cy="25181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M2U01325[00_00_01][20180108-143316-1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9" y="1142990"/>
            <a:ext cx="4179087" cy="2857520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>
            <a:off x="4429124" y="2500312"/>
            <a:ext cx="642942" cy="285752"/>
          </a:xfrm>
          <a:prstGeom prst="rightArrow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2018-01-03 1022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1142990"/>
            <a:ext cx="3714776" cy="2786082"/>
          </a:xfrm>
          <a:prstGeom prst="rect">
            <a:avLst/>
          </a:prstGeom>
        </p:spPr>
      </p:pic>
      <p:pic>
        <p:nvPicPr>
          <p:cNvPr id="8" name="图片 7" descr="2018-01-10 1708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3108" y="857238"/>
            <a:ext cx="4786322" cy="35897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9"/>
          <p:cNvSpPr txBox="1"/>
          <p:nvPr/>
        </p:nvSpPr>
        <p:spPr>
          <a:xfrm>
            <a:off x="2928926" y="642924"/>
            <a:ext cx="3260551" cy="571504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pPr algn="ctr"/>
            <a:r>
              <a:rPr lang="en-US" altLang="zh-CN" sz="2000" b="1" dirty="0" smtClean="0">
                <a:latin typeface="+mn-ea"/>
                <a:ea typeface="+mn-ea"/>
              </a:rPr>
              <a:t>1.</a:t>
            </a:r>
          </a:p>
          <a:p>
            <a:pPr algn="ctr"/>
            <a:r>
              <a:rPr lang="zh-CN" altLang="en-US" sz="2000" b="1" dirty="0" smtClean="0">
                <a:latin typeface="+mn-ea"/>
                <a:ea typeface="+mn-ea"/>
              </a:rPr>
              <a:t>从材料的单一转向材料的丰富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8" name="Title 1"/>
          <p:cNvSpPr txBox="1"/>
          <p:nvPr/>
        </p:nvSpPr>
        <p:spPr>
          <a:xfrm>
            <a:off x="142844" y="-18"/>
            <a:ext cx="4929222" cy="824471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800" b="1" dirty="0" smtClean="0">
                <a:latin typeface="华文行楷" pitchFamily="2" charset="-122"/>
                <a:ea typeface="华文行楷" pitchFamily="2" charset="-122"/>
              </a:rPr>
              <a:t>一、解读到位，努力改变</a:t>
            </a:r>
            <a:endParaRPr lang="en-GB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2954216" y="1313421"/>
            <a:ext cx="3043492" cy="3058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-436919" y="3581254"/>
            <a:ext cx="7266379" cy="2782972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567055" y="478790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indent="306070"/>
            <a:r>
              <a:rPr lang="zh-CN" altLang="en-US" sz="2800" b="1" i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幼儿园建构游戏区场地规划：</a:t>
            </a:r>
          </a:p>
        </p:txBody>
      </p:sp>
      <p:graphicFrame>
        <p:nvGraphicFramePr>
          <p:cNvPr id="2" name="表格 1"/>
          <p:cNvGraphicFramePr/>
          <p:nvPr/>
        </p:nvGraphicFramePr>
        <p:xfrm>
          <a:off x="799465" y="1580515"/>
          <a:ext cx="7630160" cy="30480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815"/>
                <a:gridCol w="1267460"/>
                <a:gridCol w="1146810"/>
                <a:gridCol w="1628140"/>
                <a:gridCol w="1073150"/>
                <a:gridCol w="1073785"/>
              </a:tblGrid>
              <a:tr h="25082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名称</a:t>
                      </a: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游戏人数</a:t>
                      </a: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人均面积</a:t>
                      </a:r>
                    </a:p>
                  </a:txBody>
                  <a:tcPr marL="0" marR="0" marT="0" marB="1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占活动室面积</a:t>
                      </a:r>
                    </a:p>
                  </a:txBody>
                  <a:tcPr marL="0" marR="0" marT="0" marB="1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位置</a:t>
                      </a:r>
                    </a:p>
                  </a:txBody>
                  <a:tcPr marL="0" marR="0" marT="0" marB="1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资源配备</a:t>
                      </a:r>
                    </a:p>
                  </a:txBody>
                  <a:tcPr marL="0" marR="0" marT="0" marB="1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787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班级建构区 </a:t>
                      </a: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5-7</a:t>
                      </a:r>
                      <a:r>
                        <a:rPr lang="zh-CN" alt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人</a:t>
                      </a: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r>
                        <a:rPr lang="zh-CN" alt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平方米</a:t>
                      </a:r>
                    </a:p>
                  </a:txBody>
                  <a:tcPr marL="0" marR="0" marT="0" marB="1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一般占活动室的约三分之一的地面空间</a:t>
                      </a:r>
                    </a:p>
                  </a:txBody>
                  <a:tcPr marL="0" marR="0" marT="0" marB="1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可以安排在和角色游戏区相邻的地方，以促进这两个区域的幼儿合作开展象征性游戏</a:t>
                      </a:r>
                    </a:p>
                  </a:txBody>
                  <a:tcPr marL="0" marR="0" marT="0" marB="1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以小型建构材料为主，如彩色积木、雪花积塑、纸杯等平整的地面、地毯或者地垫</a:t>
                      </a:r>
                    </a:p>
                  </a:txBody>
                  <a:tcPr marL="0" marR="0" marT="0" marB="1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/>
          <p:nvPr/>
        </p:nvGraphicFramePr>
        <p:xfrm>
          <a:off x="130175" y="198120"/>
          <a:ext cx="8883015" cy="4432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635"/>
                <a:gridCol w="1131570"/>
                <a:gridCol w="1332230"/>
                <a:gridCol w="1534160"/>
                <a:gridCol w="1491615"/>
                <a:gridCol w="1087755"/>
                <a:gridCol w="1289050"/>
              </a:tblGrid>
              <a:tr h="7010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/>
                        <a:t>班级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空间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主材料</a:t>
                      </a:r>
                    </a:p>
                    <a:p>
                      <a:pPr>
                        <a:buNone/>
                      </a:pPr>
                      <a:r>
                        <a:rPr lang="zh-CN" altLang="en-US"/>
                        <a:t>（数量）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辅助材料</a:t>
                      </a:r>
                    </a:p>
                    <a:p>
                      <a:pPr>
                        <a:buNone/>
                      </a:pPr>
                      <a:r>
                        <a:rPr lang="zh-CN" altLang="en-US"/>
                        <a:t>（数量）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柱状材料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块状材料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片状材料</a:t>
                      </a:r>
                    </a:p>
                  </a:txBody>
                  <a:tcPr/>
                </a:tc>
              </a:tr>
              <a:tr h="5664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/>
                        <a:t>中</a:t>
                      </a:r>
                      <a:r>
                        <a:rPr lang="en-US" altLang="zh-CN" sz="1400" dirty="0"/>
                        <a:t>1</a:t>
                      </a:r>
                      <a:r>
                        <a:rPr lang="zh-CN" altLang="en-US" sz="1400" dirty="0"/>
                        <a:t>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/>
                        <a:t>2.5</a:t>
                      </a:r>
                      <a:r>
                        <a:rPr lang="en-US" altLang="zh-CN" sz="1400"/>
                        <a:t>*</a:t>
                      </a:r>
                      <a:r>
                        <a:rPr lang="zh-CN" altLang="en-US" sz="14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/>
                        <a:t>各类形状的木头积木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/>
                        <a:t>养乐多瓶、KT板、旺仔牛奶罐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/>
                        <a:t>积木、</a:t>
                      </a:r>
                      <a:r>
                        <a:rPr lang="zh-CN" altLang="en-US" sz="1400">
                          <a:sym typeface="+mn-ea"/>
                        </a:rPr>
                        <a:t>养乐多瓶、旺仔牛奶罐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/>
                        <a:t>积木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KT板</a:t>
                      </a:r>
                    </a:p>
                  </a:txBody>
                  <a:tcPr/>
                </a:tc>
              </a:tr>
              <a:tr h="5676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/>
                        <a:t>中</a:t>
                      </a:r>
                      <a:r>
                        <a:rPr lang="en-US" altLang="zh-CN" sz="1400" dirty="0"/>
                        <a:t>8</a:t>
                      </a:r>
                      <a:r>
                        <a:rPr lang="zh-CN" altLang="en-US" sz="1400" dirty="0"/>
                        <a:t>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/>
                        <a:t>3*5 </a:t>
                      </a:r>
                      <a:r>
                        <a:rPr lang="zh-CN" altLang="en-US" sz="1400" dirty="0" smtClean="0"/>
                        <a:t/>
                      </a:r>
                      <a:br>
                        <a:rPr lang="zh-CN" altLang="en-US" sz="1400" dirty="0" smtClean="0"/>
                      </a:br>
                      <a:endParaRPr lang="zh-CN" altLang="en-US" sz="1400" dirty="0" smtClean="0"/>
                    </a:p>
                    <a:p>
                      <a:pPr>
                        <a:buNone/>
                      </a:pP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 smtClean="0"/>
                        <a:t>木头积木</a:t>
                      </a:r>
                      <a:r>
                        <a:rPr lang="en-US" altLang="zh-CN" sz="1400" dirty="0" smtClean="0"/>
                        <a:t> 200  </a:t>
                      </a:r>
                      <a:r>
                        <a:rPr lang="zh-CN" altLang="en-US" sz="1400" dirty="0" smtClean="0"/>
                        <a:t>  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 smtClean="0"/>
                        <a:t>旺仔牛奶罐</a:t>
                      </a:r>
                      <a:r>
                        <a:rPr lang="en-US" altLang="zh-CN" sz="1400" dirty="0" smtClean="0"/>
                        <a:t>86</a:t>
                      </a:r>
                      <a:r>
                        <a:rPr lang="zh-CN" altLang="en-US" sz="1400" dirty="0" smtClean="0"/>
                        <a:t>个</a:t>
                      </a:r>
                      <a:r>
                        <a:rPr lang="en-US" altLang="zh-CN" sz="1400" dirty="0" err="1" smtClean="0"/>
                        <a:t>kt</a:t>
                      </a:r>
                      <a:r>
                        <a:rPr lang="zh-CN" altLang="en-US" sz="1400" dirty="0" smtClean="0"/>
                        <a:t>板</a:t>
                      </a:r>
                      <a:r>
                        <a:rPr lang="en-US" altLang="zh-CN" sz="1400" dirty="0" smtClean="0"/>
                        <a:t>30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 smtClean="0"/>
                        <a:t>旺仔罐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 smtClean="0"/>
                        <a:t>积木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err="1" smtClean="0"/>
                        <a:t>kt</a:t>
                      </a:r>
                      <a:r>
                        <a:rPr lang="zh-CN" altLang="en-US" sz="1400" dirty="0" smtClean="0"/>
                        <a:t>板</a:t>
                      </a:r>
                    </a:p>
                    <a:p>
                      <a:pPr>
                        <a:buNone/>
                      </a:pPr>
                      <a:endParaRPr lang="zh-CN" altLang="en-US" sz="1400" dirty="0"/>
                    </a:p>
                  </a:txBody>
                  <a:tcPr/>
                </a:tc>
              </a:tr>
              <a:tr h="5670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/>
                        <a:t>小</a:t>
                      </a:r>
                      <a:r>
                        <a:rPr lang="en-US" altLang="zh-CN" sz="1400" dirty="0"/>
                        <a:t>1</a:t>
                      </a:r>
                      <a:r>
                        <a:rPr lang="zh-CN" altLang="en-US" sz="1400" dirty="0"/>
                        <a:t>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dirty="0" smtClean="0"/>
                        <a:t>4*3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 smtClean="0"/>
                        <a:t>养乐多瓶</a:t>
                      </a:r>
                      <a:r>
                        <a:rPr lang="en-US" altLang="zh-CN" sz="1400" dirty="0" smtClean="0"/>
                        <a:t>100</a:t>
                      </a:r>
                      <a:r>
                        <a:rPr lang="zh-CN" altLang="en-US" sz="1400" dirty="0" smtClean="0"/>
                        <a:t>左右 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 smtClean="0"/>
                        <a:t>薯片桶</a:t>
                      </a:r>
                      <a:r>
                        <a:rPr lang="en-US" altLang="zh-CN" sz="1400" dirty="0" smtClean="0"/>
                        <a:t>30   </a:t>
                      </a:r>
                      <a:r>
                        <a:rPr lang="zh-CN" altLang="en-US" sz="1400" dirty="0" smtClean="0"/>
                        <a:t>奶粉桶 </a:t>
                      </a:r>
                      <a:r>
                        <a:rPr lang="en-US" altLang="zh-CN" sz="1400" dirty="0" smtClean="0"/>
                        <a:t>20  </a:t>
                      </a:r>
                      <a:r>
                        <a:rPr lang="zh-CN" altLang="en-US" sz="1400" dirty="0" smtClean="0"/>
                        <a:t>纸盒  </a:t>
                      </a:r>
                      <a:r>
                        <a:rPr lang="en-US" altLang="zh-CN" sz="1400" dirty="0" smtClean="0"/>
                        <a:t>35   Kt</a:t>
                      </a:r>
                      <a:r>
                        <a:rPr lang="zh-CN" altLang="en-US" sz="1400" dirty="0" smtClean="0"/>
                        <a:t>板</a:t>
                      </a:r>
                      <a:r>
                        <a:rPr lang="en-US" altLang="zh-CN" sz="1400" dirty="0" smtClean="0"/>
                        <a:t>25</a:t>
                      </a:r>
                      <a:r>
                        <a:rPr lang="zh-CN" altLang="en-US" sz="1400" dirty="0" smtClean="0"/>
                        <a:t> 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 smtClean="0"/>
                        <a:t>养乐多，薯片桶，奶粉桶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 smtClean="0"/>
                        <a:t>纸盒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dirty="0" smtClean="0"/>
                        <a:t>Kt</a:t>
                      </a:r>
                      <a:r>
                        <a:rPr lang="zh-CN" altLang="en-US" sz="1400" dirty="0" smtClean="0"/>
                        <a:t>板</a:t>
                      </a:r>
                      <a:endParaRPr lang="zh-CN" altLang="en-US" sz="1400" dirty="0"/>
                    </a:p>
                  </a:txBody>
                  <a:tcPr/>
                </a:tc>
              </a:tr>
              <a:tr h="5670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 smtClean="0"/>
                        <a:t>小</a:t>
                      </a:r>
                      <a:r>
                        <a:rPr lang="en-US" altLang="zh-CN" sz="1400" dirty="0" smtClean="0"/>
                        <a:t>6</a:t>
                      </a:r>
                      <a:r>
                        <a:rPr lang="zh-CN" altLang="en-US" sz="1400" dirty="0" smtClean="0"/>
                        <a:t>班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dirty="0" smtClean="0"/>
                        <a:t>1.5×1.8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 smtClean="0"/>
                        <a:t>木头积木</a:t>
                      </a:r>
                      <a:r>
                        <a:rPr lang="en-US" altLang="zh-CN" sz="1400" dirty="0" smtClean="0"/>
                        <a:t>156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/>
                        <a:t>养乐多</a:t>
                      </a:r>
                      <a:r>
                        <a:rPr lang="en-US" altLang="zh-CN" sz="1400" dirty="0" smtClean="0"/>
                        <a:t>38</a:t>
                      </a:r>
                      <a:r>
                        <a:rPr lang="zh-CN" altLang="en-US" sz="1400" dirty="0" smtClean="0"/>
                        <a:t>，薯片筒</a:t>
                      </a:r>
                      <a:r>
                        <a:rPr lang="en-US" altLang="zh-CN" sz="1400" dirty="0" smtClean="0"/>
                        <a:t>12</a:t>
                      </a:r>
                      <a:r>
                        <a:rPr lang="zh-CN" altLang="en-US" sz="1400" dirty="0" smtClean="0"/>
                        <a:t>，纸板</a:t>
                      </a:r>
                      <a:r>
                        <a:rPr lang="en-US" altLang="zh-CN" sz="1400" dirty="0" smtClean="0"/>
                        <a:t>16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 smtClean="0"/>
                        <a:t>养乐多瓶，薯片筒，纸筒，积木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 smtClean="0"/>
                        <a:t>积木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 smtClean="0"/>
                        <a:t>纸板</a:t>
                      </a:r>
                      <a:endParaRPr lang="zh-CN" altLang="en-US" sz="1400" dirty="0"/>
                    </a:p>
                  </a:txBody>
                  <a:tcPr/>
                </a:tc>
              </a:tr>
              <a:tr h="5676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/>
                        <a:t>大</a:t>
                      </a:r>
                      <a:r>
                        <a:rPr lang="en-US" altLang="zh-CN" sz="1400"/>
                        <a:t>5</a:t>
                      </a:r>
                      <a:r>
                        <a:rPr lang="zh-CN" altLang="en-US" sz="1400"/>
                        <a:t>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dirty="0" smtClean="0"/>
                        <a:t>2×3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 smtClean="0"/>
                        <a:t>木质积木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err="1" smtClean="0"/>
                        <a:t>kt</a:t>
                      </a:r>
                      <a:r>
                        <a:rPr lang="zh-CN" altLang="en-US" sz="1400" dirty="0" smtClean="0"/>
                        <a:t>板，麻将、矿泉水瓶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 smtClean="0"/>
                        <a:t>矿泉水瓶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 smtClean="0"/>
                        <a:t>积木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dirty="0" err="1" smtClean="0"/>
                        <a:t>kt</a:t>
                      </a:r>
                      <a:r>
                        <a:rPr lang="zh-CN" altLang="en-US" sz="1400" dirty="0" smtClean="0"/>
                        <a:t>板</a:t>
                      </a:r>
                      <a:endParaRPr lang="zh-CN" altLang="en-US" sz="1400" dirty="0"/>
                    </a:p>
                  </a:txBody>
                  <a:tcPr/>
                </a:tc>
              </a:tr>
              <a:tr h="5670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大</a:t>
                      </a:r>
                      <a:r>
                        <a:rPr lang="en-US" altLang="zh-CN" sz="1400">
                          <a:sym typeface="+mn-ea"/>
                        </a:rPr>
                        <a:t>8</a:t>
                      </a:r>
                      <a:r>
                        <a:rPr lang="zh-CN" altLang="en-US" sz="1400">
                          <a:sym typeface="+mn-ea"/>
                        </a:rPr>
                        <a:t>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/>
                        <a:t>4*6m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/>
                        <a:t>木制积木</a:t>
                      </a:r>
                      <a:r>
                        <a:rPr lang="en-US" altLang="zh-CN" sz="1400"/>
                        <a:t>980</a:t>
                      </a:r>
                      <a:r>
                        <a:rPr lang="zh-CN" altLang="en-US" sz="1400"/>
                        <a:t>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/>
                        <a:t>薯片桶</a:t>
                      </a:r>
                      <a:r>
                        <a:rPr lang="en-US" altLang="zh-CN" sz="1400"/>
                        <a:t>20</a:t>
                      </a:r>
                      <a:r>
                        <a:rPr lang="zh-CN" altLang="en-US" sz="1400"/>
                        <a:t>个</a:t>
                      </a:r>
                    </a:p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KT板</a:t>
                      </a:r>
                      <a:r>
                        <a:rPr lang="en-US" altLang="zh-CN" sz="1400">
                          <a:sym typeface="+mn-ea"/>
                        </a:rPr>
                        <a:t>30</a:t>
                      </a:r>
                      <a:r>
                        <a:rPr lang="zh-CN" altLang="en-US" sz="1400">
                          <a:sym typeface="+mn-ea"/>
                        </a:rPr>
                        <a:t>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积木、薯片桶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积木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>
                          <a:sym typeface="+mn-ea"/>
                        </a:rPr>
                        <a:t>KT板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74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437570" y="1134057"/>
            <a:ext cx="3929066" cy="2946800"/>
          </a:xfrm>
          <a:prstGeom prst="rect">
            <a:avLst/>
          </a:prstGeom>
        </p:spPr>
      </p:pic>
      <p:pic>
        <p:nvPicPr>
          <p:cNvPr id="3" name="图片 2" descr="QQ图片201711280901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642924"/>
            <a:ext cx="2893219" cy="3786196"/>
          </a:xfrm>
          <a:prstGeom prst="rect">
            <a:avLst/>
          </a:prstGeom>
        </p:spPr>
      </p:pic>
      <p:pic>
        <p:nvPicPr>
          <p:cNvPr id="4" name="图片 3" descr="IMG_74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642942"/>
            <a:ext cx="2893226" cy="3786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-436919" y="3581254"/>
            <a:ext cx="7266379" cy="2782972"/>
          </a:xfrm>
          <a:prstGeom prst="rect">
            <a:avLst/>
          </a:prstGeom>
        </p:spPr>
      </p:pic>
      <p:pic>
        <p:nvPicPr>
          <p:cNvPr id="3" name="图片 2" descr="2018-01-08 103246.jpg"/>
          <p:cNvPicPr>
            <a:picLocks noChangeAspect="1"/>
          </p:cNvPicPr>
          <p:nvPr/>
        </p:nvPicPr>
        <p:blipFill>
          <a:blip r:embed="rId5" cstate="print"/>
          <a:srcRect b="15278"/>
          <a:stretch>
            <a:fillRect/>
          </a:stretch>
        </p:blipFill>
        <p:spPr>
          <a:xfrm>
            <a:off x="74933" y="928676"/>
            <a:ext cx="4497067" cy="3143272"/>
          </a:xfrm>
          <a:prstGeom prst="rect">
            <a:avLst/>
          </a:prstGeom>
        </p:spPr>
      </p:pic>
      <p:pic>
        <p:nvPicPr>
          <p:cNvPr id="4" name="图片 3" descr="2018-01-09 1621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6797" y="928676"/>
            <a:ext cx="4495797" cy="3143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201801311617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0"/>
            <a:ext cx="3714776" cy="2518190"/>
          </a:xfrm>
          <a:prstGeom prst="rect">
            <a:avLst/>
          </a:prstGeom>
        </p:spPr>
      </p:pic>
      <p:pic>
        <p:nvPicPr>
          <p:cNvPr id="3" name="图片 2" descr="IMG201801311617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"/>
            <a:ext cx="4000528" cy="2500311"/>
          </a:xfrm>
          <a:prstGeom prst="rect">
            <a:avLst/>
          </a:prstGeom>
        </p:spPr>
      </p:pic>
      <p:pic>
        <p:nvPicPr>
          <p:cNvPr id="4" name="图片 3" descr="IMG201801311617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2571732"/>
            <a:ext cx="3786214" cy="2571768"/>
          </a:xfrm>
          <a:prstGeom prst="rect">
            <a:avLst/>
          </a:prstGeom>
        </p:spPr>
      </p:pic>
      <p:pic>
        <p:nvPicPr>
          <p:cNvPr id="5" name="图片 4" descr="2018-01-09 1621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4553172" y="2571748"/>
            <a:ext cx="4090793" cy="2571751"/>
          </a:xfrm>
          <a:prstGeom prst="rect">
            <a:avLst/>
          </a:prstGeom>
        </p:spPr>
      </p:pic>
      <p:pic>
        <p:nvPicPr>
          <p:cNvPr id="7" name="图片 6" descr="2018-01-09 1508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00166" y="214296"/>
            <a:ext cx="6286544" cy="4714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/>
          <p:nvPr/>
        </p:nvGrpSpPr>
        <p:grpSpPr>
          <a:xfrm>
            <a:off x="2861488" y="857238"/>
            <a:ext cx="3411701" cy="3287040"/>
            <a:chOff x="2861488" y="1081250"/>
            <a:chExt cx="3411701" cy="3287040"/>
          </a:xfrm>
        </p:grpSpPr>
        <p:sp>
          <p:nvSpPr>
            <p:cNvPr id="66" name="îṣļîḑé-Freeform: Shape 6"/>
            <p:cNvSpPr/>
            <p:nvPr/>
          </p:nvSpPr>
          <p:spPr bwMode="auto">
            <a:xfrm>
              <a:off x="3716057" y="1828246"/>
              <a:ext cx="1548368" cy="646275"/>
            </a:xfrm>
            <a:custGeom>
              <a:avLst/>
              <a:gdLst>
                <a:gd name="T0" fmla="*/ 969 w 1024"/>
                <a:gd name="T1" fmla="*/ 171 h 427"/>
                <a:gd name="T2" fmla="*/ 782 w 1024"/>
                <a:gd name="T3" fmla="*/ 46 h 427"/>
                <a:gd name="T4" fmla="*/ 562 w 1024"/>
                <a:gd name="T5" fmla="*/ 3 h 427"/>
                <a:gd name="T6" fmla="*/ 342 w 1024"/>
                <a:gd name="T7" fmla="*/ 46 h 427"/>
                <a:gd name="T8" fmla="*/ 156 w 1024"/>
                <a:gd name="T9" fmla="*/ 171 h 427"/>
                <a:gd name="T10" fmla="*/ 30 w 1024"/>
                <a:gd name="T11" fmla="*/ 357 h 427"/>
                <a:gd name="T12" fmla="*/ 29 w 1024"/>
                <a:gd name="T13" fmla="*/ 357 h 427"/>
                <a:gd name="T14" fmla="*/ 154 w 1024"/>
                <a:gd name="T15" fmla="*/ 169 h 427"/>
                <a:gd name="T16" fmla="*/ 341 w 1024"/>
                <a:gd name="T17" fmla="*/ 44 h 427"/>
                <a:gd name="T18" fmla="*/ 562 w 1024"/>
                <a:gd name="T19" fmla="*/ 0 h 427"/>
                <a:gd name="T20" fmla="*/ 783 w 1024"/>
                <a:gd name="T21" fmla="*/ 44 h 427"/>
                <a:gd name="T22" fmla="*/ 971 w 1024"/>
                <a:gd name="T23" fmla="*/ 169 h 427"/>
                <a:gd name="T24" fmla="*/ 969 w 1024"/>
                <a:gd name="T25" fmla="*/ 171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4" h="427">
                  <a:moveTo>
                    <a:pt x="969" y="171"/>
                  </a:moveTo>
                  <a:cubicBezTo>
                    <a:pt x="916" y="117"/>
                    <a:pt x="852" y="75"/>
                    <a:pt x="782" y="46"/>
                  </a:cubicBezTo>
                  <a:cubicBezTo>
                    <a:pt x="713" y="17"/>
                    <a:pt x="638" y="2"/>
                    <a:pt x="562" y="3"/>
                  </a:cubicBezTo>
                  <a:cubicBezTo>
                    <a:pt x="487" y="2"/>
                    <a:pt x="412" y="17"/>
                    <a:pt x="342" y="46"/>
                  </a:cubicBezTo>
                  <a:cubicBezTo>
                    <a:pt x="273" y="75"/>
                    <a:pt x="209" y="117"/>
                    <a:pt x="156" y="171"/>
                  </a:cubicBezTo>
                  <a:cubicBezTo>
                    <a:pt x="102" y="224"/>
                    <a:pt x="59" y="288"/>
                    <a:pt x="30" y="357"/>
                  </a:cubicBezTo>
                  <a:cubicBezTo>
                    <a:pt x="1" y="427"/>
                    <a:pt x="0" y="426"/>
                    <a:pt x="29" y="357"/>
                  </a:cubicBezTo>
                  <a:cubicBezTo>
                    <a:pt x="58" y="287"/>
                    <a:pt x="101" y="223"/>
                    <a:pt x="154" y="169"/>
                  </a:cubicBezTo>
                  <a:cubicBezTo>
                    <a:pt x="207" y="116"/>
                    <a:pt x="271" y="73"/>
                    <a:pt x="341" y="44"/>
                  </a:cubicBezTo>
                  <a:cubicBezTo>
                    <a:pt x="411" y="15"/>
                    <a:pt x="487" y="0"/>
                    <a:pt x="562" y="0"/>
                  </a:cubicBezTo>
                  <a:cubicBezTo>
                    <a:pt x="638" y="0"/>
                    <a:pt x="714" y="15"/>
                    <a:pt x="783" y="44"/>
                  </a:cubicBezTo>
                  <a:cubicBezTo>
                    <a:pt x="853" y="73"/>
                    <a:pt x="917" y="116"/>
                    <a:pt x="971" y="169"/>
                  </a:cubicBezTo>
                  <a:cubicBezTo>
                    <a:pt x="1024" y="223"/>
                    <a:pt x="1022" y="224"/>
                    <a:pt x="969" y="171"/>
                  </a:cubicBezTo>
                  <a:close/>
                </a:path>
              </a:pathLst>
            </a:custGeom>
            <a:solidFill>
              <a:srgbClr val="A8FF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" name="îṣļîḑé-Freeform: Shape 7"/>
            <p:cNvSpPr/>
            <p:nvPr/>
          </p:nvSpPr>
          <p:spPr bwMode="auto">
            <a:xfrm>
              <a:off x="4572860" y="1447580"/>
              <a:ext cx="1250934" cy="1250934"/>
            </a:xfrm>
            <a:custGeom>
              <a:avLst/>
              <a:gdLst>
                <a:gd name="T0" fmla="*/ 827 w 827"/>
                <a:gd name="T1" fmla="*/ 827 h 827"/>
                <a:gd name="T2" fmla="*/ 788 w 827"/>
                <a:gd name="T3" fmla="*/ 827 h 827"/>
                <a:gd name="T4" fmla="*/ 0 w 827"/>
                <a:gd name="T5" fmla="*/ 40 h 827"/>
                <a:gd name="T6" fmla="*/ 0 w 827"/>
                <a:gd name="T7" fmla="*/ 0 h 827"/>
                <a:gd name="T8" fmla="*/ 585 w 827"/>
                <a:gd name="T9" fmla="*/ 242 h 827"/>
                <a:gd name="T10" fmla="*/ 827 w 827"/>
                <a:gd name="T11" fmla="*/ 827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827">
                  <a:moveTo>
                    <a:pt x="827" y="827"/>
                  </a:moveTo>
                  <a:cubicBezTo>
                    <a:pt x="788" y="827"/>
                    <a:pt x="788" y="827"/>
                    <a:pt x="788" y="827"/>
                  </a:cubicBezTo>
                  <a:cubicBezTo>
                    <a:pt x="788" y="395"/>
                    <a:pt x="436" y="40"/>
                    <a:pt x="0" y="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0" y="0"/>
                    <a:pt x="429" y="86"/>
                    <a:pt x="585" y="242"/>
                  </a:cubicBezTo>
                  <a:cubicBezTo>
                    <a:pt x="742" y="399"/>
                    <a:pt x="827" y="607"/>
                    <a:pt x="827" y="8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" name="îṣļîḑé-Freeform: Shape 8"/>
            <p:cNvSpPr/>
            <p:nvPr/>
          </p:nvSpPr>
          <p:spPr bwMode="auto">
            <a:xfrm>
              <a:off x="3318256" y="1447580"/>
              <a:ext cx="1254606" cy="1250934"/>
            </a:xfrm>
            <a:custGeom>
              <a:avLst/>
              <a:gdLst>
                <a:gd name="T0" fmla="*/ 40 w 830"/>
                <a:gd name="T1" fmla="*/ 827 h 827"/>
                <a:gd name="T2" fmla="*/ 0 w 830"/>
                <a:gd name="T3" fmla="*/ 827 h 827"/>
                <a:gd name="T4" fmla="*/ 244 w 830"/>
                <a:gd name="T5" fmla="*/ 242 h 827"/>
                <a:gd name="T6" fmla="*/ 830 w 830"/>
                <a:gd name="T7" fmla="*/ 0 h 827"/>
                <a:gd name="T8" fmla="*/ 830 w 830"/>
                <a:gd name="T9" fmla="*/ 40 h 827"/>
                <a:gd name="T10" fmla="*/ 40 w 830"/>
                <a:gd name="T11" fmla="*/ 827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0" h="827">
                  <a:moveTo>
                    <a:pt x="40" y="827"/>
                  </a:moveTo>
                  <a:cubicBezTo>
                    <a:pt x="0" y="827"/>
                    <a:pt x="0" y="827"/>
                    <a:pt x="0" y="827"/>
                  </a:cubicBezTo>
                  <a:cubicBezTo>
                    <a:pt x="0" y="607"/>
                    <a:pt x="87" y="399"/>
                    <a:pt x="244" y="242"/>
                  </a:cubicBezTo>
                  <a:cubicBezTo>
                    <a:pt x="400" y="86"/>
                    <a:pt x="610" y="0"/>
                    <a:pt x="830" y="0"/>
                  </a:cubicBezTo>
                  <a:cubicBezTo>
                    <a:pt x="830" y="40"/>
                    <a:pt x="830" y="40"/>
                    <a:pt x="830" y="40"/>
                  </a:cubicBezTo>
                  <a:cubicBezTo>
                    <a:pt x="394" y="40"/>
                    <a:pt x="40" y="395"/>
                    <a:pt x="40" y="8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" name="îṣļîḑé-Freeform: Shape 9"/>
            <p:cNvSpPr/>
            <p:nvPr/>
          </p:nvSpPr>
          <p:spPr bwMode="auto">
            <a:xfrm>
              <a:off x="3318256" y="2698514"/>
              <a:ext cx="1254606" cy="1255830"/>
            </a:xfrm>
            <a:custGeom>
              <a:avLst/>
              <a:gdLst>
                <a:gd name="T0" fmla="*/ 830 w 830"/>
                <a:gd name="T1" fmla="*/ 830 h 830"/>
                <a:gd name="T2" fmla="*/ 244 w 830"/>
                <a:gd name="T3" fmla="*/ 587 h 830"/>
                <a:gd name="T4" fmla="*/ 0 w 830"/>
                <a:gd name="T5" fmla="*/ 0 h 830"/>
                <a:gd name="T6" fmla="*/ 40 w 830"/>
                <a:gd name="T7" fmla="*/ 0 h 830"/>
                <a:gd name="T8" fmla="*/ 830 w 830"/>
                <a:gd name="T9" fmla="*/ 791 h 830"/>
                <a:gd name="T10" fmla="*/ 830 w 830"/>
                <a:gd name="T11" fmla="*/ 83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0" h="830">
                  <a:moveTo>
                    <a:pt x="830" y="830"/>
                  </a:moveTo>
                  <a:cubicBezTo>
                    <a:pt x="610" y="830"/>
                    <a:pt x="400" y="743"/>
                    <a:pt x="244" y="587"/>
                  </a:cubicBezTo>
                  <a:cubicBezTo>
                    <a:pt x="87" y="430"/>
                    <a:pt x="0" y="224"/>
                    <a:pt x="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436"/>
                    <a:pt x="394" y="791"/>
                    <a:pt x="830" y="791"/>
                  </a:cubicBezTo>
                  <a:lnTo>
                    <a:pt x="830" y="8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" name="îṣļîḑé-Freeform: Shape 10"/>
            <p:cNvSpPr/>
            <p:nvPr/>
          </p:nvSpPr>
          <p:spPr bwMode="auto">
            <a:xfrm>
              <a:off x="4572860" y="2698514"/>
              <a:ext cx="1250934" cy="1255830"/>
            </a:xfrm>
            <a:custGeom>
              <a:avLst/>
              <a:gdLst>
                <a:gd name="T0" fmla="*/ 0 w 827"/>
                <a:gd name="T1" fmla="*/ 830 h 830"/>
                <a:gd name="T2" fmla="*/ 0 w 827"/>
                <a:gd name="T3" fmla="*/ 791 h 830"/>
                <a:gd name="T4" fmla="*/ 788 w 827"/>
                <a:gd name="T5" fmla="*/ 0 h 830"/>
                <a:gd name="T6" fmla="*/ 827 w 827"/>
                <a:gd name="T7" fmla="*/ 0 h 830"/>
                <a:gd name="T8" fmla="*/ 585 w 827"/>
                <a:gd name="T9" fmla="*/ 587 h 830"/>
                <a:gd name="T10" fmla="*/ 0 w 827"/>
                <a:gd name="T11" fmla="*/ 83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830">
                  <a:moveTo>
                    <a:pt x="0" y="830"/>
                  </a:moveTo>
                  <a:cubicBezTo>
                    <a:pt x="0" y="791"/>
                    <a:pt x="0" y="791"/>
                    <a:pt x="0" y="791"/>
                  </a:cubicBezTo>
                  <a:cubicBezTo>
                    <a:pt x="436" y="791"/>
                    <a:pt x="788" y="436"/>
                    <a:pt x="788" y="0"/>
                  </a:cubicBezTo>
                  <a:cubicBezTo>
                    <a:pt x="827" y="0"/>
                    <a:pt x="827" y="0"/>
                    <a:pt x="827" y="0"/>
                  </a:cubicBezTo>
                  <a:cubicBezTo>
                    <a:pt x="827" y="224"/>
                    <a:pt x="742" y="430"/>
                    <a:pt x="585" y="587"/>
                  </a:cubicBezTo>
                  <a:cubicBezTo>
                    <a:pt x="429" y="743"/>
                    <a:pt x="220" y="830"/>
                    <a:pt x="0" y="8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îṣļîḑé-Oval 12"/>
            <p:cNvSpPr/>
            <p:nvPr/>
          </p:nvSpPr>
          <p:spPr bwMode="auto">
            <a:xfrm>
              <a:off x="4512885" y="3861318"/>
              <a:ext cx="121177" cy="12117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îṣļîḑé-Oval 13"/>
            <p:cNvSpPr/>
            <p:nvPr/>
          </p:nvSpPr>
          <p:spPr bwMode="auto">
            <a:xfrm>
              <a:off x="5734442" y="2638538"/>
              <a:ext cx="123625" cy="12240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" name="îṣļîḑé-Freeform: Shape 15"/>
            <p:cNvSpPr/>
            <p:nvPr/>
          </p:nvSpPr>
          <p:spPr bwMode="auto">
            <a:xfrm>
              <a:off x="4564294" y="2699737"/>
              <a:ext cx="873941" cy="875165"/>
            </a:xfrm>
            <a:custGeom>
              <a:avLst/>
              <a:gdLst>
                <a:gd name="T0" fmla="*/ 1 w 578"/>
                <a:gd name="T1" fmla="*/ 578 h 578"/>
                <a:gd name="T2" fmla="*/ 1 w 578"/>
                <a:gd name="T3" fmla="*/ 578 h 578"/>
                <a:gd name="T4" fmla="*/ 1 w 578"/>
                <a:gd name="T5" fmla="*/ 578 h 578"/>
                <a:gd name="T6" fmla="*/ 0 w 578"/>
                <a:gd name="T7" fmla="*/ 578 h 578"/>
                <a:gd name="T8" fmla="*/ 0 w 578"/>
                <a:gd name="T9" fmla="*/ 578 h 578"/>
                <a:gd name="T10" fmla="*/ 0 w 578"/>
                <a:gd name="T11" fmla="*/ 578 h 578"/>
                <a:gd name="T12" fmla="*/ 578 w 578"/>
                <a:gd name="T13" fmla="*/ 1 h 578"/>
                <a:gd name="T14" fmla="*/ 578 w 578"/>
                <a:gd name="T15" fmla="*/ 1 h 578"/>
                <a:gd name="T16" fmla="*/ 578 w 578"/>
                <a:gd name="T17" fmla="*/ 1 h 578"/>
                <a:gd name="T18" fmla="*/ 578 w 578"/>
                <a:gd name="T19" fmla="*/ 0 h 578"/>
                <a:gd name="T20" fmla="*/ 578 w 578"/>
                <a:gd name="T21" fmla="*/ 0 h 578"/>
                <a:gd name="T22" fmla="*/ 578 w 578"/>
                <a:gd name="T23" fmla="*/ 0 h 578"/>
                <a:gd name="T24" fmla="*/ 578 w 578"/>
                <a:gd name="T25" fmla="*/ 0 h 578"/>
                <a:gd name="T26" fmla="*/ 578 w 578"/>
                <a:gd name="T27" fmla="*/ 0 h 578"/>
                <a:gd name="T28" fmla="*/ 578 w 578"/>
                <a:gd name="T29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8" h="578">
                  <a:moveTo>
                    <a:pt x="1" y="578"/>
                  </a:moveTo>
                  <a:cubicBezTo>
                    <a:pt x="1" y="578"/>
                    <a:pt x="1" y="578"/>
                    <a:pt x="1" y="578"/>
                  </a:cubicBezTo>
                  <a:cubicBezTo>
                    <a:pt x="1" y="578"/>
                    <a:pt x="1" y="578"/>
                    <a:pt x="1" y="578"/>
                  </a:cubicBezTo>
                  <a:moveTo>
                    <a:pt x="0" y="578"/>
                  </a:moveTo>
                  <a:cubicBezTo>
                    <a:pt x="0" y="578"/>
                    <a:pt x="0" y="578"/>
                    <a:pt x="0" y="578"/>
                  </a:cubicBezTo>
                  <a:cubicBezTo>
                    <a:pt x="0" y="578"/>
                    <a:pt x="0" y="578"/>
                    <a:pt x="0" y="578"/>
                  </a:cubicBezTo>
                  <a:moveTo>
                    <a:pt x="578" y="1"/>
                  </a:moveTo>
                  <a:cubicBezTo>
                    <a:pt x="578" y="1"/>
                    <a:pt x="578" y="1"/>
                    <a:pt x="578" y="1"/>
                  </a:cubicBezTo>
                  <a:cubicBezTo>
                    <a:pt x="578" y="1"/>
                    <a:pt x="578" y="1"/>
                    <a:pt x="578" y="1"/>
                  </a:cubicBezTo>
                  <a:moveTo>
                    <a:pt x="578" y="0"/>
                  </a:moveTo>
                  <a:cubicBezTo>
                    <a:pt x="578" y="0"/>
                    <a:pt x="578" y="0"/>
                    <a:pt x="578" y="0"/>
                  </a:cubicBezTo>
                  <a:cubicBezTo>
                    <a:pt x="578" y="0"/>
                    <a:pt x="578" y="0"/>
                    <a:pt x="578" y="0"/>
                  </a:cubicBezTo>
                  <a:moveTo>
                    <a:pt x="578" y="0"/>
                  </a:moveTo>
                  <a:cubicBezTo>
                    <a:pt x="578" y="0"/>
                    <a:pt x="578" y="0"/>
                    <a:pt x="578" y="0"/>
                  </a:cubicBezTo>
                  <a:cubicBezTo>
                    <a:pt x="578" y="0"/>
                    <a:pt x="578" y="0"/>
                    <a:pt x="578" y="0"/>
                  </a:cubicBezTo>
                </a:path>
              </a:pathLst>
            </a:custGeom>
            <a:solidFill>
              <a:srgbClr val="DCFFF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" name="îṣļîḑé-Freeform: Shape 24"/>
            <p:cNvSpPr/>
            <p:nvPr/>
          </p:nvSpPr>
          <p:spPr bwMode="auto">
            <a:xfrm>
              <a:off x="4490853" y="3183219"/>
              <a:ext cx="79560" cy="6120"/>
            </a:xfrm>
            <a:custGeom>
              <a:avLst/>
              <a:gdLst>
                <a:gd name="T0" fmla="*/ 0 w 53"/>
                <a:gd name="T1" fmla="*/ 0 h 4"/>
                <a:gd name="T2" fmla="*/ 0 w 53"/>
                <a:gd name="T3" fmla="*/ 0 h 4"/>
                <a:gd name="T4" fmla="*/ 50 w 53"/>
                <a:gd name="T5" fmla="*/ 4 h 4"/>
                <a:gd name="T6" fmla="*/ 53 w 53"/>
                <a:gd name="T7" fmla="*/ 4 h 4"/>
                <a:gd name="T8" fmla="*/ 53 w 53"/>
                <a:gd name="T9" fmla="*/ 4 h 4"/>
                <a:gd name="T10" fmla="*/ 50 w 53"/>
                <a:gd name="T11" fmla="*/ 4 h 4"/>
                <a:gd name="T12" fmla="*/ 0 w 53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7" y="2"/>
                    <a:pt x="33" y="4"/>
                    <a:pt x="50" y="4"/>
                  </a:cubicBezTo>
                  <a:cubicBezTo>
                    <a:pt x="51" y="4"/>
                    <a:pt x="52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2" y="4"/>
                    <a:pt x="51" y="4"/>
                    <a:pt x="50" y="4"/>
                  </a:cubicBezTo>
                  <a:cubicBezTo>
                    <a:pt x="33" y="4"/>
                    <a:pt x="17" y="2"/>
                    <a:pt x="0" y="0"/>
                  </a:cubicBezTo>
                </a:path>
              </a:pathLst>
            </a:custGeom>
            <a:solidFill>
              <a:srgbClr val="A8FF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" name="îṣļîḑé-Oval 25"/>
            <p:cNvSpPr/>
            <p:nvPr/>
          </p:nvSpPr>
          <p:spPr bwMode="auto">
            <a:xfrm>
              <a:off x="3288880" y="2638538"/>
              <a:ext cx="123625" cy="12240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97" name="Group 314"/>
            <p:cNvGrpSpPr/>
            <p:nvPr/>
          </p:nvGrpSpPr>
          <p:grpSpPr>
            <a:xfrm>
              <a:off x="5956171" y="2563261"/>
              <a:ext cx="317018" cy="271730"/>
              <a:chOff x="7496784" y="3881993"/>
              <a:chExt cx="321165" cy="275284"/>
            </a:xfrm>
          </p:grpSpPr>
          <p:sp>
            <p:nvSpPr>
              <p:cNvPr id="111" name="ïṧḷïḓê-Freeform: Shape 315"/>
              <p:cNvSpPr/>
              <p:nvPr/>
            </p:nvSpPr>
            <p:spPr bwMode="auto">
              <a:xfrm>
                <a:off x="7496784" y="3881993"/>
                <a:ext cx="321165" cy="275284"/>
              </a:xfrm>
              <a:custGeom>
                <a:avLst/>
                <a:gdLst>
                  <a:gd name="T0" fmla="*/ 65 w 259"/>
                  <a:gd name="T1" fmla="*/ 222 h 222"/>
                  <a:gd name="T2" fmla="*/ 0 w 259"/>
                  <a:gd name="T3" fmla="*/ 111 h 222"/>
                  <a:gd name="T4" fmla="*/ 65 w 259"/>
                  <a:gd name="T5" fmla="*/ 0 h 222"/>
                  <a:gd name="T6" fmla="*/ 195 w 259"/>
                  <a:gd name="T7" fmla="*/ 0 h 222"/>
                  <a:gd name="T8" fmla="*/ 259 w 259"/>
                  <a:gd name="T9" fmla="*/ 111 h 222"/>
                  <a:gd name="T10" fmla="*/ 195 w 259"/>
                  <a:gd name="T11" fmla="*/ 222 h 222"/>
                  <a:gd name="T12" fmla="*/ 65 w 259"/>
                  <a:gd name="T13" fmla="*/ 22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9" h="222">
                    <a:moveTo>
                      <a:pt x="65" y="222"/>
                    </a:moveTo>
                    <a:lnTo>
                      <a:pt x="0" y="111"/>
                    </a:lnTo>
                    <a:lnTo>
                      <a:pt x="65" y="0"/>
                    </a:lnTo>
                    <a:lnTo>
                      <a:pt x="195" y="0"/>
                    </a:lnTo>
                    <a:lnTo>
                      <a:pt x="259" y="111"/>
                    </a:lnTo>
                    <a:lnTo>
                      <a:pt x="195" y="222"/>
                    </a:lnTo>
                    <a:lnTo>
                      <a:pt x="65" y="22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112" name="Group 316"/>
              <p:cNvGrpSpPr/>
              <p:nvPr/>
            </p:nvGrpSpPr>
            <p:grpSpPr>
              <a:xfrm>
                <a:off x="7573652" y="3935778"/>
                <a:ext cx="167429" cy="167715"/>
                <a:chOff x="7275629" y="3973834"/>
                <a:chExt cx="464344" cy="465138"/>
              </a:xfrm>
              <a:solidFill>
                <a:schemeClr val="bg1"/>
              </a:solidFill>
            </p:grpSpPr>
            <p:sp>
              <p:nvSpPr>
                <p:cNvPr id="113" name="ïṧḷïḓê-Freeform: Shape 317"/>
                <p:cNvSpPr/>
                <p:nvPr/>
              </p:nvSpPr>
              <p:spPr bwMode="auto">
                <a:xfrm>
                  <a:off x="7275629" y="4017490"/>
                  <a:ext cx="423069" cy="421482"/>
                </a:xfrm>
                <a:custGeom>
                  <a:avLst/>
                  <a:gdLst>
                    <a:gd name="T0" fmla="+- 0 10849 98"/>
                    <a:gd name="T1" fmla="*/ T0 w 21502"/>
                    <a:gd name="T2" fmla="*/ 10800 h 21600"/>
                    <a:gd name="T3" fmla="+- 0 10849 98"/>
                    <a:gd name="T4" fmla="*/ T3 w 21502"/>
                    <a:gd name="T5" fmla="*/ 10800 h 21600"/>
                    <a:gd name="T6" fmla="+- 0 10849 98"/>
                    <a:gd name="T7" fmla="*/ T6 w 21502"/>
                    <a:gd name="T8" fmla="*/ 10800 h 21600"/>
                    <a:gd name="T9" fmla="+- 0 10849 98"/>
                    <a:gd name="T10" fmla="*/ T9 w 21502"/>
                    <a:gd name="T11" fmla="*/ 10800 h 21600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502" h="21600">
                      <a:moveTo>
                        <a:pt x="19917" y="7880"/>
                      </a:moveTo>
                      <a:lnTo>
                        <a:pt x="18875" y="8932"/>
                      </a:lnTo>
                      <a:cubicBezTo>
                        <a:pt x="18730" y="9079"/>
                        <a:pt x="18497" y="9079"/>
                        <a:pt x="18353" y="8932"/>
                      </a:cubicBezTo>
                      <a:lnTo>
                        <a:pt x="17048" y="7617"/>
                      </a:lnTo>
                      <a:lnTo>
                        <a:pt x="15991" y="10290"/>
                      </a:lnTo>
                      <a:lnTo>
                        <a:pt x="16080" y="10064"/>
                      </a:lnTo>
                      <a:cubicBezTo>
                        <a:pt x="13859" y="7826"/>
                        <a:pt x="11601" y="7544"/>
                        <a:pt x="9565" y="7291"/>
                      </a:cubicBezTo>
                      <a:cubicBezTo>
                        <a:pt x="8910" y="7210"/>
                        <a:pt x="8276" y="7126"/>
                        <a:pt x="7652" y="6990"/>
                      </a:cubicBezTo>
                      <a:lnTo>
                        <a:pt x="13918" y="4456"/>
                      </a:lnTo>
                      <a:lnTo>
                        <a:pt x="12652" y="3179"/>
                      </a:lnTo>
                      <a:cubicBezTo>
                        <a:pt x="12508" y="3033"/>
                        <a:pt x="12508" y="2798"/>
                        <a:pt x="12652" y="2652"/>
                      </a:cubicBezTo>
                      <a:lnTo>
                        <a:pt x="13695" y="1598"/>
                      </a:lnTo>
                      <a:cubicBezTo>
                        <a:pt x="13840" y="1453"/>
                        <a:pt x="14073" y="1453"/>
                        <a:pt x="14217" y="1598"/>
                      </a:cubicBezTo>
                      <a:lnTo>
                        <a:pt x="19917" y="7353"/>
                      </a:lnTo>
                      <a:cubicBezTo>
                        <a:pt x="20062" y="7499"/>
                        <a:pt x="20062" y="7734"/>
                        <a:pt x="19917" y="7880"/>
                      </a:cubicBezTo>
                      <a:moveTo>
                        <a:pt x="12292" y="19639"/>
                      </a:moveTo>
                      <a:cubicBezTo>
                        <a:pt x="12200" y="19872"/>
                        <a:pt x="11999" y="20044"/>
                        <a:pt x="11756" y="20095"/>
                      </a:cubicBezTo>
                      <a:cubicBezTo>
                        <a:pt x="11700" y="20106"/>
                        <a:pt x="11643" y="20111"/>
                        <a:pt x="11587" y="20110"/>
                      </a:cubicBezTo>
                      <a:cubicBezTo>
                        <a:pt x="11400" y="20105"/>
                        <a:pt x="11219" y="20030"/>
                        <a:pt x="11084" y="19892"/>
                      </a:cubicBezTo>
                      <a:lnTo>
                        <a:pt x="1692" y="10517"/>
                      </a:lnTo>
                      <a:cubicBezTo>
                        <a:pt x="1519" y="10343"/>
                        <a:pt x="1443" y="10094"/>
                        <a:pt x="1488" y="9852"/>
                      </a:cubicBezTo>
                      <a:cubicBezTo>
                        <a:pt x="1533" y="9610"/>
                        <a:pt x="1695" y="9407"/>
                        <a:pt x="1917" y="9308"/>
                      </a:cubicBezTo>
                      <a:lnTo>
                        <a:pt x="6505" y="7453"/>
                      </a:lnTo>
                      <a:cubicBezTo>
                        <a:pt x="9597" y="8490"/>
                        <a:pt x="12689" y="7491"/>
                        <a:pt x="15781" y="10821"/>
                      </a:cubicBezTo>
                      <a:cubicBezTo>
                        <a:pt x="15781" y="10821"/>
                        <a:pt x="12292" y="19639"/>
                        <a:pt x="12292" y="19639"/>
                      </a:cubicBezTo>
                      <a:close/>
                      <a:moveTo>
                        <a:pt x="15260" y="545"/>
                      </a:moveTo>
                      <a:cubicBezTo>
                        <a:pt x="14912" y="193"/>
                        <a:pt x="14449" y="0"/>
                        <a:pt x="13956" y="0"/>
                      </a:cubicBezTo>
                      <a:cubicBezTo>
                        <a:pt x="13463" y="0"/>
                        <a:pt x="13000" y="193"/>
                        <a:pt x="12651" y="546"/>
                      </a:cubicBezTo>
                      <a:lnTo>
                        <a:pt x="11610" y="1598"/>
                      </a:lnTo>
                      <a:cubicBezTo>
                        <a:pt x="11261" y="1949"/>
                        <a:pt x="11068" y="2417"/>
                        <a:pt x="11068" y="2915"/>
                      </a:cubicBezTo>
                      <a:cubicBezTo>
                        <a:pt x="11068" y="3265"/>
                        <a:pt x="11164" y="3601"/>
                        <a:pt x="11342" y="3893"/>
                      </a:cubicBezTo>
                      <a:lnTo>
                        <a:pt x="1324" y="7944"/>
                      </a:lnTo>
                      <a:cubicBezTo>
                        <a:pt x="654" y="8241"/>
                        <a:pt x="173" y="8851"/>
                        <a:pt x="38" y="9575"/>
                      </a:cubicBezTo>
                      <a:cubicBezTo>
                        <a:pt x="-98" y="10302"/>
                        <a:pt x="130" y="11048"/>
                        <a:pt x="654" y="11576"/>
                      </a:cubicBezTo>
                      <a:lnTo>
                        <a:pt x="10041" y="20946"/>
                      </a:lnTo>
                      <a:cubicBezTo>
                        <a:pt x="10445" y="21354"/>
                        <a:pt x="10982" y="21586"/>
                        <a:pt x="11549" y="21599"/>
                      </a:cubicBezTo>
                      <a:cubicBezTo>
                        <a:pt x="11562" y="21599"/>
                        <a:pt x="11593" y="21599"/>
                        <a:pt x="11605" y="21599"/>
                      </a:cubicBezTo>
                      <a:cubicBezTo>
                        <a:pt x="11754" y="21599"/>
                        <a:pt x="11906" y="21584"/>
                        <a:pt x="12056" y="21553"/>
                      </a:cubicBezTo>
                      <a:cubicBezTo>
                        <a:pt x="12789" y="21399"/>
                        <a:pt x="13390" y="20888"/>
                        <a:pt x="13662" y="20191"/>
                      </a:cubicBezTo>
                      <a:lnTo>
                        <a:pt x="17604" y="10229"/>
                      </a:lnTo>
                      <a:cubicBezTo>
                        <a:pt x="17902" y="10426"/>
                        <a:pt x="18250" y="10532"/>
                        <a:pt x="18613" y="10532"/>
                      </a:cubicBezTo>
                      <a:cubicBezTo>
                        <a:pt x="19107" y="10532"/>
                        <a:pt x="19570" y="10338"/>
                        <a:pt x="19918" y="9986"/>
                      </a:cubicBezTo>
                      <a:lnTo>
                        <a:pt x="20957" y="8937"/>
                      </a:lnTo>
                      <a:cubicBezTo>
                        <a:pt x="21308" y="8585"/>
                        <a:pt x="21502" y="8116"/>
                        <a:pt x="21502" y="7617"/>
                      </a:cubicBezTo>
                      <a:cubicBezTo>
                        <a:pt x="21502" y="7117"/>
                        <a:pt x="21308" y="6648"/>
                        <a:pt x="20961" y="6300"/>
                      </a:cubicBezTo>
                      <a:cubicBezTo>
                        <a:pt x="20961" y="6300"/>
                        <a:pt x="15260" y="545"/>
                        <a:pt x="15260" y="5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14" name="ïṧḷïḓê-Freeform: Shape 318"/>
                <p:cNvSpPr/>
                <p:nvPr/>
              </p:nvSpPr>
              <p:spPr bwMode="auto">
                <a:xfrm>
                  <a:off x="7478829" y="4206403"/>
                  <a:ext cx="72231" cy="730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4320"/>
                      </a:moveTo>
                      <a:cubicBezTo>
                        <a:pt x="14381" y="4320"/>
                        <a:pt x="17279" y="7222"/>
                        <a:pt x="17279" y="10800"/>
                      </a:cubicBezTo>
                      <a:cubicBezTo>
                        <a:pt x="17279" y="14377"/>
                        <a:pt x="14381" y="17279"/>
                        <a:pt x="10800" y="17279"/>
                      </a:cubicBezTo>
                      <a:cubicBezTo>
                        <a:pt x="7218" y="17279"/>
                        <a:pt x="4319" y="14377"/>
                        <a:pt x="4319" y="10800"/>
                      </a:cubicBezTo>
                      <a:cubicBezTo>
                        <a:pt x="4319" y="7222"/>
                        <a:pt x="7218" y="4320"/>
                        <a:pt x="10800" y="4320"/>
                      </a:cubicBezTo>
                      <a:moveTo>
                        <a:pt x="10800" y="21599"/>
                      </a:moveTo>
                      <a:cubicBezTo>
                        <a:pt x="16752" y="21599"/>
                        <a:pt x="21600" y="16756"/>
                        <a:pt x="21600" y="10800"/>
                      </a:cubicBezTo>
                      <a:cubicBezTo>
                        <a:pt x="21600" y="4843"/>
                        <a:pt x="16752" y="0"/>
                        <a:pt x="10800" y="0"/>
                      </a:cubicBezTo>
                      <a:cubicBezTo>
                        <a:pt x="4847" y="0"/>
                        <a:pt x="0" y="4843"/>
                        <a:pt x="0" y="10800"/>
                      </a:cubicBezTo>
                      <a:cubicBezTo>
                        <a:pt x="0" y="16756"/>
                        <a:pt x="4847" y="21599"/>
                        <a:pt x="10800" y="21599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15" name="ïṧḷïḓê-Freeform: Shape 319"/>
                <p:cNvSpPr/>
                <p:nvPr/>
              </p:nvSpPr>
              <p:spPr bwMode="auto">
                <a:xfrm>
                  <a:off x="7667742" y="3973834"/>
                  <a:ext cx="72231" cy="730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17279"/>
                      </a:moveTo>
                      <a:cubicBezTo>
                        <a:pt x="7218" y="17279"/>
                        <a:pt x="4320" y="14377"/>
                        <a:pt x="4320" y="10800"/>
                      </a:cubicBezTo>
                      <a:cubicBezTo>
                        <a:pt x="4320" y="7222"/>
                        <a:pt x="7218" y="4320"/>
                        <a:pt x="10800" y="4320"/>
                      </a:cubicBezTo>
                      <a:cubicBezTo>
                        <a:pt x="14381" y="4320"/>
                        <a:pt x="17280" y="7222"/>
                        <a:pt x="17280" y="10800"/>
                      </a:cubicBezTo>
                      <a:cubicBezTo>
                        <a:pt x="17280" y="14377"/>
                        <a:pt x="14381" y="17279"/>
                        <a:pt x="10800" y="17279"/>
                      </a:cubicBezTo>
                      <a:moveTo>
                        <a:pt x="10800" y="0"/>
                      </a:moveTo>
                      <a:cubicBezTo>
                        <a:pt x="4847" y="0"/>
                        <a:pt x="0" y="4843"/>
                        <a:pt x="0" y="10800"/>
                      </a:cubicBezTo>
                      <a:cubicBezTo>
                        <a:pt x="0" y="16756"/>
                        <a:pt x="4847" y="21599"/>
                        <a:pt x="10800" y="21599"/>
                      </a:cubicBezTo>
                      <a:cubicBezTo>
                        <a:pt x="16752" y="21599"/>
                        <a:pt x="21600" y="16756"/>
                        <a:pt x="21600" y="10800"/>
                      </a:cubicBezTo>
                      <a:cubicBezTo>
                        <a:pt x="21600" y="4843"/>
                        <a:pt x="16752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16" name="ïṧḷïḓê-Freeform: Shape 320"/>
                <p:cNvSpPr/>
                <p:nvPr/>
              </p:nvSpPr>
              <p:spPr bwMode="auto">
                <a:xfrm>
                  <a:off x="7391517" y="4192115"/>
                  <a:ext cx="57944" cy="5794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5400"/>
                      </a:moveTo>
                      <a:cubicBezTo>
                        <a:pt x="13779" y="5400"/>
                        <a:pt x="16199" y="7815"/>
                        <a:pt x="16199" y="10800"/>
                      </a:cubicBezTo>
                      <a:cubicBezTo>
                        <a:pt x="16199" y="13784"/>
                        <a:pt x="13779" y="16200"/>
                        <a:pt x="10800" y="16200"/>
                      </a:cubicBezTo>
                      <a:cubicBezTo>
                        <a:pt x="7820" y="16200"/>
                        <a:pt x="5399" y="13784"/>
                        <a:pt x="5399" y="10800"/>
                      </a:cubicBezTo>
                      <a:cubicBezTo>
                        <a:pt x="5399" y="7815"/>
                        <a:pt x="7820" y="5400"/>
                        <a:pt x="10800" y="5400"/>
                      </a:cubicBezTo>
                      <a:moveTo>
                        <a:pt x="0" y="10800"/>
                      </a:moveTo>
                      <a:cubicBezTo>
                        <a:pt x="0" y="16753"/>
                        <a:pt x="4843" y="21599"/>
                        <a:pt x="10800" y="21599"/>
                      </a:cubicBezTo>
                      <a:cubicBezTo>
                        <a:pt x="16756" y="21599"/>
                        <a:pt x="21600" y="16753"/>
                        <a:pt x="21600" y="10800"/>
                      </a:cubicBezTo>
                      <a:cubicBezTo>
                        <a:pt x="21600" y="4846"/>
                        <a:pt x="16756" y="0"/>
                        <a:pt x="10800" y="0"/>
                      </a:cubicBezTo>
                      <a:cubicBezTo>
                        <a:pt x="4843" y="0"/>
                        <a:pt x="0" y="4846"/>
                        <a:pt x="0" y="1080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17" name="ïṧḷïḓê-Freeform: Shape 321"/>
                <p:cNvSpPr/>
                <p:nvPr/>
              </p:nvSpPr>
              <p:spPr bwMode="auto">
                <a:xfrm>
                  <a:off x="7449460" y="4293715"/>
                  <a:ext cx="29369" cy="2857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21599"/>
                      </a:moveTo>
                      <a:cubicBezTo>
                        <a:pt x="16758" y="21599"/>
                        <a:pt x="21600" y="16769"/>
                        <a:pt x="21600" y="10800"/>
                      </a:cubicBezTo>
                      <a:cubicBezTo>
                        <a:pt x="21600" y="4830"/>
                        <a:pt x="16758" y="0"/>
                        <a:pt x="10800" y="0"/>
                      </a:cubicBezTo>
                      <a:cubicBezTo>
                        <a:pt x="4841" y="0"/>
                        <a:pt x="0" y="4830"/>
                        <a:pt x="0" y="10800"/>
                      </a:cubicBezTo>
                      <a:cubicBezTo>
                        <a:pt x="0" y="16769"/>
                        <a:pt x="4841" y="21599"/>
                        <a:pt x="10800" y="21599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18" name="ïṧḷïḓê-Freeform: Shape 322"/>
                <p:cNvSpPr/>
                <p:nvPr/>
              </p:nvSpPr>
              <p:spPr bwMode="auto">
                <a:xfrm>
                  <a:off x="7682029" y="4075434"/>
                  <a:ext cx="28575" cy="2936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41" y="0"/>
                        <a:pt x="0" y="4830"/>
                        <a:pt x="0" y="10800"/>
                      </a:cubicBezTo>
                      <a:cubicBezTo>
                        <a:pt x="0" y="16769"/>
                        <a:pt x="4841" y="21599"/>
                        <a:pt x="10800" y="21599"/>
                      </a:cubicBezTo>
                      <a:cubicBezTo>
                        <a:pt x="16758" y="21599"/>
                        <a:pt x="21600" y="16769"/>
                        <a:pt x="21600" y="10800"/>
                      </a:cubicBezTo>
                      <a:cubicBezTo>
                        <a:pt x="21600" y="4830"/>
                        <a:pt x="16758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98" name="Group 323"/>
            <p:cNvGrpSpPr/>
            <p:nvPr/>
          </p:nvGrpSpPr>
          <p:grpSpPr>
            <a:xfrm>
              <a:off x="4417168" y="4095336"/>
              <a:ext cx="319466" cy="272954"/>
              <a:chOff x="5937650" y="5434109"/>
              <a:chExt cx="323645" cy="276524"/>
            </a:xfrm>
          </p:grpSpPr>
          <p:sp>
            <p:nvSpPr>
              <p:cNvPr id="109" name="ïṧḷïḓê-Freeform: Shape 324"/>
              <p:cNvSpPr/>
              <p:nvPr/>
            </p:nvSpPr>
            <p:spPr bwMode="auto">
              <a:xfrm>
                <a:off x="5937650" y="5434109"/>
                <a:ext cx="323645" cy="276524"/>
              </a:xfrm>
              <a:custGeom>
                <a:avLst/>
                <a:gdLst>
                  <a:gd name="T0" fmla="*/ 66 w 261"/>
                  <a:gd name="T1" fmla="*/ 223 h 223"/>
                  <a:gd name="T2" fmla="*/ 0 w 261"/>
                  <a:gd name="T3" fmla="*/ 111 h 223"/>
                  <a:gd name="T4" fmla="*/ 66 w 261"/>
                  <a:gd name="T5" fmla="*/ 0 h 223"/>
                  <a:gd name="T6" fmla="*/ 196 w 261"/>
                  <a:gd name="T7" fmla="*/ 0 h 223"/>
                  <a:gd name="T8" fmla="*/ 261 w 261"/>
                  <a:gd name="T9" fmla="*/ 111 h 223"/>
                  <a:gd name="T10" fmla="*/ 196 w 261"/>
                  <a:gd name="T11" fmla="*/ 223 h 223"/>
                  <a:gd name="T12" fmla="*/ 66 w 261"/>
                  <a:gd name="T13" fmla="*/ 22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1" h="223">
                    <a:moveTo>
                      <a:pt x="66" y="223"/>
                    </a:moveTo>
                    <a:lnTo>
                      <a:pt x="0" y="111"/>
                    </a:lnTo>
                    <a:lnTo>
                      <a:pt x="66" y="0"/>
                    </a:lnTo>
                    <a:lnTo>
                      <a:pt x="196" y="0"/>
                    </a:lnTo>
                    <a:lnTo>
                      <a:pt x="261" y="111"/>
                    </a:lnTo>
                    <a:lnTo>
                      <a:pt x="196" y="223"/>
                    </a:lnTo>
                    <a:lnTo>
                      <a:pt x="66" y="22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0" name="ïṧḷïḓê-Freeform: Shape 325"/>
              <p:cNvSpPr/>
              <p:nvPr/>
            </p:nvSpPr>
            <p:spPr bwMode="auto">
              <a:xfrm>
                <a:off x="6015758" y="5519074"/>
                <a:ext cx="167429" cy="125643"/>
              </a:xfrm>
              <a:custGeom>
                <a:avLst/>
                <a:gdLst>
                  <a:gd name="T0" fmla="+- 0 10799 1"/>
                  <a:gd name="T1" fmla="*/ T0 w 21596"/>
                  <a:gd name="T2" fmla="*/ 10800 h 21600"/>
                  <a:gd name="T3" fmla="+- 0 10799 1"/>
                  <a:gd name="T4" fmla="*/ T3 w 21596"/>
                  <a:gd name="T5" fmla="*/ 10800 h 21600"/>
                  <a:gd name="T6" fmla="+- 0 10799 1"/>
                  <a:gd name="T7" fmla="*/ T6 w 21596"/>
                  <a:gd name="T8" fmla="*/ 10800 h 21600"/>
                  <a:gd name="T9" fmla="+- 0 10799 1"/>
                  <a:gd name="T10" fmla="*/ T9 w 21596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96" h="21600">
                    <a:moveTo>
                      <a:pt x="4511" y="2151"/>
                    </a:moveTo>
                    <a:lnTo>
                      <a:pt x="6064" y="3877"/>
                    </a:lnTo>
                    <a:lnTo>
                      <a:pt x="4246" y="6302"/>
                    </a:lnTo>
                    <a:lnTo>
                      <a:pt x="1353" y="6302"/>
                    </a:lnTo>
                    <a:cubicBezTo>
                      <a:pt x="1353" y="6302"/>
                      <a:pt x="4511" y="2151"/>
                      <a:pt x="4511" y="2151"/>
                    </a:cubicBezTo>
                    <a:close/>
                    <a:moveTo>
                      <a:pt x="17348" y="6302"/>
                    </a:moveTo>
                    <a:lnTo>
                      <a:pt x="15531" y="3877"/>
                    </a:lnTo>
                    <a:lnTo>
                      <a:pt x="17082" y="2153"/>
                    </a:lnTo>
                    <a:lnTo>
                      <a:pt x="20191" y="6302"/>
                    </a:lnTo>
                    <a:cubicBezTo>
                      <a:pt x="20191" y="6302"/>
                      <a:pt x="17348" y="6302"/>
                      <a:pt x="17348" y="6302"/>
                    </a:cubicBezTo>
                    <a:close/>
                    <a:moveTo>
                      <a:pt x="17264" y="7202"/>
                    </a:moveTo>
                    <a:lnTo>
                      <a:pt x="19663" y="7202"/>
                    </a:lnTo>
                    <a:lnTo>
                      <a:pt x="13021" y="16638"/>
                    </a:lnTo>
                    <a:cubicBezTo>
                      <a:pt x="13021" y="16638"/>
                      <a:pt x="17264" y="7202"/>
                      <a:pt x="17264" y="7202"/>
                    </a:cubicBezTo>
                    <a:close/>
                    <a:moveTo>
                      <a:pt x="8574" y="16637"/>
                    </a:moveTo>
                    <a:lnTo>
                      <a:pt x="1933" y="7202"/>
                    </a:lnTo>
                    <a:lnTo>
                      <a:pt x="4330" y="7202"/>
                    </a:lnTo>
                    <a:cubicBezTo>
                      <a:pt x="4330" y="7202"/>
                      <a:pt x="8574" y="16637"/>
                      <a:pt x="8574" y="16637"/>
                    </a:cubicBezTo>
                    <a:close/>
                    <a:moveTo>
                      <a:pt x="8429" y="7202"/>
                    </a:moveTo>
                    <a:lnTo>
                      <a:pt x="10084" y="18249"/>
                    </a:lnTo>
                    <a:lnTo>
                      <a:pt x="5117" y="7202"/>
                    </a:lnTo>
                    <a:cubicBezTo>
                      <a:pt x="5117" y="7202"/>
                      <a:pt x="8429" y="7202"/>
                      <a:pt x="8429" y="7202"/>
                    </a:cubicBezTo>
                    <a:close/>
                    <a:moveTo>
                      <a:pt x="6584" y="4456"/>
                    </a:moveTo>
                    <a:lnTo>
                      <a:pt x="8246" y="6302"/>
                    </a:lnTo>
                    <a:lnTo>
                      <a:pt x="5200" y="6302"/>
                    </a:lnTo>
                    <a:cubicBezTo>
                      <a:pt x="5200" y="6302"/>
                      <a:pt x="6584" y="4456"/>
                      <a:pt x="6584" y="4456"/>
                    </a:cubicBezTo>
                    <a:close/>
                    <a:moveTo>
                      <a:pt x="6543" y="3238"/>
                    </a:moveTo>
                    <a:lnTo>
                      <a:pt x="5250" y="1800"/>
                    </a:lnTo>
                    <a:lnTo>
                      <a:pt x="7621" y="1800"/>
                    </a:lnTo>
                    <a:cubicBezTo>
                      <a:pt x="7621" y="1800"/>
                      <a:pt x="6543" y="3238"/>
                      <a:pt x="6543" y="3238"/>
                    </a:cubicBezTo>
                    <a:close/>
                    <a:moveTo>
                      <a:pt x="10797" y="3466"/>
                    </a:moveTo>
                    <a:lnTo>
                      <a:pt x="9299" y="1800"/>
                    </a:lnTo>
                    <a:lnTo>
                      <a:pt x="12296" y="1800"/>
                    </a:lnTo>
                    <a:cubicBezTo>
                      <a:pt x="12296" y="1800"/>
                      <a:pt x="10797" y="3466"/>
                      <a:pt x="10797" y="3466"/>
                    </a:cubicBezTo>
                    <a:close/>
                    <a:moveTo>
                      <a:pt x="13974" y="1800"/>
                    </a:moveTo>
                    <a:lnTo>
                      <a:pt x="16345" y="1800"/>
                    </a:lnTo>
                    <a:lnTo>
                      <a:pt x="15052" y="3238"/>
                    </a:lnTo>
                    <a:cubicBezTo>
                      <a:pt x="15052" y="3238"/>
                      <a:pt x="13974" y="1800"/>
                      <a:pt x="13974" y="1800"/>
                    </a:cubicBezTo>
                    <a:close/>
                    <a:moveTo>
                      <a:pt x="13349" y="6302"/>
                    </a:moveTo>
                    <a:lnTo>
                      <a:pt x="15011" y="4456"/>
                    </a:lnTo>
                    <a:lnTo>
                      <a:pt x="16394" y="6302"/>
                    </a:lnTo>
                    <a:cubicBezTo>
                      <a:pt x="16394" y="6302"/>
                      <a:pt x="13349" y="6302"/>
                      <a:pt x="13349" y="6302"/>
                    </a:cubicBezTo>
                    <a:close/>
                    <a:moveTo>
                      <a:pt x="13166" y="7202"/>
                    </a:moveTo>
                    <a:lnTo>
                      <a:pt x="16478" y="7202"/>
                    </a:lnTo>
                    <a:lnTo>
                      <a:pt x="11511" y="18249"/>
                    </a:lnTo>
                    <a:cubicBezTo>
                      <a:pt x="11511" y="18249"/>
                      <a:pt x="13166" y="7202"/>
                      <a:pt x="13166" y="7202"/>
                    </a:cubicBezTo>
                    <a:close/>
                    <a:moveTo>
                      <a:pt x="12478" y="7202"/>
                    </a:moveTo>
                    <a:lnTo>
                      <a:pt x="10797" y="18414"/>
                    </a:lnTo>
                    <a:lnTo>
                      <a:pt x="9117" y="7202"/>
                    </a:lnTo>
                    <a:cubicBezTo>
                      <a:pt x="9117" y="7202"/>
                      <a:pt x="12478" y="7202"/>
                      <a:pt x="12478" y="7202"/>
                    </a:cubicBezTo>
                    <a:close/>
                    <a:moveTo>
                      <a:pt x="8773" y="5716"/>
                    </a:moveTo>
                    <a:lnTo>
                      <a:pt x="7064" y="3817"/>
                    </a:lnTo>
                    <a:lnTo>
                      <a:pt x="8426" y="2000"/>
                    </a:lnTo>
                    <a:lnTo>
                      <a:pt x="10270" y="4051"/>
                    </a:lnTo>
                    <a:cubicBezTo>
                      <a:pt x="10270" y="4051"/>
                      <a:pt x="8773" y="5716"/>
                      <a:pt x="8773" y="5716"/>
                    </a:cubicBezTo>
                    <a:close/>
                    <a:moveTo>
                      <a:pt x="11325" y="4051"/>
                    </a:moveTo>
                    <a:lnTo>
                      <a:pt x="13169" y="2000"/>
                    </a:lnTo>
                    <a:lnTo>
                      <a:pt x="14531" y="3817"/>
                    </a:lnTo>
                    <a:lnTo>
                      <a:pt x="12822" y="5716"/>
                    </a:lnTo>
                    <a:cubicBezTo>
                      <a:pt x="12822" y="5716"/>
                      <a:pt x="11325" y="4051"/>
                      <a:pt x="11325" y="4051"/>
                    </a:cubicBezTo>
                    <a:close/>
                    <a:moveTo>
                      <a:pt x="12296" y="6302"/>
                    </a:moveTo>
                    <a:lnTo>
                      <a:pt x="9299" y="6302"/>
                    </a:lnTo>
                    <a:lnTo>
                      <a:pt x="10797" y="4638"/>
                    </a:lnTo>
                    <a:cubicBezTo>
                      <a:pt x="10797" y="4638"/>
                      <a:pt x="12296" y="6302"/>
                      <a:pt x="12296" y="6302"/>
                    </a:cubicBezTo>
                    <a:close/>
                    <a:moveTo>
                      <a:pt x="21200" y="5102"/>
                    </a:moveTo>
                    <a:lnTo>
                      <a:pt x="17771" y="527"/>
                    </a:lnTo>
                    <a:cubicBezTo>
                      <a:pt x="17518" y="189"/>
                      <a:pt x="17176" y="0"/>
                      <a:pt x="16817" y="0"/>
                    </a:cubicBezTo>
                    <a:lnTo>
                      <a:pt x="4779" y="0"/>
                    </a:lnTo>
                    <a:cubicBezTo>
                      <a:pt x="4420" y="0"/>
                      <a:pt x="4077" y="189"/>
                      <a:pt x="3824" y="527"/>
                    </a:cubicBezTo>
                    <a:lnTo>
                      <a:pt x="395" y="5102"/>
                    </a:lnTo>
                    <a:cubicBezTo>
                      <a:pt x="131" y="5455"/>
                      <a:pt x="-1" y="5921"/>
                      <a:pt x="-1" y="6387"/>
                    </a:cubicBezTo>
                    <a:cubicBezTo>
                      <a:pt x="1" y="6810"/>
                      <a:pt x="114" y="7233"/>
                      <a:pt x="341" y="7573"/>
                    </a:cubicBezTo>
                    <a:lnTo>
                      <a:pt x="9788" y="20995"/>
                    </a:lnTo>
                    <a:cubicBezTo>
                      <a:pt x="10045" y="21379"/>
                      <a:pt x="10412" y="21599"/>
                      <a:pt x="10797" y="21599"/>
                    </a:cubicBezTo>
                    <a:cubicBezTo>
                      <a:pt x="11183" y="21599"/>
                      <a:pt x="11550" y="21379"/>
                      <a:pt x="11807" y="20995"/>
                    </a:cubicBezTo>
                    <a:lnTo>
                      <a:pt x="21255" y="7573"/>
                    </a:lnTo>
                    <a:cubicBezTo>
                      <a:pt x="21485" y="7226"/>
                      <a:pt x="21598" y="6791"/>
                      <a:pt x="21595" y="6359"/>
                    </a:cubicBezTo>
                    <a:cubicBezTo>
                      <a:pt x="21593" y="5902"/>
                      <a:pt x="21459" y="5449"/>
                      <a:pt x="21200" y="5102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99" name="Group 326"/>
            <p:cNvGrpSpPr/>
            <p:nvPr/>
          </p:nvGrpSpPr>
          <p:grpSpPr>
            <a:xfrm>
              <a:off x="2861488" y="2563261"/>
              <a:ext cx="317018" cy="271730"/>
              <a:chOff x="4361621" y="3881993"/>
              <a:chExt cx="321165" cy="275284"/>
            </a:xfrm>
          </p:grpSpPr>
          <p:sp>
            <p:nvSpPr>
              <p:cNvPr id="105" name="ïṧḷïḓê-Freeform: Shape 327"/>
              <p:cNvSpPr/>
              <p:nvPr/>
            </p:nvSpPr>
            <p:spPr bwMode="auto">
              <a:xfrm>
                <a:off x="4361621" y="3881993"/>
                <a:ext cx="321165" cy="275284"/>
              </a:xfrm>
              <a:custGeom>
                <a:avLst/>
                <a:gdLst>
                  <a:gd name="T0" fmla="*/ 64 w 259"/>
                  <a:gd name="T1" fmla="*/ 222 h 222"/>
                  <a:gd name="T2" fmla="*/ 0 w 259"/>
                  <a:gd name="T3" fmla="*/ 111 h 222"/>
                  <a:gd name="T4" fmla="*/ 64 w 259"/>
                  <a:gd name="T5" fmla="*/ 0 h 222"/>
                  <a:gd name="T6" fmla="*/ 195 w 259"/>
                  <a:gd name="T7" fmla="*/ 0 h 222"/>
                  <a:gd name="T8" fmla="*/ 259 w 259"/>
                  <a:gd name="T9" fmla="*/ 111 h 222"/>
                  <a:gd name="T10" fmla="*/ 195 w 259"/>
                  <a:gd name="T11" fmla="*/ 222 h 222"/>
                  <a:gd name="T12" fmla="*/ 64 w 259"/>
                  <a:gd name="T13" fmla="*/ 22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9" h="222">
                    <a:moveTo>
                      <a:pt x="64" y="222"/>
                    </a:moveTo>
                    <a:lnTo>
                      <a:pt x="0" y="111"/>
                    </a:lnTo>
                    <a:lnTo>
                      <a:pt x="64" y="0"/>
                    </a:lnTo>
                    <a:lnTo>
                      <a:pt x="195" y="0"/>
                    </a:lnTo>
                    <a:lnTo>
                      <a:pt x="259" y="111"/>
                    </a:lnTo>
                    <a:lnTo>
                      <a:pt x="195" y="222"/>
                    </a:lnTo>
                    <a:lnTo>
                      <a:pt x="64" y="22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106" name="Group 328"/>
              <p:cNvGrpSpPr/>
              <p:nvPr/>
            </p:nvGrpSpPr>
            <p:grpSpPr>
              <a:xfrm>
                <a:off x="4438489" y="3935921"/>
                <a:ext cx="167429" cy="167429"/>
                <a:chOff x="3498967" y="3049909"/>
                <a:chExt cx="464344" cy="464344"/>
              </a:xfrm>
              <a:solidFill>
                <a:schemeClr val="bg1"/>
              </a:solidFill>
            </p:grpSpPr>
            <p:sp>
              <p:nvSpPr>
                <p:cNvPr id="107" name="ïṧḷïḓê-Freeform: Shape 329"/>
                <p:cNvSpPr/>
                <p:nvPr/>
              </p:nvSpPr>
              <p:spPr bwMode="auto">
                <a:xfrm>
                  <a:off x="3498967" y="3049909"/>
                  <a:ext cx="464344" cy="46434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3499" y="14850"/>
                      </a:moveTo>
                      <a:cubicBezTo>
                        <a:pt x="9772" y="14850"/>
                        <a:pt x="6749" y="11827"/>
                        <a:pt x="6749" y="8100"/>
                      </a:cubicBezTo>
                      <a:cubicBezTo>
                        <a:pt x="6749" y="4372"/>
                        <a:pt x="9772" y="1350"/>
                        <a:pt x="13499" y="1350"/>
                      </a:cubicBezTo>
                      <a:cubicBezTo>
                        <a:pt x="17227" y="1350"/>
                        <a:pt x="20249" y="4372"/>
                        <a:pt x="20249" y="8100"/>
                      </a:cubicBezTo>
                      <a:cubicBezTo>
                        <a:pt x="20249" y="11827"/>
                        <a:pt x="17227" y="14850"/>
                        <a:pt x="13499" y="14850"/>
                      </a:cubicBezTo>
                      <a:moveTo>
                        <a:pt x="3236" y="20042"/>
                      </a:moveTo>
                      <a:cubicBezTo>
                        <a:pt x="3019" y="20266"/>
                        <a:pt x="2718" y="20408"/>
                        <a:pt x="2382" y="20408"/>
                      </a:cubicBezTo>
                      <a:cubicBezTo>
                        <a:pt x="1724" y="20408"/>
                        <a:pt x="1191" y="19875"/>
                        <a:pt x="1191" y="19218"/>
                      </a:cubicBezTo>
                      <a:cubicBezTo>
                        <a:pt x="1191" y="18881"/>
                        <a:pt x="1332" y="18580"/>
                        <a:pt x="1557" y="18363"/>
                      </a:cubicBezTo>
                      <a:lnTo>
                        <a:pt x="1551" y="18358"/>
                      </a:lnTo>
                      <a:lnTo>
                        <a:pt x="6996" y="12913"/>
                      </a:lnTo>
                      <a:cubicBezTo>
                        <a:pt x="7472" y="13555"/>
                        <a:pt x="8039" y="14122"/>
                        <a:pt x="8680" y="14599"/>
                      </a:cubicBezTo>
                      <a:cubicBezTo>
                        <a:pt x="8680" y="14599"/>
                        <a:pt x="3236" y="20042"/>
                        <a:pt x="3236" y="20042"/>
                      </a:cubicBezTo>
                      <a:close/>
                      <a:moveTo>
                        <a:pt x="13499" y="0"/>
                      </a:moveTo>
                      <a:cubicBezTo>
                        <a:pt x="9026" y="0"/>
                        <a:pt x="5399" y="3626"/>
                        <a:pt x="5399" y="8100"/>
                      </a:cubicBezTo>
                      <a:cubicBezTo>
                        <a:pt x="5399" y="9467"/>
                        <a:pt x="5742" y="10754"/>
                        <a:pt x="6341" y="11884"/>
                      </a:cubicBezTo>
                      <a:lnTo>
                        <a:pt x="709" y="17515"/>
                      </a:lnTo>
                      <a:lnTo>
                        <a:pt x="713" y="17520"/>
                      </a:lnTo>
                      <a:cubicBezTo>
                        <a:pt x="274" y="17953"/>
                        <a:pt x="0" y="18552"/>
                        <a:pt x="0" y="19218"/>
                      </a:cubicBezTo>
                      <a:cubicBezTo>
                        <a:pt x="0" y="20533"/>
                        <a:pt x="1066" y="21599"/>
                        <a:pt x="2382" y="21599"/>
                      </a:cubicBezTo>
                      <a:cubicBezTo>
                        <a:pt x="3047" y="21599"/>
                        <a:pt x="3647" y="21326"/>
                        <a:pt x="4079" y="20885"/>
                      </a:cubicBezTo>
                      <a:lnTo>
                        <a:pt x="4078" y="20884"/>
                      </a:lnTo>
                      <a:lnTo>
                        <a:pt x="9708" y="15255"/>
                      </a:lnTo>
                      <a:cubicBezTo>
                        <a:pt x="10839" y="15856"/>
                        <a:pt x="12128" y="16200"/>
                        <a:pt x="13499" y="16200"/>
                      </a:cubicBezTo>
                      <a:cubicBezTo>
                        <a:pt x="17973" y="16200"/>
                        <a:pt x="21600" y="12573"/>
                        <a:pt x="21600" y="8100"/>
                      </a:cubicBezTo>
                      <a:cubicBezTo>
                        <a:pt x="21600" y="3626"/>
                        <a:pt x="17973" y="0"/>
                        <a:pt x="13499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08" name="ïṧḷïḓê-Freeform: Shape 330"/>
                <p:cNvSpPr/>
                <p:nvPr/>
              </p:nvSpPr>
              <p:spPr bwMode="auto">
                <a:xfrm>
                  <a:off x="3687085" y="3122140"/>
                  <a:ext cx="109538" cy="10874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20160" y="0"/>
                      </a:moveTo>
                      <a:cubicBezTo>
                        <a:pt x="9025" y="0"/>
                        <a:pt x="0" y="9025"/>
                        <a:pt x="0" y="20160"/>
                      </a:cubicBezTo>
                      <a:cubicBezTo>
                        <a:pt x="0" y="20954"/>
                        <a:pt x="644" y="21600"/>
                        <a:pt x="1440" y="21600"/>
                      </a:cubicBezTo>
                      <a:cubicBezTo>
                        <a:pt x="2235" y="21600"/>
                        <a:pt x="2880" y="20954"/>
                        <a:pt x="2880" y="20160"/>
                      </a:cubicBezTo>
                      <a:cubicBezTo>
                        <a:pt x="2880" y="10618"/>
                        <a:pt x="10617" y="2880"/>
                        <a:pt x="20160" y="2880"/>
                      </a:cubicBezTo>
                      <a:cubicBezTo>
                        <a:pt x="20955" y="2880"/>
                        <a:pt x="21599" y="2234"/>
                        <a:pt x="21599" y="1440"/>
                      </a:cubicBezTo>
                      <a:cubicBezTo>
                        <a:pt x="21599" y="645"/>
                        <a:pt x="20955" y="0"/>
                        <a:pt x="2016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102" name="Group 333"/>
            <p:cNvGrpSpPr/>
            <p:nvPr/>
          </p:nvGrpSpPr>
          <p:grpSpPr>
            <a:xfrm>
              <a:off x="4494994" y="1081250"/>
              <a:ext cx="165267" cy="144926"/>
              <a:chOff x="1640798" y="2149003"/>
              <a:chExt cx="464344" cy="407194"/>
            </a:xfrm>
            <a:solidFill>
              <a:schemeClr val="bg1"/>
            </a:solidFill>
          </p:grpSpPr>
          <p:sp>
            <p:nvSpPr>
              <p:cNvPr id="103" name="ïṧḷïḓê-Freeform: Shape 334"/>
              <p:cNvSpPr/>
              <p:nvPr/>
            </p:nvSpPr>
            <p:spPr bwMode="auto">
              <a:xfrm>
                <a:off x="1640798" y="2149003"/>
                <a:ext cx="464344" cy="407194"/>
              </a:xfrm>
              <a:custGeom>
                <a:avLst/>
                <a:gdLst>
                  <a:gd name="T0" fmla="+- 0 10800 597"/>
                  <a:gd name="T1" fmla="*/ T0 w 20407"/>
                  <a:gd name="T2" fmla="+- 0 11028 672"/>
                  <a:gd name="T3" fmla="*/ 11028 h 20712"/>
                  <a:gd name="T4" fmla="+- 0 10800 597"/>
                  <a:gd name="T5" fmla="*/ T4 w 20407"/>
                  <a:gd name="T6" fmla="+- 0 11028 672"/>
                  <a:gd name="T7" fmla="*/ 11028 h 20712"/>
                  <a:gd name="T8" fmla="+- 0 10800 597"/>
                  <a:gd name="T9" fmla="*/ T8 w 20407"/>
                  <a:gd name="T10" fmla="+- 0 11028 672"/>
                  <a:gd name="T11" fmla="*/ 11028 h 20712"/>
                  <a:gd name="T12" fmla="+- 0 10800 597"/>
                  <a:gd name="T13" fmla="*/ T12 w 20407"/>
                  <a:gd name="T14" fmla="+- 0 11028 672"/>
                  <a:gd name="T15" fmla="*/ 11028 h 207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407" h="20712">
                    <a:moveTo>
                      <a:pt x="17706" y="10922"/>
                    </a:moveTo>
                    <a:lnTo>
                      <a:pt x="10657" y="19017"/>
                    </a:lnTo>
                    <a:cubicBezTo>
                      <a:pt x="10407" y="19305"/>
                      <a:pt x="9998" y="19305"/>
                      <a:pt x="9748" y="19017"/>
                    </a:cubicBezTo>
                    <a:lnTo>
                      <a:pt x="2699" y="10922"/>
                    </a:lnTo>
                    <a:cubicBezTo>
                      <a:pt x="817" y="8762"/>
                      <a:pt x="817" y="5247"/>
                      <a:pt x="2699" y="3087"/>
                    </a:cubicBezTo>
                    <a:cubicBezTo>
                      <a:pt x="4512" y="1004"/>
                      <a:pt x="7429" y="931"/>
                      <a:pt x="9338" y="2923"/>
                    </a:cubicBezTo>
                    <a:lnTo>
                      <a:pt x="10202" y="3825"/>
                    </a:lnTo>
                    <a:lnTo>
                      <a:pt x="11067" y="2923"/>
                    </a:lnTo>
                    <a:cubicBezTo>
                      <a:pt x="12976" y="931"/>
                      <a:pt x="15893" y="1004"/>
                      <a:pt x="17706" y="3087"/>
                    </a:cubicBezTo>
                    <a:cubicBezTo>
                      <a:pt x="19588" y="5247"/>
                      <a:pt x="19588" y="8762"/>
                      <a:pt x="17706" y="10922"/>
                    </a:cubicBezTo>
                    <a:moveTo>
                      <a:pt x="18616" y="2043"/>
                    </a:moveTo>
                    <a:cubicBezTo>
                      <a:pt x="16301" y="-617"/>
                      <a:pt x="12601" y="-672"/>
                      <a:pt x="10202" y="1830"/>
                    </a:cubicBezTo>
                    <a:cubicBezTo>
                      <a:pt x="7805" y="-672"/>
                      <a:pt x="4104" y="-617"/>
                      <a:pt x="1789" y="2043"/>
                    </a:cubicBezTo>
                    <a:cubicBezTo>
                      <a:pt x="-597" y="4783"/>
                      <a:pt x="-597" y="9226"/>
                      <a:pt x="1789" y="11967"/>
                    </a:cubicBezTo>
                    <a:cubicBezTo>
                      <a:pt x="2470" y="12750"/>
                      <a:pt x="8838" y="20061"/>
                      <a:pt x="8838" y="20061"/>
                    </a:cubicBezTo>
                    <a:cubicBezTo>
                      <a:pt x="9592" y="20928"/>
                      <a:pt x="10812" y="20928"/>
                      <a:pt x="11567" y="20061"/>
                    </a:cubicBezTo>
                    <a:cubicBezTo>
                      <a:pt x="11567" y="20061"/>
                      <a:pt x="18539" y="12056"/>
                      <a:pt x="18616" y="11967"/>
                    </a:cubicBezTo>
                    <a:cubicBezTo>
                      <a:pt x="21003" y="9226"/>
                      <a:pt x="21003" y="4783"/>
                      <a:pt x="18616" y="2043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4" name="ïṧḷïḓê-Freeform: Shape 335"/>
              <p:cNvSpPr/>
              <p:nvPr/>
            </p:nvSpPr>
            <p:spPr bwMode="auto">
              <a:xfrm>
                <a:off x="1713029" y="2222028"/>
                <a:ext cx="69056" cy="6905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326" y="0"/>
                    </a:moveTo>
                    <a:cubicBezTo>
                      <a:pt x="19317" y="0"/>
                      <a:pt x="19317" y="4"/>
                      <a:pt x="19308" y="4"/>
                    </a:cubicBezTo>
                    <a:cubicBezTo>
                      <a:pt x="8643" y="13"/>
                      <a:pt x="0" y="8659"/>
                      <a:pt x="0" y="19326"/>
                    </a:cubicBezTo>
                    <a:cubicBezTo>
                      <a:pt x="0" y="20580"/>
                      <a:pt x="1019" y="21600"/>
                      <a:pt x="2273" y="21600"/>
                    </a:cubicBezTo>
                    <a:cubicBezTo>
                      <a:pt x="3528" y="21600"/>
                      <a:pt x="4547" y="20580"/>
                      <a:pt x="4547" y="19326"/>
                    </a:cubicBezTo>
                    <a:lnTo>
                      <a:pt x="4547" y="19321"/>
                    </a:lnTo>
                    <a:cubicBezTo>
                      <a:pt x="4547" y="11164"/>
                      <a:pt x="11164" y="4547"/>
                      <a:pt x="19321" y="4547"/>
                    </a:cubicBezTo>
                    <a:lnTo>
                      <a:pt x="19326" y="4547"/>
                    </a:lnTo>
                    <a:cubicBezTo>
                      <a:pt x="20580" y="4547"/>
                      <a:pt x="21599" y="3528"/>
                      <a:pt x="21599" y="2273"/>
                    </a:cubicBezTo>
                    <a:cubicBezTo>
                      <a:pt x="21599" y="1019"/>
                      <a:pt x="20580" y="0"/>
                      <a:pt x="19326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138" name="组合 137"/>
          <p:cNvGrpSpPr/>
          <p:nvPr/>
        </p:nvGrpSpPr>
        <p:grpSpPr>
          <a:xfrm>
            <a:off x="642909" y="1491630"/>
            <a:ext cx="7929621" cy="3223260"/>
            <a:chOff x="642908" y="1491630"/>
            <a:chExt cx="7929622" cy="3223260"/>
          </a:xfrm>
        </p:grpSpPr>
        <p:grpSp>
          <p:nvGrpSpPr>
            <p:cNvPr id="139" name="Group 344"/>
            <p:cNvGrpSpPr/>
            <p:nvPr/>
          </p:nvGrpSpPr>
          <p:grpSpPr>
            <a:xfrm>
              <a:off x="1038772" y="3482041"/>
              <a:ext cx="2033029" cy="1009604"/>
              <a:chOff x="1094990" y="5066520"/>
              <a:chExt cx="2710705" cy="1346138"/>
            </a:xfrm>
          </p:grpSpPr>
          <p:sp>
            <p:nvSpPr>
              <p:cNvPr id="164" name="ïṧḷïḓê-Freeform: Shape 345"/>
              <p:cNvSpPr/>
              <p:nvPr/>
            </p:nvSpPr>
            <p:spPr bwMode="auto">
              <a:xfrm>
                <a:off x="3341351" y="5948314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3499" y="14850"/>
                    </a:moveTo>
                    <a:cubicBezTo>
                      <a:pt x="9772" y="14850"/>
                      <a:pt x="6749" y="11827"/>
                      <a:pt x="6749" y="8100"/>
                    </a:cubicBezTo>
                    <a:cubicBezTo>
                      <a:pt x="6749" y="4372"/>
                      <a:pt x="9772" y="1350"/>
                      <a:pt x="13499" y="1350"/>
                    </a:cubicBezTo>
                    <a:cubicBezTo>
                      <a:pt x="17227" y="1350"/>
                      <a:pt x="20249" y="4372"/>
                      <a:pt x="20249" y="8100"/>
                    </a:cubicBezTo>
                    <a:cubicBezTo>
                      <a:pt x="20249" y="11827"/>
                      <a:pt x="17227" y="14850"/>
                      <a:pt x="13499" y="14850"/>
                    </a:cubicBezTo>
                    <a:moveTo>
                      <a:pt x="3236" y="20042"/>
                    </a:moveTo>
                    <a:cubicBezTo>
                      <a:pt x="3019" y="20266"/>
                      <a:pt x="2718" y="20408"/>
                      <a:pt x="2382" y="20408"/>
                    </a:cubicBezTo>
                    <a:cubicBezTo>
                      <a:pt x="1724" y="20408"/>
                      <a:pt x="1191" y="19875"/>
                      <a:pt x="1191" y="19218"/>
                    </a:cubicBezTo>
                    <a:cubicBezTo>
                      <a:pt x="1191" y="18881"/>
                      <a:pt x="1332" y="18580"/>
                      <a:pt x="1557" y="18363"/>
                    </a:cubicBezTo>
                    <a:lnTo>
                      <a:pt x="1551" y="18358"/>
                    </a:lnTo>
                    <a:lnTo>
                      <a:pt x="6996" y="12913"/>
                    </a:lnTo>
                    <a:cubicBezTo>
                      <a:pt x="7472" y="13555"/>
                      <a:pt x="8039" y="14122"/>
                      <a:pt x="8680" y="14599"/>
                    </a:cubicBezTo>
                    <a:cubicBezTo>
                      <a:pt x="8680" y="14599"/>
                      <a:pt x="3236" y="20042"/>
                      <a:pt x="3236" y="20042"/>
                    </a:cubicBezTo>
                    <a:close/>
                    <a:moveTo>
                      <a:pt x="13499" y="0"/>
                    </a:moveTo>
                    <a:cubicBezTo>
                      <a:pt x="9026" y="0"/>
                      <a:pt x="5399" y="3626"/>
                      <a:pt x="5399" y="8100"/>
                    </a:cubicBezTo>
                    <a:cubicBezTo>
                      <a:pt x="5399" y="9467"/>
                      <a:pt x="5742" y="10754"/>
                      <a:pt x="6341" y="11884"/>
                    </a:cubicBezTo>
                    <a:lnTo>
                      <a:pt x="709" y="17515"/>
                    </a:lnTo>
                    <a:lnTo>
                      <a:pt x="713" y="17520"/>
                    </a:lnTo>
                    <a:cubicBezTo>
                      <a:pt x="274" y="17953"/>
                      <a:pt x="0" y="18552"/>
                      <a:pt x="0" y="19218"/>
                    </a:cubicBezTo>
                    <a:cubicBezTo>
                      <a:pt x="0" y="20533"/>
                      <a:pt x="1066" y="21599"/>
                      <a:pt x="2382" y="21599"/>
                    </a:cubicBezTo>
                    <a:cubicBezTo>
                      <a:pt x="3047" y="21599"/>
                      <a:pt x="3647" y="21326"/>
                      <a:pt x="4079" y="20885"/>
                    </a:cubicBezTo>
                    <a:lnTo>
                      <a:pt x="4078" y="20884"/>
                    </a:lnTo>
                    <a:lnTo>
                      <a:pt x="9708" y="15255"/>
                    </a:lnTo>
                    <a:cubicBezTo>
                      <a:pt x="10839" y="15856"/>
                      <a:pt x="12128" y="16200"/>
                      <a:pt x="13499" y="16200"/>
                    </a:cubicBezTo>
                    <a:cubicBezTo>
                      <a:pt x="17973" y="16200"/>
                      <a:pt x="21600" y="12573"/>
                      <a:pt x="21600" y="8100"/>
                    </a:cubicBezTo>
                    <a:cubicBezTo>
                      <a:pt x="21600" y="3626"/>
                      <a:pt x="17973" y="0"/>
                      <a:pt x="13499" y="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5" name="ïṧḷïḓê-Freeform: Shape 346"/>
              <p:cNvSpPr/>
              <p:nvPr/>
            </p:nvSpPr>
            <p:spPr bwMode="auto">
              <a:xfrm>
                <a:off x="1094990" y="5066520"/>
                <a:ext cx="109538" cy="1087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160" y="0"/>
                    </a:moveTo>
                    <a:cubicBezTo>
                      <a:pt x="9025" y="0"/>
                      <a:pt x="0" y="9025"/>
                      <a:pt x="0" y="20160"/>
                    </a:cubicBezTo>
                    <a:cubicBezTo>
                      <a:pt x="0" y="20954"/>
                      <a:pt x="644" y="21600"/>
                      <a:pt x="1440" y="21600"/>
                    </a:cubicBezTo>
                    <a:cubicBezTo>
                      <a:pt x="2235" y="21600"/>
                      <a:pt x="2880" y="20954"/>
                      <a:pt x="2880" y="20160"/>
                    </a:cubicBezTo>
                    <a:cubicBezTo>
                      <a:pt x="2880" y="10618"/>
                      <a:pt x="10617" y="2880"/>
                      <a:pt x="20160" y="2880"/>
                    </a:cubicBezTo>
                    <a:cubicBezTo>
                      <a:pt x="20955" y="2880"/>
                      <a:pt x="21599" y="2234"/>
                      <a:pt x="21599" y="1440"/>
                    </a:cubicBezTo>
                    <a:cubicBezTo>
                      <a:pt x="21599" y="645"/>
                      <a:pt x="20955" y="0"/>
                      <a:pt x="20160" y="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40" name="Group 347"/>
            <p:cNvGrpSpPr/>
            <p:nvPr/>
          </p:nvGrpSpPr>
          <p:grpSpPr>
            <a:xfrm>
              <a:off x="642908" y="1597207"/>
              <a:ext cx="360737" cy="1065624"/>
              <a:chOff x="567175" y="2276356"/>
              <a:chExt cx="480984" cy="1420830"/>
            </a:xfrm>
          </p:grpSpPr>
          <p:sp>
            <p:nvSpPr>
              <p:cNvPr id="162" name="ïṧḷïḓê-Freeform: Shape 348"/>
              <p:cNvSpPr/>
              <p:nvPr/>
            </p:nvSpPr>
            <p:spPr bwMode="auto">
              <a:xfrm>
                <a:off x="567175" y="3289992"/>
                <a:ext cx="464345" cy="407194"/>
              </a:xfrm>
              <a:custGeom>
                <a:avLst/>
                <a:gdLst>
                  <a:gd name="T0" fmla="+- 0 10800 597"/>
                  <a:gd name="T1" fmla="*/ T0 w 20407"/>
                  <a:gd name="T2" fmla="+- 0 11028 672"/>
                  <a:gd name="T3" fmla="*/ 11028 h 20712"/>
                  <a:gd name="T4" fmla="+- 0 10800 597"/>
                  <a:gd name="T5" fmla="*/ T4 w 20407"/>
                  <a:gd name="T6" fmla="+- 0 11028 672"/>
                  <a:gd name="T7" fmla="*/ 11028 h 20712"/>
                  <a:gd name="T8" fmla="+- 0 10800 597"/>
                  <a:gd name="T9" fmla="*/ T8 w 20407"/>
                  <a:gd name="T10" fmla="+- 0 11028 672"/>
                  <a:gd name="T11" fmla="*/ 11028 h 20712"/>
                  <a:gd name="T12" fmla="+- 0 10800 597"/>
                  <a:gd name="T13" fmla="*/ T12 w 20407"/>
                  <a:gd name="T14" fmla="+- 0 11028 672"/>
                  <a:gd name="T15" fmla="*/ 11028 h 207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407" h="20712">
                    <a:moveTo>
                      <a:pt x="17706" y="10922"/>
                    </a:moveTo>
                    <a:lnTo>
                      <a:pt x="10657" y="19017"/>
                    </a:lnTo>
                    <a:cubicBezTo>
                      <a:pt x="10407" y="19305"/>
                      <a:pt x="9998" y="19305"/>
                      <a:pt x="9748" y="19017"/>
                    </a:cubicBezTo>
                    <a:lnTo>
                      <a:pt x="2699" y="10922"/>
                    </a:lnTo>
                    <a:cubicBezTo>
                      <a:pt x="817" y="8762"/>
                      <a:pt x="817" y="5247"/>
                      <a:pt x="2699" y="3087"/>
                    </a:cubicBezTo>
                    <a:cubicBezTo>
                      <a:pt x="4512" y="1004"/>
                      <a:pt x="7429" y="931"/>
                      <a:pt x="9338" y="2923"/>
                    </a:cubicBezTo>
                    <a:lnTo>
                      <a:pt x="10202" y="3825"/>
                    </a:lnTo>
                    <a:lnTo>
                      <a:pt x="11067" y="2923"/>
                    </a:lnTo>
                    <a:cubicBezTo>
                      <a:pt x="12976" y="931"/>
                      <a:pt x="15893" y="1004"/>
                      <a:pt x="17706" y="3087"/>
                    </a:cubicBezTo>
                    <a:cubicBezTo>
                      <a:pt x="19588" y="5247"/>
                      <a:pt x="19588" y="8762"/>
                      <a:pt x="17706" y="10922"/>
                    </a:cubicBezTo>
                    <a:moveTo>
                      <a:pt x="18616" y="2043"/>
                    </a:moveTo>
                    <a:cubicBezTo>
                      <a:pt x="16301" y="-617"/>
                      <a:pt x="12601" y="-672"/>
                      <a:pt x="10202" y="1830"/>
                    </a:cubicBezTo>
                    <a:cubicBezTo>
                      <a:pt x="7805" y="-672"/>
                      <a:pt x="4104" y="-617"/>
                      <a:pt x="1789" y="2043"/>
                    </a:cubicBezTo>
                    <a:cubicBezTo>
                      <a:pt x="-597" y="4783"/>
                      <a:pt x="-597" y="9226"/>
                      <a:pt x="1789" y="11967"/>
                    </a:cubicBezTo>
                    <a:cubicBezTo>
                      <a:pt x="2470" y="12750"/>
                      <a:pt x="8838" y="20061"/>
                      <a:pt x="8838" y="20061"/>
                    </a:cubicBezTo>
                    <a:cubicBezTo>
                      <a:pt x="9592" y="20928"/>
                      <a:pt x="10812" y="20928"/>
                      <a:pt x="11567" y="20061"/>
                    </a:cubicBezTo>
                    <a:cubicBezTo>
                      <a:pt x="11567" y="20061"/>
                      <a:pt x="18539" y="12056"/>
                      <a:pt x="18616" y="11967"/>
                    </a:cubicBezTo>
                    <a:cubicBezTo>
                      <a:pt x="21003" y="9226"/>
                      <a:pt x="21003" y="4783"/>
                      <a:pt x="18616" y="2043"/>
                    </a:cubicBezTo>
                  </a:path>
                </a:pathLst>
              </a:custGeom>
              <a:solidFill>
                <a:schemeClr val="accent2">
                  <a:lumMod val="100000"/>
                </a:scheme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3" name="ïṧḷïḓê-Freeform: Shape 349"/>
              <p:cNvSpPr/>
              <p:nvPr/>
            </p:nvSpPr>
            <p:spPr bwMode="auto">
              <a:xfrm>
                <a:off x="979103" y="2276356"/>
                <a:ext cx="69056" cy="6905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326" y="0"/>
                    </a:moveTo>
                    <a:cubicBezTo>
                      <a:pt x="19317" y="0"/>
                      <a:pt x="19317" y="4"/>
                      <a:pt x="19308" y="4"/>
                    </a:cubicBezTo>
                    <a:cubicBezTo>
                      <a:pt x="8643" y="13"/>
                      <a:pt x="0" y="8659"/>
                      <a:pt x="0" y="19326"/>
                    </a:cubicBezTo>
                    <a:cubicBezTo>
                      <a:pt x="0" y="20580"/>
                      <a:pt x="1019" y="21600"/>
                      <a:pt x="2273" y="21600"/>
                    </a:cubicBezTo>
                    <a:cubicBezTo>
                      <a:pt x="3528" y="21600"/>
                      <a:pt x="4547" y="20580"/>
                      <a:pt x="4547" y="19326"/>
                    </a:cubicBezTo>
                    <a:lnTo>
                      <a:pt x="4547" y="19321"/>
                    </a:lnTo>
                    <a:cubicBezTo>
                      <a:pt x="4547" y="11164"/>
                      <a:pt x="11164" y="4547"/>
                      <a:pt x="19321" y="4547"/>
                    </a:cubicBezTo>
                    <a:lnTo>
                      <a:pt x="19326" y="4547"/>
                    </a:lnTo>
                    <a:cubicBezTo>
                      <a:pt x="20580" y="4547"/>
                      <a:pt x="21599" y="3528"/>
                      <a:pt x="21599" y="2273"/>
                    </a:cubicBezTo>
                    <a:cubicBezTo>
                      <a:pt x="21599" y="1019"/>
                      <a:pt x="20580" y="0"/>
                      <a:pt x="19326" y="0"/>
                    </a:cubicBezTo>
                  </a:path>
                </a:pathLst>
              </a:custGeom>
              <a:solidFill>
                <a:schemeClr val="accent2">
                  <a:lumMod val="100000"/>
                </a:scheme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41" name="Group 350"/>
            <p:cNvGrpSpPr/>
            <p:nvPr/>
          </p:nvGrpSpPr>
          <p:grpSpPr>
            <a:xfrm>
              <a:off x="857223" y="2214560"/>
              <a:ext cx="5000660" cy="1928827"/>
              <a:chOff x="6600102" y="2273796"/>
              <a:chExt cx="6667546" cy="2571768"/>
            </a:xfrm>
          </p:grpSpPr>
          <p:sp>
            <p:nvSpPr>
              <p:cNvPr id="160" name="ïṧḷïḓê-Rectangle 359"/>
              <p:cNvSpPr/>
              <p:nvPr/>
            </p:nvSpPr>
            <p:spPr>
              <a:xfrm>
                <a:off x="9648123" y="2273797"/>
                <a:ext cx="3619525" cy="2571767"/>
              </a:xfrm>
              <a:prstGeom prst="rect">
                <a:avLst/>
              </a:prstGeom>
            </p:spPr>
            <p:txBody>
              <a:bodyPr wrap="square" lIns="21600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2400" b="1" dirty="0" smtClean="0">
                    <a:latin typeface="华文新魏" pitchFamily="2" charset="-122"/>
                    <a:ea typeface="华文新魏" pitchFamily="2" charset="-122"/>
                  </a:rPr>
                  <a:t>环境无法承载</a:t>
                </a:r>
                <a:endParaRPr lang="en-US" altLang="zh-CN" sz="2400" b="1" dirty="0" smtClean="0">
                  <a:latin typeface="华文新魏" pitchFamily="2" charset="-122"/>
                  <a:ea typeface="华文新魏" pitchFamily="2" charset="-122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CN" altLang="en-US" sz="2400" b="1" dirty="0" smtClean="0">
                    <a:latin typeface="华文新魏" pitchFamily="2" charset="-122"/>
                    <a:ea typeface="华文新魏" pitchFamily="2" charset="-122"/>
                  </a:rPr>
                  <a:t>孩子的发展</a:t>
                </a:r>
                <a:endParaRPr lang="zh-CN" altLang="en-US" sz="2400" b="1" dirty="0">
                  <a:latin typeface="华文新魏" pitchFamily="2" charset="-122"/>
                  <a:ea typeface="华文新魏" pitchFamily="2" charset="-122"/>
                </a:endParaRPr>
              </a:p>
            </p:txBody>
          </p:sp>
          <p:sp>
            <p:nvSpPr>
              <p:cNvPr id="161" name="ïṧḷïḓê-TextBox 362"/>
              <p:cNvSpPr txBox="1"/>
              <p:nvPr/>
            </p:nvSpPr>
            <p:spPr>
              <a:xfrm>
                <a:off x="6600102" y="2273796"/>
                <a:ext cx="2815484" cy="1249660"/>
              </a:xfrm>
              <a:prstGeom prst="rect">
                <a:avLst/>
              </a:prstGeom>
              <a:noFill/>
            </p:spPr>
            <p:txBody>
              <a:bodyPr wrap="none" lIns="216000" anchor="b" anchorCtr="0">
                <a:noAutofit/>
              </a:bodyPr>
              <a:lstStyle/>
              <a:p>
                <a:r>
                  <a:rPr lang="zh-CN" altLang="en-US" sz="2000" b="1" dirty="0" smtClean="0">
                    <a:solidFill>
                      <a:schemeClr val="accent2"/>
                    </a:solidFill>
                  </a:rPr>
                  <a:t>环境不能</a:t>
                </a:r>
                <a:endParaRPr lang="en-US" altLang="zh-CN" sz="2000" b="1" dirty="0" smtClean="0">
                  <a:solidFill>
                    <a:schemeClr val="accent2"/>
                  </a:solidFill>
                </a:endParaRPr>
              </a:p>
              <a:p>
                <a:r>
                  <a:rPr lang="zh-CN" altLang="en-US" sz="2000" b="1" dirty="0" smtClean="0">
                    <a:solidFill>
                      <a:schemeClr val="accent2"/>
                    </a:solidFill>
                  </a:rPr>
                  <a:t>跟指南进行对接</a:t>
                </a:r>
                <a:endParaRPr lang="zh-CN" altLang="en-US" sz="2000" b="1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159" name="ïṧḷïḓê-TextBox 367"/>
            <p:cNvSpPr txBox="1"/>
            <p:nvPr/>
          </p:nvSpPr>
          <p:spPr>
            <a:xfrm>
              <a:off x="2857488" y="4286262"/>
              <a:ext cx="4000528" cy="428628"/>
            </a:xfrm>
            <a:prstGeom prst="rect">
              <a:avLst/>
            </a:prstGeom>
            <a:noFill/>
          </p:spPr>
          <p:txBody>
            <a:bodyPr wrap="none" lIns="216000" anchor="b" anchorCtr="0">
              <a:noAutofit/>
            </a:bodyPr>
            <a:lstStyle/>
            <a:p>
              <a:r>
                <a:rPr lang="zh-CN" altLang="en-US" sz="2000" b="1" dirty="0" smtClean="0">
                  <a:solidFill>
                    <a:schemeClr val="accent4">
                      <a:lumMod val="100000"/>
                    </a:schemeClr>
                  </a:solidFill>
                </a:rPr>
                <a:t>环境和材料没有跟随孩子的发展</a:t>
              </a:r>
              <a:endParaRPr lang="zh-CN" altLang="en-US" sz="2000" b="1" dirty="0">
                <a:solidFill>
                  <a:schemeClr val="accent4">
                    <a:lumMod val="100000"/>
                  </a:schemeClr>
                </a:solidFill>
              </a:endParaRPr>
            </a:p>
          </p:txBody>
        </p:sp>
        <p:grpSp>
          <p:nvGrpSpPr>
            <p:cNvPr id="143" name="组合 142"/>
            <p:cNvGrpSpPr/>
            <p:nvPr/>
          </p:nvGrpSpPr>
          <p:grpSpPr>
            <a:xfrm>
              <a:off x="6000760" y="1491630"/>
              <a:ext cx="2571770" cy="1437310"/>
              <a:chOff x="6000760" y="1491630"/>
              <a:chExt cx="2571770" cy="1437310"/>
            </a:xfrm>
          </p:grpSpPr>
          <p:grpSp>
            <p:nvGrpSpPr>
              <p:cNvPr id="144" name="Group 336"/>
              <p:cNvGrpSpPr/>
              <p:nvPr/>
            </p:nvGrpSpPr>
            <p:grpSpPr>
              <a:xfrm>
                <a:off x="7969734" y="1491630"/>
                <a:ext cx="602796" cy="1151558"/>
                <a:chOff x="7391517" y="3973834"/>
                <a:chExt cx="803727" cy="1535409"/>
              </a:xfrm>
              <a:solidFill>
                <a:schemeClr val="accent2"/>
              </a:solidFill>
            </p:grpSpPr>
            <p:sp>
              <p:nvSpPr>
                <p:cNvPr id="152" name="ïṧḷïḓê-Freeform: Shape 337"/>
                <p:cNvSpPr/>
                <p:nvPr/>
              </p:nvSpPr>
              <p:spPr bwMode="auto">
                <a:xfrm>
                  <a:off x="7772175" y="5087761"/>
                  <a:ext cx="423069" cy="421482"/>
                </a:xfrm>
                <a:custGeom>
                  <a:avLst/>
                  <a:gdLst>
                    <a:gd name="T0" fmla="+- 0 10849 98"/>
                    <a:gd name="T1" fmla="*/ T0 w 21502"/>
                    <a:gd name="T2" fmla="*/ 10800 h 21600"/>
                    <a:gd name="T3" fmla="+- 0 10849 98"/>
                    <a:gd name="T4" fmla="*/ T3 w 21502"/>
                    <a:gd name="T5" fmla="*/ 10800 h 21600"/>
                    <a:gd name="T6" fmla="+- 0 10849 98"/>
                    <a:gd name="T7" fmla="*/ T6 w 21502"/>
                    <a:gd name="T8" fmla="*/ 10800 h 21600"/>
                    <a:gd name="T9" fmla="+- 0 10849 98"/>
                    <a:gd name="T10" fmla="*/ T9 w 21502"/>
                    <a:gd name="T11" fmla="*/ 10800 h 21600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502" h="21600">
                      <a:moveTo>
                        <a:pt x="19917" y="7880"/>
                      </a:moveTo>
                      <a:lnTo>
                        <a:pt x="18875" y="8932"/>
                      </a:lnTo>
                      <a:cubicBezTo>
                        <a:pt x="18730" y="9079"/>
                        <a:pt x="18497" y="9079"/>
                        <a:pt x="18353" y="8932"/>
                      </a:cubicBezTo>
                      <a:lnTo>
                        <a:pt x="17048" y="7617"/>
                      </a:lnTo>
                      <a:lnTo>
                        <a:pt x="15991" y="10290"/>
                      </a:lnTo>
                      <a:lnTo>
                        <a:pt x="16080" y="10064"/>
                      </a:lnTo>
                      <a:cubicBezTo>
                        <a:pt x="13859" y="7826"/>
                        <a:pt x="11601" y="7544"/>
                        <a:pt x="9565" y="7291"/>
                      </a:cubicBezTo>
                      <a:cubicBezTo>
                        <a:pt x="8910" y="7210"/>
                        <a:pt x="8276" y="7126"/>
                        <a:pt x="7652" y="6990"/>
                      </a:cubicBezTo>
                      <a:lnTo>
                        <a:pt x="13918" y="4456"/>
                      </a:lnTo>
                      <a:lnTo>
                        <a:pt x="12652" y="3179"/>
                      </a:lnTo>
                      <a:cubicBezTo>
                        <a:pt x="12508" y="3033"/>
                        <a:pt x="12508" y="2798"/>
                        <a:pt x="12652" y="2652"/>
                      </a:cubicBezTo>
                      <a:lnTo>
                        <a:pt x="13695" y="1598"/>
                      </a:lnTo>
                      <a:cubicBezTo>
                        <a:pt x="13840" y="1453"/>
                        <a:pt x="14073" y="1453"/>
                        <a:pt x="14217" y="1598"/>
                      </a:cubicBezTo>
                      <a:lnTo>
                        <a:pt x="19917" y="7353"/>
                      </a:lnTo>
                      <a:cubicBezTo>
                        <a:pt x="20062" y="7499"/>
                        <a:pt x="20062" y="7734"/>
                        <a:pt x="19917" y="7880"/>
                      </a:cubicBezTo>
                      <a:moveTo>
                        <a:pt x="12292" y="19639"/>
                      </a:moveTo>
                      <a:cubicBezTo>
                        <a:pt x="12200" y="19872"/>
                        <a:pt x="11999" y="20044"/>
                        <a:pt x="11756" y="20095"/>
                      </a:cubicBezTo>
                      <a:cubicBezTo>
                        <a:pt x="11700" y="20106"/>
                        <a:pt x="11643" y="20111"/>
                        <a:pt x="11587" y="20110"/>
                      </a:cubicBezTo>
                      <a:cubicBezTo>
                        <a:pt x="11400" y="20105"/>
                        <a:pt x="11219" y="20030"/>
                        <a:pt x="11084" y="19892"/>
                      </a:cubicBezTo>
                      <a:lnTo>
                        <a:pt x="1692" y="10517"/>
                      </a:lnTo>
                      <a:cubicBezTo>
                        <a:pt x="1519" y="10343"/>
                        <a:pt x="1443" y="10094"/>
                        <a:pt x="1488" y="9852"/>
                      </a:cubicBezTo>
                      <a:cubicBezTo>
                        <a:pt x="1533" y="9610"/>
                        <a:pt x="1695" y="9407"/>
                        <a:pt x="1917" y="9308"/>
                      </a:cubicBezTo>
                      <a:lnTo>
                        <a:pt x="6505" y="7453"/>
                      </a:lnTo>
                      <a:cubicBezTo>
                        <a:pt x="9597" y="8490"/>
                        <a:pt x="12689" y="7491"/>
                        <a:pt x="15781" y="10821"/>
                      </a:cubicBezTo>
                      <a:cubicBezTo>
                        <a:pt x="15781" y="10821"/>
                        <a:pt x="12292" y="19639"/>
                        <a:pt x="12292" y="19639"/>
                      </a:cubicBezTo>
                      <a:close/>
                      <a:moveTo>
                        <a:pt x="15260" y="545"/>
                      </a:moveTo>
                      <a:cubicBezTo>
                        <a:pt x="14912" y="193"/>
                        <a:pt x="14449" y="0"/>
                        <a:pt x="13956" y="0"/>
                      </a:cubicBezTo>
                      <a:cubicBezTo>
                        <a:pt x="13463" y="0"/>
                        <a:pt x="13000" y="193"/>
                        <a:pt x="12651" y="546"/>
                      </a:cubicBezTo>
                      <a:lnTo>
                        <a:pt x="11610" y="1598"/>
                      </a:lnTo>
                      <a:cubicBezTo>
                        <a:pt x="11261" y="1949"/>
                        <a:pt x="11068" y="2417"/>
                        <a:pt x="11068" y="2915"/>
                      </a:cubicBezTo>
                      <a:cubicBezTo>
                        <a:pt x="11068" y="3265"/>
                        <a:pt x="11164" y="3601"/>
                        <a:pt x="11342" y="3893"/>
                      </a:cubicBezTo>
                      <a:lnTo>
                        <a:pt x="1324" y="7944"/>
                      </a:lnTo>
                      <a:cubicBezTo>
                        <a:pt x="654" y="8241"/>
                        <a:pt x="173" y="8851"/>
                        <a:pt x="38" y="9575"/>
                      </a:cubicBezTo>
                      <a:cubicBezTo>
                        <a:pt x="-98" y="10302"/>
                        <a:pt x="130" y="11048"/>
                        <a:pt x="654" y="11576"/>
                      </a:cubicBezTo>
                      <a:lnTo>
                        <a:pt x="10041" y="20946"/>
                      </a:lnTo>
                      <a:cubicBezTo>
                        <a:pt x="10445" y="21354"/>
                        <a:pt x="10982" y="21586"/>
                        <a:pt x="11549" y="21599"/>
                      </a:cubicBezTo>
                      <a:cubicBezTo>
                        <a:pt x="11562" y="21599"/>
                        <a:pt x="11593" y="21599"/>
                        <a:pt x="11605" y="21599"/>
                      </a:cubicBezTo>
                      <a:cubicBezTo>
                        <a:pt x="11754" y="21599"/>
                        <a:pt x="11906" y="21584"/>
                        <a:pt x="12056" y="21553"/>
                      </a:cubicBezTo>
                      <a:cubicBezTo>
                        <a:pt x="12789" y="21399"/>
                        <a:pt x="13390" y="20888"/>
                        <a:pt x="13662" y="20191"/>
                      </a:cubicBezTo>
                      <a:lnTo>
                        <a:pt x="17604" y="10229"/>
                      </a:lnTo>
                      <a:cubicBezTo>
                        <a:pt x="17902" y="10426"/>
                        <a:pt x="18250" y="10532"/>
                        <a:pt x="18613" y="10532"/>
                      </a:cubicBezTo>
                      <a:cubicBezTo>
                        <a:pt x="19107" y="10532"/>
                        <a:pt x="19570" y="10338"/>
                        <a:pt x="19918" y="9986"/>
                      </a:cubicBezTo>
                      <a:lnTo>
                        <a:pt x="20957" y="8937"/>
                      </a:lnTo>
                      <a:cubicBezTo>
                        <a:pt x="21308" y="8585"/>
                        <a:pt x="21502" y="8116"/>
                        <a:pt x="21502" y="7617"/>
                      </a:cubicBezTo>
                      <a:cubicBezTo>
                        <a:pt x="21502" y="7117"/>
                        <a:pt x="21308" y="6648"/>
                        <a:pt x="20961" y="6300"/>
                      </a:cubicBezTo>
                      <a:cubicBezTo>
                        <a:pt x="20961" y="6300"/>
                        <a:pt x="15260" y="545"/>
                        <a:pt x="15260" y="545"/>
                      </a:cubicBezTo>
                      <a:close/>
                    </a:path>
                  </a:pathLst>
                </a:custGeom>
                <a:solidFill>
                  <a:schemeClr val="accent1">
                    <a:lumMod val="100000"/>
                  </a:schemeClr>
                </a:solidFill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53" name="ïṧḷïḓê-Freeform: Shape 338"/>
                <p:cNvSpPr/>
                <p:nvPr/>
              </p:nvSpPr>
              <p:spPr bwMode="auto">
                <a:xfrm>
                  <a:off x="7478829" y="4206403"/>
                  <a:ext cx="72231" cy="730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4320"/>
                      </a:moveTo>
                      <a:cubicBezTo>
                        <a:pt x="14381" y="4320"/>
                        <a:pt x="17279" y="7222"/>
                        <a:pt x="17279" y="10800"/>
                      </a:cubicBezTo>
                      <a:cubicBezTo>
                        <a:pt x="17279" y="14377"/>
                        <a:pt x="14381" y="17279"/>
                        <a:pt x="10800" y="17279"/>
                      </a:cubicBezTo>
                      <a:cubicBezTo>
                        <a:pt x="7218" y="17279"/>
                        <a:pt x="4319" y="14377"/>
                        <a:pt x="4319" y="10800"/>
                      </a:cubicBezTo>
                      <a:cubicBezTo>
                        <a:pt x="4319" y="7222"/>
                        <a:pt x="7218" y="4320"/>
                        <a:pt x="10800" y="4320"/>
                      </a:cubicBezTo>
                      <a:moveTo>
                        <a:pt x="10800" y="21599"/>
                      </a:moveTo>
                      <a:cubicBezTo>
                        <a:pt x="16752" y="21599"/>
                        <a:pt x="21600" y="16756"/>
                        <a:pt x="21600" y="10800"/>
                      </a:cubicBezTo>
                      <a:cubicBezTo>
                        <a:pt x="21600" y="4843"/>
                        <a:pt x="16752" y="0"/>
                        <a:pt x="10800" y="0"/>
                      </a:cubicBezTo>
                      <a:cubicBezTo>
                        <a:pt x="4847" y="0"/>
                        <a:pt x="0" y="4843"/>
                        <a:pt x="0" y="10800"/>
                      </a:cubicBezTo>
                      <a:cubicBezTo>
                        <a:pt x="0" y="16756"/>
                        <a:pt x="4847" y="21599"/>
                        <a:pt x="10800" y="21599"/>
                      </a:cubicBezTo>
                    </a:path>
                  </a:pathLst>
                </a:custGeom>
                <a:solidFill>
                  <a:schemeClr val="accent1">
                    <a:lumMod val="100000"/>
                  </a:schemeClr>
                </a:solidFill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54" name="ïṧḷïḓê-Freeform: Shape 339"/>
                <p:cNvSpPr/>
                <p:nvPr/>
              </p:nvSpPr>
              <p:spPr bwMode="auto">
                <a:xfrm>
                  <a:off x="7667742" y="3973834"/>
                  <a:ext cx="72231" cy="730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17279"/>
                      </a:moveTo>
                      <a:cubicBezTo>
                        <a:pt x="7218" y="17279"/>
                        <a:pt x="4320" y="14377"/>
                        <a:pt x="4320" y="10800"/>
                      </a:cubicBezTo>
                      <a:cubicBezTo>
                        <a:pt x="4320" y="7222"/>
                        <a:pt x="7218" y="4320"/>
                        <a:pt x="10800" y="4320"/>
                      </a:cubicBezTo>
                      <a:cubicBezTo>
                        <a:pt x="14381" y="4320"/>
                        <a:pt x="17280" y="7222"/>
                        <a:pt x="17280" y="10800"/>
                      </a:cubicBezTo>
                      <a:cubicBezTo>
                        <a:pt x="17280" y="14377"/>
                        <a:pt x="14381" y="17279"/>
                        <a:pt x="10800" y="17279"/>
                      </a:cubicBezTo>
                      <a:moveTo>
                        <a:pt x="10800" y="0"/>
                      </a:moveTo>
                      <a:cubicBezTo>
                        <a:pt x="4847" y="0"/>
                        <a:pt x="0" y="4843"/>
                        <a:pt x="0" y="10800"/>
                      </a:cubicBezTo>
                      <a:cubicBezTo>
                        <a:pt x="0" y="16756"/>
                        <a:pt x="4847" y="21599"/>
                        <a:pt x="10800" y="21599"/>
                      </a:cubicBezTo>
                      <a:cubicBezTo>
                        <a:pt x="16752" y="21599"/>
                        <a:pt x="21600" y="16756"/>
                        <a:pt x="21600" y="10800"/>
                      </a:cubicBezTo>
                      <a:cubicBezTo>
                        <a:pt x="21600" y="4843"/>
                        <a:pt x="16752" y="0"/>
                        <a:pt x="10800" y="0"/>
                      </a:cubicBezTo>
                    </a:path>
                  </a:pathLst>
                </a:custGeom>
                <a:solidFill>
                  <a:schemeClr val="accent1">
                    <a:lumMod val="100000"/>
                  </a:schemeClr>
                </a:solidFill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55" name="ïṧḷïḓê-Freeform: Shape 340"/>
                <p:cNvSpPr/>
                <p:nvPr/>
              </p:nvSpPr>
              <p:spPr bwMode="auto">
                <a:xfrm>
                  <a:off x="7391517" y="4192115"/>
                  <a:ext cx="57944" cy="5794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5400"/>
                      </a:moveTo>
                      <a:cubicBezTo>
                        <a:pt x="13779" y="5400"/>
                        <a:pt x="16199" y="7815"/>
                        <a:pt x="16199" y="10800"/>
                      </a:cubicBezTo>
                      <a:cubicBezTo>
                        <a:pt x="16199" y="13784"/>
                        <a:pt x="13779" y="16200"/>
                        <a:pt x="10800" y="16200"/>
                      </a:cubicBezTo>
                      <a:cubicBezTo>
                        <a:pt x="7820" y="16200"/>
                        <a:pt x="5399" y="13784"/>
                        <a:pt x="5399" y="10800"/>
                      </a:cubicBezTo>
                      <a:cubicBezTo>
                        <a:pt x="5399" y="7815"/>
                        <a:pt x="7820" y="5400"/>
                        <a:pt x="10800" y="5400"/>
                      </a:cubicBezTo>
                      <a:moveTo>
                        <a:pt x="0" y="10800"/>
                      </a:moveTo>
                      <a:cubicBezTo>
                        <a:pt x="0" y="16753"/>
                        <a:pt x="4843" y="21599"/>
                        <a:pt x="10800" y="21599"/>
                      </a:cubicBezTo>
                      <a:cubicBezTo>
                        <a:pt x="16756" y="21599"/>
                        <a:pt x="21600" y="16753"/>
                        <a:pt x="21600" y="10800"/>
                      </a:cubicBezTo>
                      <a:cubicBezTo>
                        <a:pt x="21600" y="4846"/>
                        <a:pt x="16756" y="0"/>
                        <a:pt x="10800" y="0"/>
                      </a:cubicBezTo>
                      <a:cubicBezTo>
                        <a:pt x="4843" y="0"/>
                        <a:pt x="0" y="4846"/>
                        <a:pt x="0" y="10800"/>
                      </a:cubicBezTo>
                    </a:path>
                  </a:pathLst>
                </a:custGeom>
                <a:solidFill>
                  <a:schemeClr val="accent1">
                    <a:lumMod val="100000"/>
                  </a:schemeClr>
                </a:solidFill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56" name="ïṧḷïḓê-Freeform: Shape 341"/>
                <p:cNvSpPr/>
                <p:nvPr/>
              </p:nvSpPr>
              <p:spPr bwMode="auto">
                <a:xfrm>
                  <a:off x="7449460" y="4293715"/>
                  <a:ext cx="29369" cy="2857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21599"/>
                      </a:moveTo>
                      <a:cubicBezTo>
                        <a:pt x="16758" y="21599"/>
                        <a:pt x="21600" y="16769"/>
                        <a:pt x="21600" y="10800"/>
                      </a:cubicBezTo>
                      <a:cubicBezTo>
                        <a:pt x="21600" y="4830"/>
                        <a:pt x="16758" y="0"/>
                        <a:pt x="10800" y="0"/>
                      </a:cubicBezTo>
                      <a:cubicBezTo>
                        <a:pt x="4841" y="0"/>
                        <a:pt x="0" y="4830"/>
                        <a:pt x="0" y="10800"/>
                      </a:cubicBezTo>
                      <a:cubicBezTo>
                        <a:pt x="0" y="16769"/>
                        <a:pt x="4841" y="21599"/>
                        <a:pt x="10800" y="21599"/>
                      </a:cubicBezTo>
                    </a:path>
                  </a:pathLst>
                </a:custGeom>
                <a:solidFill>
                  <a:schemeClr val="accent1">
                    <a:lumMod val="100000"/>
                  </a:schemeClr>
                </a:solidFill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57" name="ïṧḷïḓê-Freeform: Shape 342"/>
                <p:cNvSpPr/>
                <p:nvPr/>
              </p:nvSpPr>
              <p:spPr bwMode="auto">
                <a:xfrm>
                  <a:off x="7682029" y="4075434"/>
                  <a:ext cx="28575" cy="2936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41" y="0"/>
                        <a:pt x="0" y="4830"/>
                        <a:pt x="0" y="10800"/>
                      </a:cubicBezTo>
                      <a:cubicBezTo>
                        <a:pt x="0" y="16769"/>
                        <a:pt x="4841" y="21599"/>
                        <a:pt x="10800" y="21599"/>
                      </a:cubicBezTo>
                      <a:cubicBezTo>
                        <a:pt x="16758" y="21599"/>
                        <a:pt x="21600" y="16769"/>
                        <a:pt x="21600" y="10800"/>
                      </a:cubicBezTo>
                      <a:cubicBezTo>
                        <a:pt x="21600" y="4830"/>
                        <a:pt x="16758" y="0"/>
                        <a:pt x="10800" y="0"/>
                      </a:cubicBezTo>
                    </a:path>
                  </a:pathLst>
                </a:custGeom>
                <a:solidFill>
                  <a:schemeClr val="accent1">
                    <a:lumMod val="100000"/>
                  </a:schemeClr>
                </a:solidFill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151" name="ïṧḷïḓê-TextBox 364"/>
              <p:cNvSpPr txBox="1"/>
              <p:nvPr/>
            </p:nvSpPr>
            <p:spPr>
              <a:xfrm>
                <a:off x="6000760" y="2143122"/>
                <a:ext cx="2500330" cy="785818"/>
              </a:xfrm>
              <a:prstGeom prst="rect">
                <a:avLst/>
              </a:prstGeom>
              <a:noFill/>
            </p:spPr>
            <p:txBody>
              <a:bodyPr wrap="none" rIns="216000" anchor="b" anchorCtr="0">
                <a:noAutofit/>
              </a:bodyPr>
              <a:lstStyle/>
              <a:p>
                <a:pPr algn="r"/>
                <a:r>
                  <a:rPr lang="zh-CN" altLang="en-US" sz="2000" b="1" dirty="0" smtClean="0">
                    <a:solidFill>
                      <a:schemeClr val="accent1">
                        <a:lumMod val="100000"/>
                      </a:schemeClr>
                    </a:solidFill>
                  </a:rPr>
                  <a:t>材料的一层不变</a:t>
                </a:r>
                <a:endParaRPr lang="zh-CN" altLang="en-US" sz="2000" b="1" dirty="0">
                  <a:solidFill>
                    <a:schemeClr val="accent1">
                      <a:lumMod val="100000"/>
                    </a:schemeClr>
                  </a:solidFill>
                </a:endParaRPr>
              </a:p>
            </p:txBody>
          </p:sp>
        </p:grpSp>
      </p:grpSp>
      <p:sp>
        <p:nvSpPr>
          <p:cNvPr id="166" name="Title 1"/>
          <p:cNvSpPr txBox="1"/>
          <p:nvPr/>
        </p:nvSpPr>
        <p:spPr>
          <a:xfrm>
            <a:off x="500034" y="500048"/>
            <a:ext cx="4103316" cy="824471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行楷" pitchFamily="2" charset="-122"/>
                <a:ea typeface="华文行楷" pitchFamily="2" charset="-122"/>
              </a:rPr>
              <a:t>二、分析当下，尝试改变</a:t>
            </a:r>
            <a:endParaRPr lang="en-GB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华文行楷" pitchFamily="2" charset="-122"/>
              <a:ea typeface="华文行楷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9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79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/>
          <p:nvPr/>
        </p:nvSpPr>
        <p:spPr>
          <a:xfrm>
            <a:off x="1357290" y="571486"/>
            <a:ext cx="1805711" cy="714380"/>
          </a:xfrm>
          <a:prstGeom prst="rect">
            <a:avLst/>
          </a:prstGeom>
        </p:spPr>
        <p:txBody>
          <a:bodyPr wrap="none" lIns="72000" tIns="0" rIns="72000" bIns="0">
            <a:normAutofit/>
          </a:bodyPr>
          <a:lstStyle/>
          <a:p>
            <a:pPr lvl="0" defTabSz="913765">
              <a:defRPr/>
            </a:pPr>
            <a:r>
              <a:rPr lang="zh-CN" altLang="en-US" sz="2000" b="1" dirty="0" smtClean="0"/>
              <a:t>目标对接：</a:t>
            </a:r>
            <a:endParaRPr lang="en-US" altLang="zh-CN" sz="2000" b="1" dirty="0" smtClean="0"/>
          </a:p>
          <a:p>
            <a:pPr lvl="0" defTabSz="913765">
              <a:defRPr/>
            </a:pPr>
            <a:r>
              <a:rPr lang="zh-CN" altLang="en-US" sz="2000" b="1" dirty="0" smtClean="0"/>
              <a:t>指南不离手</a:t>
            </a:r>
            <a:endParaRPr lang="zh-CN" altLang="en-US" sz="2000" b="1" dirty="0"/>
          </a:p>
        </p:txBody>
      </p:sp>
      <p:sp>
        <p:nvSpPr>
          <p:cNvPr id="14" name="Rectangle 23"/>
          <p:cNvSpPr/>
          <p:nvPr/>
        </p:nvSpPr>
        <p:spPr>
          <a:xfrm>
            <a:off x="6000760" y="532898"/>
            <a:ext cx="2643206" cy="1824538"/>
          </a:xfrm>
          <a:prstGeom prst="rect">
            <a:avLst/>
          </a:prstGeom>
        </p:spPr>
        <p:txBody>
          <a:bodyPr wrap="none" lIns="72000" tIns="0" rIns="72000" bIns="0">
            <a:normAutofit/>
          </a:bodyPr>
          <a:lstStyle/>
          <a:p>
            <a:r>
              <a:rPr lang="zh-CN" altLang="en-US" b="1" dirty="0" smtClean="0">
                <a:latin typeface="+mn-ea"/>
                <a:ea typeface="+mn-ea"/>
              </a:rPr>
              <a:t>一日生活可视化调整：</a:t>
            </a:r>
          </a:p>
          <a:p>
            <a:r>
              <a:rPr lang="zh-CN" altLang="en-US" b="1" dirty="0" smtClean="0">
                <a:latin typeface="+mn-ea"/>
                <a:ea typeface="+mn-ea"/>
              </a:rPr>
              <a:t>做在区域附近，幼儿走动</a:t>
            </a:r>
            <a:endParaRPr lang="en-US" altLang="zh-CN" b="1" dirty="0" smtClean="0">
              <a:latin typeface="+mn-ea"/>
              <a:ea typeface="+mn-ea"/>
            </a:endParaRPr>
          </a:p>
          <a:p>
            <a:r>
              <a:rPr lang="zh-CN" altLang="en-US" b="1" dirty="0" smtClean="0">
                <a:latin typeface="+mn-ea"/>
                <a:ea typeface="+mn-ea"/>
              </a:rPr>
              <a:t>频繁的地方，部分教室从</a:t>
            </a:r>
            <a:endParaRPr lang="en-US" altLang="zh-CN" b="1" dirty="0" smtClean="0">
              <a:latin typeface="+mn-ea"/>
              <a:ea typeface="+mn-ea"/>
            </a:endParaRPr>
          </a:p>
          <a:p>
            <a:r>
              <a:rPr lang="zh-CN" altLang="en-US" b="1" dirty="0" smtClean="0">
                <a:latin typeface="+mn-ea"/>
                <a:ea typeface="+mn-ea"/>
              </a:rPr>
              <a:t>室外转到室内；从关注部</a:t>
            </a:r>
            <a:endParaRPr lang="en-US" altLang="zh-CN" b="1" dirty="0" smtClean="0">
              <a:latin typeface="+mn-ea"/>
              <a:ea typeface="+mn-ea"/>
            </a:endParaRPr>
          </a:p>
          <a:p>
            <a:r>
              <a:rPr lang="zh-CN" altLang="en-US" b="1" dirty="0" smtClean="0">
                <a:latin typeface="+mn-ea"/>
                <a:ea typeface="+mn-ea"/>
              </a:rPr>
              <a:t>分孩子参与转向全体参与。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2" name="Rectangle 26"/>
          <p:cNvSpPr/>
          <p:nvPr/>
        </p:nvSpPr>
        <p:spPr>
          <a:xfrm>
            <a:off x="1408967" y="4023776"/>
            <a:ext cx="1805711" cy="619676"/>
          </a:xfrm>
          <a:prstGeom prst="rect">
            <a:avLst/>
          </a:prstGeom>
        </p:spPr>
        <p:txBody>
          <a:bodyPr wrap="none" lIns="72000" tIns="0" rIns="72000" bIns="0">
            <a:normAutofit/>
          </a:bodyPr>
          <a:lstStyle/>
          <a:p>
            <a:pPr lvl="0" algn="ctr" defTabSz="913765">
              <a:defRPr/>
            </a:pPr>
            <a:r>
              <a:rPr lang="zh-CN" altLang="en-US" sz="2000" b="1" dirty="0" smtClean="0"/>
              <a:t>观察发现孩子当下的兴趣与需要，</a:t>
            </a:r>
            <a:endParaRPr lang="en-US" altLang="zh-CN" sz="2000" b="1" dirty="0" smtClean="0"/>
          </a:p>
          <a:p>
            <a:pPr lvl="0" algn="ctr" defTabSz="913765">
              <a:defRPr/>
            </a:pPr>
            <a:r>
              <a:rPr lang="zh-CN" altLang="en-US" sz="2000" b="1" dirty="0" smtClean="0"/>
              <a:t>提供环境与材料的支持</a:t>
            </a:r>
            <a:endParaRPr lang="zh-CN" altLang="en-US" sz="2000" b="1" dirty="0"/>
          </a:p>
        </p:txBody>
      </p:sp>
      <p:sp>
        <p:nvSpPr>
          <p:cNvPr id="10" name="Rectangle 29"/>
          <p:cNvSpPr/>
          <p:nvPr/>
        </p:nvSpPr>
        <p:spPr>
          <a:xfrm>
            <a:off x="5429256" y="4143386"/>
            <a:ext cx="2071702" cy="214314"/>
          </a:xfrm>
          <a:prstGeom prst="rect">
            <a:avLst/>
          </a:prstGeom>
        </p:spPr>
        <p:txBody>
          <a:bodyPr wrap="none" lIns="72000" tIns="0" rIns="72000" bIns="0">
            <a:noAutofit/>
          </a:bodyPr>
          <a:lstStyle/>
          <a:p>
            <a:pPr defTabSz="913765">
              <a:defRPr/>
            </a:pPr>
            <a:r>
              <a:rPr lang="zh-CN" altLang="en-US" sz="2000" b="1" dirty="0" smtClean="0"/>
              <a:t>区域牌的命名体现孩子的痕迹</a:t>
            </a:r>
          </a:p>
          <a:p>
            <a:pPr lvl="0" defTabSz="913765">
              <a:defRPr/>
            </a:pP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Title 1"/>
          <p:cNvSpPr txBox="1"/>
          <p:nvPr/>
        </p:nvSpPr>
        <p:spPr>
          <a:xfrm>
            <a:off x="3111890" y="2549463"/>
            <a:ext cx="2531680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行楷" pitchFamily="2" charset="-122"/>
                <a:ea typeface="华文行楷" pitchFamily="2" charset="-122"/>
              </a:rPr>
              <a:t>环境与材料</a:t>
            </a:r>
            <a:endParaRPr lang="en-GB" altLang="zh-CN" sz="3600" dirty="0">
              <a:solidFill>
                <a:schemeClr val="tx1">
                  <a:lumMod val="75000"/>
                  <a:lumOff val="25000"/>
                </a:schemeClr>
              </a:solidFill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59247" y="1087557"/>
            <a:ext cx="2241435" cy="32987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3272686" y="799228"/>
            <a:ext cx="2241435" cy="3786215"/>
          </a:xfrm>
          <a:prstGeom prst="rect">
            <a:avLst/>
          </a:prstGeom>
        </p:spPr>
      </p:pic>
      <p:grpSp>
        <p:nvGrpSpPr>
          <p:cNvPr id="17" name="Group 15"/>
          <p:cNvGrpSpPr/>
          <p:nvPr/>
        </p:nvGrpSpPr>
        <p:grpSpPr>
          <a:xfrm>
            <a:off x="2000232" y="1285225"/>
            <a:ext cx="2335082" cy="429269"/>
            <a:chOff x="4295775" y="2286000"/>
            <a:chExt cx="922337" cy="1157287"/>
          </a:xfrm>
        </p:grpSpPr>
        <p:sp>
          <p:nvSpPr>
            <p:cNvPr id="18" name="Straight Connector 17"/>
            <p:cNvSpPr/>
            <p:nvPr/>
          </p:nvSpPr>
          <p:spPr bwMode="auto">
            <a:xfrm flipV="1">
              <a:off x="5205413" y="2286000"/>
              <a:ext cx="0" cy="1157287"/>
            </a:xfrm>
            <a:prstGeom prst="line">
              <a:avLst/>
            </a:prstGeom>
            <a:noFill/>
            <a:ln w="12700" cap="flat">
              <a:solidFill>
                <a:srgbClr val="4DD0C7"/>
              </a:solidFill>
              <a:prstDash val="solid"/>
              <a:miter lim="800000"/>
              <a:headEnd type="oval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9" name="Straight Connector 18"/>
            <p:cNvSpPr/>
            <p:nvPr/>
          </p:nvSpPr>
          <p:spPr bwMode="auto">
            <a:xfrm>
              <a:off x="4295775" y="2290762"/>
              <a:ext cx="922337" cy="0"/>
            </a:xfrm>
            <a:prstGeom prst="line">
              <a:avLst/>
            </a:prstGeom>
            <a:noFill/>
            <a:ln w="12700" cap="flat">
              <a:solidFill>
                <a:srgbClr val="4DD0C7"/>
              </a:solidFill>
              <a:prstDash val="solid"/>
              <a:miter lim="800000"/>
              <a:headEnd type="oval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1" name="Group 27"/>
          <p:cNvGrpSpPr/>
          <p:nvPr/>
        </p:nvGrpSpPr>
        <p:grpSpPr>
          <a:xfrm>
            <a:off x="5013575" y="1285225"/>
            <a:ext cx="772871" cy="429269"/>
            <a:chOff x="6326188" y="2286000"/>
            <a:chExt cx="1436687" cy="1157287"/>
          </a:xfrm>
        </p:grpSpPr>
        <p:sp>
          <p:nvSpPr>
            <p:cNvPr id="22" name="Straight Connector 29"/>
            <p:cNvSpPr/>
            <p:nvPr/>
          </p:nvSpPr>
          <p:spPr bwMode="auto">
            <a:xfrm flipV="1">
              <a:off x="6337300" y="2286000"/>
              <a:ext cx="0" cy="1157287"/>
            </a:xfrm>
            <a:prstGeom prst="line">
              <a:avLst/>
            </a:prstGeom>
            <a:noFill/>
            <a:ln w="12700" cap="flat">
              <a:solidFill>
                <a:srgbClr val="4DD0C7"/>
              </a:solidFill>
              <a:prstDash val="solid"/>
              <a:miter lim="800000"/>
              <a:headEnd type="oval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3" name="Straight Connector 30"/>
            <p:cNvSpPr/>
            <p:nvPr/>
          </p:nvSpPr>
          <p:spPr bwMode="auto">
            <a:xfrm flipH="1">
              <a:off x="6326188" y="2290762"/>
              <a:ext cx="1436687" cy="0"/>
            </a:xfrm>
            <a:prstGeom prst="line">
              <a:avLst/>
            </a:prstGeom>
            <a:noFill/>
            <a:ln w="12700" cap="flat">
              <a:solidFill>
                <a:srgbClr val="4DD0C7"/>
              </a:solidFill>
              <a:prstDash val="solid"/>
              <a:miter lim="800000"/>
              <a:headEnd type="oval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4" name="Group 21"/>
          <p:cNvGrpSpPr/>
          <p:nvPr/>
        </p:nvGrpSpPr>
        <p:grpSpPr>
          <a:xfrm>
            <a:off x="3286116" y="3643320"/>
            <a:ext cx="505429" cy="333472"/>
            <a:chOff x="4292600" y="4154488"/>
            <a:chExt cx="1263650" cy="1157287"/>
          </a:xfrm>
        </p:grpSpPr>
        <p:sp>
          <p:nvSpPr>
            <p:cNvPr id="25" name="Straight Connector 23"/>
            <p:cNvSpPr/>
            <p:nvPr/>
          </p:nvSpPr>
          <p:spPr bwMode="auto">
            <a:xfrm>
              <a:off x="5546725" y="4154488"/>
              <a:ext cx="0" cy="1157287"/>
            </a:xfrm>
            <a:prstGeom prst="line">
              <a:avLst/>
            </a:prstGeom>
            <a:noFill/>
            <a:ln w="12700" cap="flat">
              <a:solidFill>
                <a:srgbClr val="4DD0C7"/>
              </a:solidFill>
              <a:prstDash val="solid"/>
              <a:miter lim="800000"/>
              <a:headEnd type="oval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6" name="Straight Connector 24"/>
            <p:cNvSpPr/>
            <p:nvPr/>
          </p:nvSpPr>
          <p:spPr bwMode="auto">
            <a:xfrm>
              <a:off x="4292600" y="5307013"/>
              <a:ext cx="1263650" cy="0"/>
            </a:xfrm>
            <a:prstGeom prst="line">
              <a:avLst/>
            </a:prstGeom>
            <a:noFill/>
            <a:ln w="12700" cap="flat">
              <a:solidFill>
                <a:srgbClr val="4DD0C7"/>
              </a:solidFill>
              <a:prstDash val="solid"/>
              <a:miter lim="800000"/>
              <a:headEnd type="oval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7" name="Group 33"/>
          <p:cNvGrpSpPr/>
          <p:nvPr/>
        </p:nvGrpSpPr>
        <p:grpSpPr>
          <a:xfrm>
            <a:off x="5508104" y="3714758"/>
            <a:ext cx="751284" cy="262034"/>
            <a:chOff x="6764338" y="4154488"/>
            <a:chExt cx="1001712" cy="1157287"/>
          </a:xfrm>
        </p:grpSpPr>
        <p:sp>
          <p:nvSpPr>
            <p:cNvPr id="28" name="Straight Connector 35"/>
            <p:cNvSpPr/>
            <p:nvPr/>
          </p:nvSpPr>
          <p:spPr bwMode="auto">
            <a:xfrm>
              <a:off x="6773863" y="4154488"/>
              <a:ext cx="0" cy="1157287"/>
            </a:xfrm>
            <a:prstGeom prst="line">
              <a:avLst/>
            </a:prstGeom>
            <a:noFill/>
            <a:ln w="12700" cap="flat">
              <a:solidFill>
                <a:srgbClr val="4DD0C7"/>
              </a:solidFill>
              <a:prstDash val="solid"/>
              <a:miter lim="800000"/>
              <a:headEnd type="oval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9" name="Straight Connector 36"/>
            <p:cNvSpPr/>
            <p:nvPr/>
          </p:nvSpPr>
          <p:spPr bwMode="auto">
            <a:xfrm flipH="1">
              <a:off x="6764338" y="5307013"/>
              <a:ext cx="1001712" cy="0"/>
            </a:xfrm>
            <a:prstGeom prst="line">
              <a:avLst/>
            </a:prstGeom>
            <a:noFill/>
            <a:ln w="12700" cap="flat">
              <a:solidFill>
                <a:srgbClr val="4DD0C7"/>
              </a:solidFill>
              <a:prstDash val="solid"/>
              <a:miter lim="800000"/>
              <a:headEnd type="oval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1" name="Group 15"/>
          <p:cNvGrpSpPr/>
          <p:nvPr/>
        </p:nvGrpSpPr>
        <p:grpSpPr>
          <a:xfrm>
            <a:off x="2214546" y="2571751"/>
            <a:ext cx="549132" cy="142876"/>
            <a:chOff x="4295775" y="2286000"/>
            <a:chExt cx="922337" cy="1157287"/>
          </a:xfrm>
        </p:grpSpPr>
        <p:sp>
          <p:nvSpPr>
            <p:cNvPr id="32" name="Straight Connector 17"/>
            <p:cNvSpPr/>
            <p:nvPr/>
          </p:nvSpPr>
          <p:spPr bwMode="auto">
            <a:xfrm flipV="1">
              <a:off x="5205413" y="2286000"/>
              <a:ext cx="0" cy="1157287"/>
            </a:xfrm>
            <a:prstGeom prst="line">
              <a:avLst/>
            </a:prstGeom>
            <a:noFill/>
            <a:ln w="12700" cap="flat">
              <a:solidFill>
                <a:srgbClr val="4DD0C7"/>
              </a:solidFill>
              <a:prstDash val="solid"/>
              <a:miter lim="800000"/>
              <a:headEnd type="oval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3" name="Straight Connector 18"/>
            <p:cNvSpPr/>
            <p:nvPr/>
          </p:nvSpPr>
          <p:spPr bwMode="auto">
            <a:xfrm>
              <a:off x="4295775" y="2290762"/>
              <a:ext cx="922337" cy="0"/>
            </a:xfrm>
            <a:prstGeom prst="line">
              <a:avLst/>
            </a:prstGeom>
            <a:noFill/>
            <a:ln w="12700" cap="flat">
              <a:solidFill>
                <a:srgbClr val="4DD0C7"/>
              </a:solidFill>
              <a:prstDash val="solid"/>
              <a:miter lim="800000"/>
              <a:headEnd type="oval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4" name="Group 15"/>
          <p:cNvGrpSpPr/>
          <p:nvPr/>
        </p:nvGrpSpPr>
        <p:grpSpPr>
          <a:xfrm>
            <a:off x="5737380" y="2714627"/>
            <a:ext cx="692008" cy="71438"/>
            <a:chOff x="4295775" y="2286000"/>
            <a:chExt cx="922337" cy="1157287"/>
          </a:xfrm>
        </p:grpSpPr>
        <p:sp>
          <p:nvSpPr>
            <p:cNvPr id="35" name="Straight Connector 17"/>
            <p:cNvSpPr/>
            <p:nvPr/>
          </p:nvSpPr>
          <p:spPr bwMode="auto">
            <a:xfrm flipV="1">
              <a:off x="5205413" y="2286000"/>
              <a:ext cx="0" cy="1157287"/>
            </a:xfrm>
            <a:prstGeom prst="line">
              <a:avLst/>
            </a:prstGeom>
            <a:noFill/>
            <a:ln w="12700" cap="flat">
              <a:solidFill>
                <a:srgbClr val="4DD0C7"/>
              </a:solidFill>
              <a:prstDash val="solid"/>
              <a:miter lim="800000"/>
              <a:headEnd type="oval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6" name="Straight Connector 18"/>
            <p:cNvSpPr/>
            <p:nvPr/>
          </p:nvSpPr>
          <p:spPr bwMode="auto">
            <a:xfrm>
              <a:off x="4295775" y="2290762"/>
              <a:ext cx="922337" cy="0"/>
            </a:xfrm>
            <a:prstGeom prst="line">
              <a:avLst/>
            </a:prstGeom>
            <a:noFill/>
            <a:ln w="12700" cap="flat">
              <a:solidFill>
                <a:srgbClr val="4DD0C7"/>
              </a:solidFill>
              <a:prstDash val="solid"/>
              <a:miter lim="800000"/>
              <a:headEnd type="oval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9" name="TextBox 39"/>
          <p:cNvSpPr txBox="1"/>
          <p:nvPr/>
        </p:nvSpPr>
        <p:spPr bwMode="auto">
          <a:xfrm>
            <a:off x="214282" y="1571618"/>
            <a:ext cx="1928826" cy="1357322"/>
          </a:xfrm>
          <a:prstGeom prst="rect">
            <a:avLst/>
          </a:prstGeom>
          <a:noFill/>
        </p:spPr>
        <p:txBody>
          <a:bodyPr wrap="none" lIns="90000" tIns="46800" rIns="216000" bIns="46800">
            <a:noAutofit/>
          </a:bodyPr>
          <a:lstStyle/>
          <a:p>
            <a:r>
              <a:rPr lang="zh-CN" altLang="en-US" b="1" dirty="0" smtClean="0">
                <a:latin typeface="+mn-ea"/>
                <a:ea typeface="+mn-ea"/>
              </a:rPr>
              <a:t>观察后的支持</a:t>
            </a:r>
            <a:r>
              <a:rPr lang="en-US" b="1" dirty="0" smtClean="0">
                <a:latin typeface="+mn-ea"/>
                <a:ea typeface="+mn-ea"/>
              </a:rPr>
              <a:t>:</a:t>
            </a:r>
            <a:endParaRPr lang="zh-CN" altLang="en-US" b="1" dirty="0" smtClean="0">
              <a:latin typeface="+mn-ea"/>
              <a:ea typeface="+mn-ea"/>
            </a:endParaRPr>
          </a:p>
          <a:p>
            <a:r>
              <a:rPr lang="zh-CN" altLang="en-US" b="1" dirty="0" smtClean="0">
                <a:latin typeface="+mn-ea"/>
                <a:ea typeface="+mn-ea"/>
              </a:rPr>
              <a:t>呈现孩子发展的</a:t>
            </a:r>
            <a:endParaRPr lang="en-US" altLang="zh-CN" b="1" dirty="0" smtClean="0">
              <a:latin typeface="+mn-ea"/>
              <a:ea typeface="+mn-ea"/>
            </a:endParaRPr>
          </a:p>
          <a:p>
            <a:r>
              <a:rPr lang="zh-CN" altLang="en-US" b="1" dirty="0" smtClean="0">
                <a:latin typeface="+mn-ea"/>
                <a:ea typeface="+mn-ea"/>
              </a:rPr>
              <a:t>过程性。让孩子、</a:t>
            </a:r>
            <a:endParaRPr lang="en-US" altLang="zh-CN" b="1" dirty="0" smtClean="0">
              <a:latin typeface="+mn-ea"/>
              <a:ea typeface="+mn-ea"/>
            </a:endParaRPr>
          </a:p>
          <a:p>
            <a:r>
              <a:rPr lang="zh-CN" altLang="en-US" b="1" dirty="0" smtClean="0">
                <a:latin typeface="+mn-ea"/>
                <a:ea typeface="+mn-ea"/>
              </a:rPr>
              <a:t>家长、老师都能</a:t>
            </a:r>
            <a:endParaRPr lang="en-US" altLang="zh-CN" b="1" dirty="0" smtClean="0">
              <a:latin typeface="+mn-ea"/>
              <a:ea typeface="+mn-ea"/>
            </a:endParaRPr>
          </a:p>
          <a:p>
            <a:r>
              <a:rPr lang="zh-CN" altLang="en-US" b="1" dirty="0" smtClean="0">
                <a:latin typeface="+mn-ea"/>
                <a:ea typeface="+mn-ea"/>
              </a:rPr>
              <a:t>看见孩子当下的</a:t>
            </a:r>
            <a:endParaRPr lang="en-US" altLang="zh-CN" b="1" dirty="0" smtClean="0">
              <a:latin typeface="+mn-ea"/>
              <a:ea typeface="+mn-ea"/>
            </a:endParaRPr>
          </a:p>
          <a:p>
            <a:r>
              <a:rPr lang="zh-CN" altLang="en-US" b="1" dirty="0" smtClean="0">
                <a:latin typeface="+mn-ea"/>
                <a:ea typeface="+mn-ea"/>
              </a:rPr>
              <a:t>发展，形成课程</a:t>
            </a:r>
            <a:endParaRPr lang="en-US" altLang="zh-CN" b="1" dirty="0" smtClean="0">
              <a:latin typeface="+mn-ea"/>
              <a:ea typeface="+mn-ea"/>
            </a:endParaRPr>
          </a:p>
          <a:p>
            <a:r>
              <a:rPr lang="zh-CN" altLang="en-US" b="1" dirty="0" smtClean="0">
                <a:latin typeface="+mn-ea"/>
                <a:ea typeface="+mn-ea"/>
              </a:rPr>
              <a:t>故事</a:t>
            </a:r>
            <a:r>
              <a:rPr lang="zh-CN" altLang="en-US" dirty="0" smtClean="0">
                <a:latin typeface="+mn-ea"/>
                <a:ea typeface="+mn-ea"/>
              </a:rPr>
              <a:t>。</a:t>
            </a:r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40" name="TextBox 54"/>
          <p:cNvSpPr txBox="1"/>
          <p:nvPr/>
        </p:nvSpPr>
        <p:spPr bwMode="auto">
          <a:xfrm>
            <a:off x="6429388" y="2500312"/>
            <a:ext cx="2357454" cy="428628"/>
          </a:xfrm>
          <a:prstGeom prst="rect">
            <a:avLst/>
          </a:prstGeom>
          <a:noFill/>
        </p:spPr>
        <p:txBody>
          <a:bodyPr wrap="none" lIns="216000" tIns="46800" rIns="90000" bIns="46800">
            <a:normAutofit fontScale="25000" lnSpcReduction="20000"/>
          </a:bodyPr>
          <a:lstStyle/>
          <a:p>
            <a:r>
              <a:rPr lang="zh-CN" altLang="en-US" sz="8000" b="1" dirty="0" smtClean="0"/>
              <a:t>班级公约继续优化：</a:t>
            </a:r>
          </a:p>
          <a:p>
            <a:r>
              <a:rPr lang="zh-CN" altLang="en-US" sz="8000" b="1" dirty="0" smtClean="0"/>
              <a:t>不能仅仅开学定，</a:t>
            </a:r>
            <a:endParaRPr lang="en-US" altLang="zh-CN" sz="8000" b="1" dirty="0" smtClean="0"/>
          </a:p>
          <a:p>
            <a:r>
              <a:rPr lang="zh-CN" altLang="en-US" sz="8000" b="1" dirty="0" smtClean="0"/>
              <a:t>应是动态变化</a:t>
            </a:r>
            <a:r>
              <a:rPr lang="zh-CN" altLang="en-US" sz="1100" b="1" dirty="0" smtClean="0"/>
              <a:t>的</a:t>
            </a:r>
            <a:endParaRPr lang="zh-CN" altLang="en-US" sz="1100" b="1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4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40"/>
                            </p:stCondLst>
                            <p:childTnLst>
                              <p:par>
                                <p:cTn id="3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2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320"/>
                            </p:stCondLst>
                            <p:childTnLst>
                              <p:par>
                                <p:cTn id="4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36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860"/>
                            </p:stCondLst>
                            <p:childTnLst>
                              <p:par>
                                <p:cTn id="5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42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920"/>
                            </p:stCondLst>
                            <p:childTnLst>
                              <p:par>
                                <p:cTn id="6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7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8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92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420"/>
                            </p:stCondLst>
                            <p:childTnLst>
                              <p:par>
                                <p:cTn id="7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12" grpId="0"/>
      <p:bldP spid="10" grpId="0"/>
      <p:bldP spid="30" grpId="0"/>
      <p:bldP spid="39" grpId="0"/>
      <p:bldP spid="4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52"/>
          <p:cNvSpPr txBox="1"/>
          <p:nvPr/>
        </p:nvSpPr>
        <p:spPr bwMode="auto">
          <a:xfrm>
            <a:off x="4071934" y="2285998"/>
            <a:ext cx="3281268" cy="208708"/>
          </a:xfrm>
          <a:prstGeom prst="rect">
            <a:avLst/>
          </a:prstGeom>
          <a:noFill/>
        </p:spPr>
        <p:txBody>
          <a:bodyPr wrap="none" lIns="360000" tIns="0" rIns="360000" bIns="0" anchor="ctr" anchorCtr="0">
            <a:noAutofit/>
          </a:bodyPr>
          <a:lstStyle/>
          <a:p>
            <a:pPr algn="l" latinLnBrk="0"/>
            <a:r>
              <a:rPr lang="zh-CN" altLang="en-US" sz="6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行楷" pitchFamily="2" charset="-122"/>
                <a:ea typeface="华文行楷" pitchFamily="2" charset="-122"/>
              </a:rPr>
              <a:t>感谢聆听</a:t>
            </a:r>
            <a:endParaRPr lang="zh-CN" altLang="en-US" sz="60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70892">
            <a:off x="708677" y="499740"/>
            <a:ext cx="2295032" cy="407750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5065">
            <a:off x="2605428" y="2377630"/>
            <a:ext cx="1241902" cy="22064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-436919" y="3581254"/>
            <a:ext cx="7266379" cy="2782972"/>
          </a:xfrm>
          <a:prstGeom prst="rect">
            <a:avLst/>
          </a:prstGeom>
        </p:spPr>
      </p:pic>
      <p:pic>
        <p:nvPicPr>
          <p:cNvPr id="3" name="图片 2" descr="QQ图片201802011309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48" y="0"/>
            <a:ext cx="3429024" cy="2359091"/>
          </a:xfrm>
          <a:prstGeom prst="rect">
            <a:avLst/>
          </a:prstGeom>
        </p:spPr>
      </p:pic>
      <p:pic>
        <p:nvPicPr>
          <p:cNvPr id="4" name="图片 3" descr="QQ图片201802011310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7752" y="1"/>
            <a:ext cx="3571900" cy="2285998"/>
          </a:xfrm>
          <a:prstGeom prst="rect">
            <a:avLst/>
          </a:prstGeom>
        </p:spPr>
      </p:pic>
      <p:pic>
        <p:nvPicPr>
          <p:cNvPr id="5" name="图片 4" descr="QQ图片2018020113101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348" y="2428874"/>
            <a:ext cx="3500462" cy="2627170"/>
          </a:xfrm>
          <a:prstGeom prst="rect">
            <a:avLst/>
          </a:prstGeom>
        </p:spPr>
      </p:pic>
      <p:pic>
        <p:nvPicPr>
          <p:cNvPr id="6" name="图片 5" descr="QQ图片2018020113104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57752" y="2357435"/>
            <a:ext cx="3571900" cy="2680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9"/>
          <p:cNvSpPr txBox="1"/>
          <p:nvPr/>
        </p:nvSpPr>
        <p:spPr>
          <a:xfrm>
            <a:off x="2928926" y="642924"/>
            <a:ext cx="3260551" cy="571504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pPr algn="ctr"/>
            <a:r>
              <a:rPr lang="en-US" altLang="zh-CN" sz="2000" b="1" dirty="0" smtClean="0">
                <a:latin typeface="+mn-ea"/>
                <a:ea typeface="+mn-ea"/>
              </a:rPr>
              <a:t>1.</a:t>
            </a:r>
          </a:p>
          <a:p>
            <a:pPr algn="ctr"/>
            <a:r>
              <a:rPr lang="zh-CN" altLang="en-US" sz="2000" b="1" dirty="0" smtClean="0">
                <a:latin typeface="+mn-ea"/>
                <a:ea typeface="+mn-ea"/>
              </a:rPr>
              <a:t>从材料的单一转向材料的丰富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6" name="TextBox 18"/>
          <p:cNvSpPr txBox="1"/>
          <p:nvPr/>
        </p:nvSpPr>
        <p:spPr>
          <a:xfrm>
            <a:off x="785786" y="2071684"/>
            <a:ext cx="2330154" cy="68473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algn="ctr"/>
            <a:endParaRPr lang="en-US" altLang="zh-CN" sz="2000" dirty="0" smtClean="0"/>
          </a:p>
          <a:p>
            <a:pPr algn="ctr"/>
            <a:r>
              <a:rPr lang="en-US" altLang="zh-CN" sz="2000" b="1" dirty="0" smtClean="0"/>
              <a:t>2.</a:t>
            </a:r>
          </a:p>
          <a:p>
            <a:pPr algn="ctr"/>
            <a:r>
              <a:rPr lang="zh-CN" altLang="en-US" sz="2000" b="1" dirty="0" smtClean="0"/>
              <a:t>美工区的作品</a:t>
            </a:r>
            <a:endParaRPr lang="en-US" altLang="zh-CN" sz="2000" b="1" dirty="0" smtClean="0"/>
          </a:p>
          <a:p>
            <a:pPr algn="r"/>
            <a:r>
              <a:rPr lang="zh-CN" altLang="en-US" sz="2000" b="1" dirty="0" smtClean="0"/>
              <a:t>从平面展示转向立体呈现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Title 1"/>
          <p:cNvSpPr txBox="1"/>
          <p:nvPr/>
        </p:nvSpPr>
        <p:spPr>
          <a:xfrm>
            <a:off x="142844" y="-18"/>
            <a:ext cx="4929222" cy="824471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800" b="1" dirty="0" smtClean="0">
                <a:latin typeface="华文行楷" pitchFamily="2" charset="-122"/>
                <a:ea typeface="华文行楷" pitchFamily="2" charset="-122"/>
              </a:rPr>
              <a:t>一、解读到位，努力改变</a:t>
            </a:r>
            <a:endParaRPr lang="en-GB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2954216" y="1313421"/>
            <a:ext cx="3043492" cy="3058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图片20180131153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71420"/>
            <a:ext cx="3500462" cy="2518135"/>
          </a:xfrm>
          <a:prstGeom prst="rect">
            <a:avLst/>
          </a:prstGeom>
        </p:spPr>
      </p:pic>
      <p:pic>
        <p:nvPicPr>
          <p:cNvPr id="3" name="图片 2" descr="QQ图片201801311532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7279" y="71420"/>
            <a:ext cx="3640935" cy="2500330"/>
          </a:xfrm>
          <a:prstGeom prst="rect">
            <a:avLst/>
          </a:prstGeom>
        </p:spPr>
      </p:pic>
      <p:pic>
        <p:nvPicPr>
          <p:cNvPr id="4" name="图片 3" descr="QQ图片201801311532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2553945"/>
            <a:ext cx="3500462" cy="2518135"/>
          </a:xfrm>
          <a:prstGeom prst="rect">
            <a:avLst/>
          </a:prstGeom>
        </p:spPr>
      </p:pic>
      <p:pic>
        <p:nvPicPr>
          <p:cNvPr id="5" name="图片 4" descr="QQ图片201801311533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2714625"/>
            <a:ext cx="3643338" cy="22860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9"/>
          <p:cNvSpPr txBox="1"/>
          <p:nvPr/>
        </p:nvSpPr>
        <p:spPr>
          <a:xfrm>
            <a:off x="2928926" y="642924"/>
            <a:ext cx="3260551" cy="571504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pPr algn="ctr"/>
            <a:r>
              <a:rPr lang="en-US" altLang="zh-CN" sz="2000" b="1" dirty="0" smtClean="0">
                <a:latin typeface="+mn-ea"/>
                <a:ea typeface="+mn-ea"/>
              </a:rPr>
              <a:t>1.</a:t>
            </a:r>
          </a:p>
          <a:p>
            <a:pPr algn="ctr"/>
            <a:r>
              <a:rPr lang="zh-CN" altLang="en-US" sz="2000" b="1" dirty="0" smtClean="0">
                <a:latin typeface="+mn-ea"/>
                <a:ea typeface="+mn-ea"/>
              </a:rPr>
              <a:t>从材料的单一转向材料的丰富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6" name="TextBox 18"/>
          <p:cNvSpPr txBox="1"/>
          <p:nvPr/>
        </p:nvSpPr>
        <p:spPr>
          <a:xfrm>
            <a:off x="785786" y="2071684"/>
            <a:ext cx="2330154" cy="68473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algn="ctr"/>
            <a:endParaRPr lang="en-US" altLang="zh-CN" sz="2000" dirty="0" smtClean="0"/>
          </a:p>
          <a:p>
            <a:pPr algn="ctr"/>
            <a:r>
              <a:rPr lang="en-US" altLang="zh-CN" sz="2000" b="1" dirty="0" smtClean="0"/>
              <a:t>2.</a:t>
            </a:r>
          </a:p>
          <a:p>
            <a:pPr algn="ctr"/>
            <a:r>
              <a:rPr lang="zh-CN" altLang="en-US" sz="2000" b="1" dirty="0" smtClean="0"/>
              <a:t>美工区的作品</a:t>
            </a:r>
            <a:endParaRPr lang="en-US" altLang="zh-CN" sz="2000" b="1" dirty="0" smtClean="0"/>
          </a:p>
          <a:p>
            <a:pPr algn="r"/>
            <a:r>
              <a:rPr lang="zh-CN" altLang="en-US" sz="2000" b="1" dirty="0" smtClean="0"/>
              <a:t>从平面展示转向立体呈现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27"/>
          <p:cNvSpPr txBox="1"/>
          <p:nvPr/>
        </p:nvSpPr>
        <p:spPr>
          <a:xfrm>
            <a:off x="1571604" y="3500444"/>
            <a:ext cx="2925015" cy="1285884"/>
          </a:xfrm>
          <a:prstGeom prst="rect">
            <a:avLst/>
          </a:prstGeom>
          <a:noFill/>
        </p:spPr>
        <p:txBody>
          <a:bodyPr wrap="none" lIns="0" tIns="0" rIns="0" bIns="0" anchor="b" anchorCtr="0">
            <a:normAutofit/>
          </a:bodyPr>
          <a:lstStyle/>
          <a:p>
            <a:pPr algn="ctr"/>
            <a:r>
              <a:rPr lang="en-US" altLang="zh-CN" sz="2000" b="1" dirty="0" smtClean="0">
                <a:latin typeface="+mn-ea"/>
                <a:ea typeface="+mn-ea"/>
              </a:rPr>
              <a:t>3.</a:t>
            </a:r>
          </a:p>
          <a:p>
            <a:pPr algn="ctr"/>
            <a:r>
              <a:rPr lang="zh-CN" altLang="en-US" sz="2000" b="1" dirty="0" smtClean="0">
                <a:latin typeface="+mn-ea"/>
                <a:ea typeface="+mn-ea"/>
              </a:rPr>
              <a:t>阅读区里看到了</a:t>
            </a:r>
            <a:endParaRPr lang="en-US" altLang="zh-CN" sz="2000" b="1" dirty="0" smtClean="0">
              <a:latin typeface="+mn-ea"/>
              <a:ea typeface="+mn-ea"/>
            </a:endParaRPr>
          </a:p>
          <a:p>
            <a:pPr algn="ctr"/>
            <a:r>
              <a:rPr lang="zh-CN" altLang="en-US" sz="2000" b="1" dirty="0" smtClean="0">
                <a:latin typeface="+mn-ea"/>
                <a:ea typeface="+mn-ea"/>
              </a:rPr>
              <a:t>大量的可供幼儿阅读的绘本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8" name="Title 1"/>
          <p:cNvSpPr txBox="1"/>
          <p:nvPr/>
        </p:nvSpPr>
        <p:spPr>
          <a:xfrm>
            <a:off x="142844" y="-18"/>
            <a:ext cx="4929222" cy="824471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800" b="1" dirty="0" smtClean="0">
                <a:latin typeface="华文行楷" pitchFamily="2" charset="-122"/>
                <a:ea typeface="华文行楷" pitchFamily="2" charset="-122"/>
              </a:rPr>
              <a:t>一、解读到位，努力改变</a:t>
            </a:r>
            <a:endParaRPr lang="en-GB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2954216" y="1313421"/>
            <a:ext cx="3043492" cy="3058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49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857238"/>
            <a:ext cx="4286280" cy="3214710"/>
          </a:xfrm>
          <a:prstGeom prst="rect">
            <a:avLst/>
          </a:prstGeom>
        </p:spPr>
      </p:pic>
      <p:pic>
        <p:nvPicPr>
          <p:cNvPr id="3" name="图片 2" descr="QQ图片201801311531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857238"/>
            <a:ext cx="4357718" cy="32705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9"/>
          <p:cNvSpPr txBox="1"/>
          <p:nvPr/>
        </p:nvSpPr>
        <p:spPr>
          <a:xfrm>
            <a:off x="2928926" y="642924"/>
            <a:ext cx="3260551" cy="571504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pPr algn="ctr"/>
            <a:r>
              <a:rPr lang="en-US" altLang="zh-CN" sz="2000" b="1" dirty="0" smtClean="0">
                <a:latin typeface="+mn-ea"/>
                <a:ea typeface="+mn-ea"/>
              </a:rPr>
              <a:t>1.</a:t>
            </a:r>
          </a:p>
          <a:p>
            <a:pPr algn="ctr"/>
            <a:r>
              <a:rPr lang="zh-CN" altLang="en-US" sz="2000" b="1" dirty="0" smtClean="0">
                <a:latin typeface="+mn-ea"/>
                <a:ea typeface="+mn-ea"/>
              </a:rPr>
              <a:t>从材料的单一转向材料的丰富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6" name="TextBox 18"/>
          <p:cNvSpPr txBox="1"/>
          <p:nvPr/>
        </p:nvSpPr>
        <p:spPr>
          <a:xfrm>
            <a:off x="785786" y="2071684"/>
            <a:ext cx="2330154" cy="68473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algn="ctr"/>
            <a:endParaRPr lang="en-US" altLang="zh-CN" sz="2000" dirty="0" smtClean="0"/>
          </a:p>
          <a:p>
            <a:pPr algn="ctr"/>
            <a:r>
              <a:rPr lang="en-US" altLang="zh-CN" sz="2000" b="1" dirty="0" smtClean="0"/>
              <a:t>2.</a:t>
            </a:r>
          </a:p>
          <a:p>
            <a:pPr algn="ctr"/>
            <a:r>
              <a:rPr lang="zh-CN" altLang="en-US" sz="2000" b="1" dirty="0" smtClean="0"/>
              <a:t>美工区的作品</a:t>
            </a:r>
            <a:endParaRPr lang="en-US" altLang="zh-CN" sz="2000" b="1" dirty="0" smtClean="0"/>
          </a:p>
          <a:p>
            <a:pPr algn="r"/>
            <a:r>
              <a:rPr lang="zh-CN" altLang="en-US" sz="2000" b="1" dirty="0" smtClean="0"/>
              <a:t>从平面展示转向立体呈现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24"/>
          <p:cNvSpPr txBox="1"/>
          <p:nvPr/>
        </p:nvSpPr>
        <p:spPr>
          <a:xfrm>
            <a:off x="5688859" y="3660617"/>
            <a:ext cx="2915787" cy="184666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pPr algn="ctr"/>
            <a:r>
              <a:rPr lang="en-US" sz="2000" b="1" dirty="0" smtClean="0">
                <a:latin typeface="+mn-ea"/>
                <a:ea typeface="+mn-ea"/>
              </a:rPr>
              <a:t>4.</a:t>
            </a:r>
          </a:p>
          <a:p>
            <a:pPr algn="ctr"/>
            <a:r>
              <a:rPr lang="zh-CN" altLang="en-US" sz="2000" b="1" dirty="0" smtClean="0">
                <a:latin typeface="+mn-ea"/>
                <a:ea typeface="+mn-ea"/>
              </a:rPr>
              <a:t>部分区域</a:t>
            </a:r>
            <a:endParaRPr lang="en-US" altLang="zh-CN" sz="2000" b="1" dirty="0" smtClean="0">
              <a:latin typeface="+mn-ea"/>
              <a:ea typeface="+mn-ea"/>
            </a:endParaRPr>
          </a:p>
          <a:p>
            <a:r>
              <a:rPr lang="zh-CN" altLang="en-US" sz="2000" b="1" dirty="0" smtClean="0">
                <a:latin typeface="+mn-ea"/>
                <a:ea typeface="+mn-ea"/>
              </a:rPr>
              <a:t>有支持幼儿游戏的书籍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TextBox 27"/>
          <p:cNvSpPr txBox="1"/>
          <p:nvPr/>
        </p:nvSpPr>
        <p:spPr>
          <a:xfrm>
            <a:off x="1571604" y="3500444"/>
            <a:ext cx="2925015" cy="1285884"/>
          </a:xfrm>
          <a:prstGeom prst="rect">
            <a:avLst/>
          </a:prstGeom>
          <a:noFill/>
        </p:spPr>
        <p:txBody>
          <a:bodyPr wrap="none" lIns="0" tIns="0" rIns="0" bIns="0" anchor="b" anchorCtr="0">
            <a:normAutofit/>
          </a:bodyPr>
          <a:lstStyle/>
          <a:p>
            <a:pPr algn="ctr"/>
            <a:r>
              <a:rPr lang="en-US" altLang="zh-CN" sz="2000" b="1" dirty="0" smtClean="0">
                <a:latin typeface="+mn-ea"/>
                <a:ea typeface="+mn-ea"/>
              </a:rPr>
              <a:t>3.</a:t>
            </a:r>
          </a:p>
          <a:p>
            <a:pPr algn="ctr"/>
            <a:r>
              <a:rPr lang="zh-CN" altLang="en-US" sz="2000" b="1" dirty="0" smtClean="0">
                <a:latin typeface="+mn-ea"/>
                <a:ea typeface="+mn-ea"/>
              </a:rPr>
              <a:t>阅读区里看到了</a:t>
            </a:r>
            <a:endParaRPr lang="en-US" altLang="zh-CN" sz="2000" b="1" dirty="0" smtClean="0">
              <a:latin typeface="+mn-ea"/>
              <a:ea typeface="+mn-ea"/>
            </a:endParaRPr>
          </a:p>
          <a:p>
            <a:pPr algn="ctr"/>
            <a:r>
              <a:rPr lang="zh-CN" altLang="en-US" sz="2000" b="1" dirty="0" smtClean="0">
                <a:latin typeface="+mn-ea"/>
                <a:ea typeface="+mn-ea"/>
              </a:rPr>
              <a:t>大量的可供幼儿阅读的绘本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8" name="Title 1"/>
          <p:cNvSpPr txBox="1"/>
          <p:nvPr/>
        </p:nvSpPr>
        <p:spPr>
          <a:xfrm>
            <a:off x="142844" y="-18"/>
            <a:ext cx="4929222" cy="824471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800" b="1" dirty="0" smtClean="0">
                <a:latin typeface="华文行楷" pitchFamily="2" charset="-122"/>
                <a:ea typeface="华文行楷" pitchFamily="2" charset="-122"/>
              </a:rPr>
              <a:t>一、解读到位，努力改变</a:t>
            </a:r>
            <a:endParaRPr lang="en-GB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2954216" y="1313421"/>
            <a:ext cx="3043492" cy="3058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5186D4"/>
      </a:accent1>
      <a:accent2>
        <a:srgbClr val="5186D4"/>
      </a:accent2>
      <a:accent3>
        <a:srgbClr val="5186D4"/>
      </a:accent3>
      <a:accent4>
        <a:srgbClr val="5186D4"/>
      </a:accent4>
      <a:accent5>
        <a:srgbClr val="5186D4"/>
      </a:accent5>
      <a:accent6>
        <a:srgbClr val="5186D4"/>
      </a:accent6>
      <a:hlink>
        <a:srgbClr val="262626"/>
      </a:hlink>
      <a:folHlink>
        <a:srgbClr val="78777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itchFamily="34" charset="-122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5186D4"/>
    </a:accent1>
    <a:accent2>
      <a:srgbClr val="5186D4"/>
    </a:accent2>
    <a:accent3>
      <a:srgbClr val="5186D4"/>
    </a:accent3>
    <a:accent4>
      <a:srgbClr val="5186D4"/>
    </a:accent4>
    <a:accent5>
      <a:srgbClr val="5186D4"/>
    </a:accent5>
    <a:accent6>
      <a:srgbClr val="5186D4"/>
    </a:accent6>
    <a:hlink>
      <a:srgbClr val="262626"/>
    </a:hlink>
    <a:folHlink>
      <a:srgbClr val="787777"/>
    </a:folHlink>
  </a:clrScheme>
</a:themeOverride>
</file>

<file path=ppt/theme/themeOverride10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5186D4"/>
    </a:accent1>
    <a:accent2>
      <a:srgbClr val="5186D4"/>
    </a:accent2>
    <a:accent3>
      <a:srgbClr val="5186D4"/>
    </a:accent3>
    <a:accent4>
      <a:srgbClr val="5186D4"/>
    </a:accent4>
    <a:accent5>
      <a:srgbClr val="5186D4"/>
    </a:accent5>
    <a:accent6>
      <a:srgbClr val="5186D4"/>
    </a:accent6>
    <a:hlink>
      <a:srgbClr val="262626"/>
    </a:hlink>
    <a:folHlink>
      <a:srgbClr val="787777"/>
    </a:folHlink>
  </a:clrScheme>
</a:themeOverride>
</file>

<file path=ppt/theme/themeOverride11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5186D4"/>
    </a:accent1>
    <a:accent2>
      <a:srgbClr val="5186D4"/>
    </a:accent2>
    <a:accent3>
      <a:srgbClr val="5186D4"/>
    </a:accent3>
    <a:accent4>
      <a:srgbClr val="5186D4"/>
    </a:accent4>
    <a:accent5>
      <a:srgbClr val="5186D4"/>
    </a:accent5>
    <a:accent6>
      <a:srgbClr val="5186D4"/>
    </a:accent6>
    <a:hlink>
      <a:srgbClr val="262626"/>
    </a:hlink>
    <a:folHlink>
      <a:srgbClr val="787777"/>
    </a:folHlink>
  </a:clrScheme>
</a:themeOverride>
</file>

<file path=ppt/theme/themeOverride12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5186D4"/>
    </a:accent1>
    <a:accent2>
      <a:srgbClr val="5186D4"/>
    </a:accent2>
    <a:accent3>
      <a:srgbClr val="5186D4"/>
    </a:accent3>
    <a:accent4>
      <a:srgbClr val="5186D4"/>
    </a:accent4>
    <a:accent5>
      <a:srgbClr val="5186D4"/>
    </a:accent5>
    <a:accent6>
      <a:srgbClr val="5186D4"/>
    </a:accent6>
    <a:hlink>
      <a:srgbClr val="262626"/>
    </a:hlink>
    <a:folHlink>
      <a:srgbClr val="787777"/>
    </a:folHlink>
  </a:clrScheme>
</a:themeOverride>
</file>

<file path=ppt/theme/themeOverride13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5186D4"/>
    </a:accent1>
    <a:accent2>
      <a:srgbClr val="5186D4"/>
    </a:accent2>
    <a:accent3>
      <a:srgbClr val="5186D4"/>
    </a:accent3>
    <a:accent4>
      <a:srgbClr val="5186D4"/>
    </a:accent4>
    <a:accent5>
      <a:srgbClr val="5186D4"/>
    </a:accent5>
    <a:accent6>
      <a:srgbClr val="5186D4"/>
    </a:accent6>
    <a:hlink>
      <a:srgbClr val="262626"/>
    </a:hlink>
    <a:folHlink>
      <a:srgbClr val="787777"/>
    </a:folHlink>
  </a:clrScheme>
</a:themeOverride>
</file>

<file path=ppt/theme/themeOverride14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5186D4"/>
    </a:accent1>
    <a:accent2>
      <a:srgbClr val="5186D4"/>
    </a:accent2>
    <a:accent3>
      <a:srgbClr val="5186D4"/>
    </a:accent3>
    <a:accent4>
      <a:srgbClr val="5186D4"/>
    </a:accent4>
    <a:accent5>
      <a:srgbClr val="5186D4"/>
    </a:accent5>
    <a:accent6>
      <a:srgbClr val="5186D4"/>
    </a:accent6>
    <a:hlink>
      <a:srgbClr val="262626"/>
    </a:hlink>
    <a:folHlink>
      <a:srgbClr val="787777"/>
    </a:folHlink>
  </a:clrScheme>
</a:themeOverride>
</file>

<file path=ppt/theme/themeOverride15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5186D4"/>
    </a:accent1>
    <a:accent2>
      <a:srgbClr val="5186D4"/>
    </a:accent2>
    <a:accent3>
      <a:srgbClr val="5186D4"/>
    </a:accent3>
    <a:accent4>
      <a:srgbClr val="5186D4"/>
    </a:accent4>
    <a:accent5>
      <a:srgbClr val="5186D4"/>
    </a:accent5>
    <a:accent6>
      <a:srgbClr val="5186D4"/>
    </a:accent6>
    <a:hlink>
      <a:srgbClr val="262626"/>
    </a:hlink>
    <a:folHlink>
      <a:srgbClr val="787777"/>
    </a:folHlink>
  </a:clrScheme>
</a:themeOverride>
</file>

<file path=ppt/theme/themeOverride2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5186D4"/>
    </a:accent1>
    <a:accent2>
      <a:srgbClr val="5186D4"/>
    </a:accent2>
    <a:accent3>
      <a:srgbClr val="5186D4"/>
    </a:accent3>
    <a:accent4>
      <a:srgbClr val="5186D4"/>
    </a:accent4>
    <a:accent5>
      <a:srgbClr val="5186D4"/>
    </a:accent5>
    <a:accent6>
      <a:srgbClr val="5186D4"/>
    </a:accent6>
    <a:hlink>
      <a:srgbClr val="262626"/>
    </a:hlink>
    <a:folHlink>
      <a:srgbClr val="787777"/>
    </a:folHlink>
  </a:clrScheme>
</a:themeOverride>
</file>

<file path=ppt/theme/themeOverride3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5186D4"/>
    </a:accent1>
    <a:accent2>
      <a:srgbClr val="5186D4"/>
    </a:accent2>
    <a:accent3>
      <a:srgbClr val="5186D4"/>
    </a:accent3>
    <a:accent4>
      <a:srgbClr val="5186D4"/>
    </a:accent4>
    <a:accent5>
      <a:srgbClr val="5186D4"/>
    </a:accent5>
    <a:accent6>
      <a:srgbClr val="5186D4"/>
    </a:accent6>
    <a:hlink>
      <a:srgbClr val="262626"/>
    </a:hlink>
    <a:folHlink>
      <a:srgbClr val="787777"/>
    </a:folHlink>
  </a:clrScheme>
</a:themeOverride>
</file>

<file path=ppt/theme/themeOverride4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5186D4"/>
    </a:accent1>
    <a:accent2>
      <a:srgbClr val="5186D4"/>
    </a:accent2>
    <a:accent3>
      <a:srgbClr val="5186D4"/>
    </a:accent3>
    <a:accent4>
      <a:srgbClr val="5186D4"/>
    </a:accent4>
    <a:accent5>
      <a:srgbClr val="5186D4"/>
    </a:accent5>
    <a:accent6>
      <a:srgbClr val="5186D4"/>
    </a:accent6>
    <a:hlink>
      <a:srgbClr val="262626"/>
    </a:hlink>
    <a:folHlink>
      <a:srgbClr val="787777"/>
    </a:folHlink>
  </a:clrScheme>
</a:themeOverride>
</file>

<file path=ppt/theme/themeOverride5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5186D4"/>
    </a:accent1>
    <a:accent2>
      <a:srgbClr val="5186D4"/>
    </a:accent2>
    <a:accent3>
      <a:srgbClr val="5186D4"/>
    </a:accent3>
    <a:accent4>
      <a:srgbClr val="5186D4"/>
    </a:accent4>
    <a:accent5>
      <a:srgbClr val="5186D4"/>
    </a:accent5>
    <a:accent6>
      <a:srgbClr val="5186D4"/>
    </a:accent6>
    <a:hlink>
      <a:srgbClr val="262626"/>
    </a:hlink>
    <a:folHlink>
      <a:srgbClr val="787777"/>
    </a:folHlink>
  </a:clrScheme>
</a:themeOverride>
</file>

<file path=ppt/theme/themeOverride6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5186D4"/>
    </a:accent1>
    <a:accent2>
      <a:srgbClr val="5186D4"/>
    </a:accent2>
    <a:accent3>
      <a:srgbClr val="5186D4"/>
    </a:accent3>
    <a:accent4>
      <a:srgbClr val="5186D4"/>
    </a:accent4>
    <a:accent5>
      <a:srgbClr val="5186D4"/>
    </a:accent5>
    <a:accent6>
      <a:srgbClr val="5186D4"/>
    </a:accent6>
    <a:hlink>
      <a:srgbClr val="262626"/>
    </a:hlink>
    <a:folHlink>
      <a:srgbClr val="787777"/>
    </a:folHlink>
  </a:clrScheme>
</a:themeOverride>
</file>

<file path=ppt/theme/themeOverride7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5186D4"/>
    </a:accent1>
    <a:accent2>
      <a:srgbClr val="5186D4"/>
    </a:accent2>
    <a:accent3>
      <a:srgbClr val="5186D4"/>
    </a:accent3>
    <a:accent4>
      <a:srgbClr val="5186D4"/>
    </a:accent4>
    <a:accent5>
      <a:srgbClr val="5186D4"/>
    </a:accent5>
    <a:accent6>
      <a:srgbClr val="5186D4"/>
    </a:accent6>
    <a:hlink>
      <a:srgbClr val="262626"/>
    </a:hlink>
    <a:folHlink>
      <a:srgbClr val="787777"/>
    </a:folHlink>
  </a:clrScheme>
</a:themeOverride>
</file>

<file path=ppt/theme/themeOverride8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5186D4"/>
    </a:accent1>
    <a:accent2>
      <a:srgbClr val="5186D4"/>
    </a:accent2>
    <a:accent3>
      <a:srgbClr val="5186D4"/>
    </a:accent3>
    <a:accent4>
      <a:srgbClr val="5186D4"/>
    </a:accent4>
    <a:accent5>
      <a:srgbClr val="5186D4"/>
    </a:accent5>
    <a:accent6>
      <a:srgbClr val="5186D4"/>
    </a:accent6>
    <a:hlink>
      <a:srgbClr val="262626"/>
    </a:hlink>
    <a:folHlink>
      <a:srgbClr val="787777"/>
    </a:folHlink>
  </a:clrScheme>
</a:themeOverride>
</file>

<file path=ppt/theme/themeOverride9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5186D4"/>
    </a:accent1>
    <a:accent2>
      <a:srgbClr val="5186D4"/>
    </a:accent2>
    <a:accent3>
      <a:srgbClr val="5186D4"/>
    </a:accent3>
    <a:accent4>
      <a:srgbClr val="5186D4"/>
    </a:accent4>
    <a:accent5>
      <a:srgbClr val="5186D4"/>
    </a:accent5>
    <a:accent6>
      <a:srgbClr val="5186D4"/>
    </a:accent6>
    <a:hlink>
      <a:srgbClr val="262626"/>
    </a:hlink>
    <a:folHlink>
      <a:srgbClr val="78777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850</Words>
  <Application>WPS 演示</Application>
  <PresentationFormat>全屏显示(16:9)</PresentationFormat>
  <Paragraphs>209</Paragraphs>
  <Slides>37</Slides>
  <Notes>19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38" baseType="lpstr"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kingpub</dc:creator>
  <cp:lastModifiedBy>微软用户</cp:lastModifiedBy>
  <cp:revision>1084</cp:revision>
  <dcterms:created xsi:type="dcterms:W3CDTF">2015-04-24T01:01:00Z</dcterms:created>
  <dcterms:modified xsi:type="dcterms:W3CDTF">2018-02-02T00:50:49Z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RubyTemplateID">
    <vt:lpwstr>2</vt:lpwstr>
  </property>
  <property fmtid="{D5CDD505-2E9C-101B-9397-08002B2CF9AE}" pid="3" name="KSOProductBuildVer">
    <vt:lpwstr>2052-10.1.0.7022</vt:lpwstr>
  </property>
</Properties>
</file>