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77" r:id="rId4"/>
    <p:sldId id="257" r:id="rId5"/>
    <p:sldId id="259" r:id="rId6"/>
    <p:sldId id="260" r:id="rId7"/>
    <p:sldId id="279" r:id="rId8"/>
    <p:sldId id="280" r:id="rId9"/>
    <p:sldId id="283" r:id="rId10"/>
    <p:sldId id="281" r:id="rId11"/>
    <p:sldId id="285" r:id="rId12"/>
    <p:sldId id="286" r:id="rId13"/>
    <p:sldId id="298" r:id="rId14"/>
    <p:sldId id="297" r:id="rId15"/>
    <p:sldId id="289" r:id="rId16"/>
    <p:sldId id="300" r:id="rId17"/>
    <p:sldId id="282" r:id="rId18"/>
    <p:sldId id="290" r:id="rId19"/>
    <p:sldId id="291" r:id="rId20"/>
    <p:sldId id="278"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5069"/>
    <a:srgbClr val="5E667B"/>
    <a:srgbClr val="808B9F"/>
    <a:srgbClr val="A0ABBD"/>
    <a:srgbClr val="7C8799"/>
    <a:srgbClr val="B4BFD1"/>
    <a:srgbClr val="50586D"/>
    <a:srgbClr val="C1C9DA"/>
    <a:srgbClr val="BDAC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771" autoAdjust="0"/>
    <p:restoredTop sz="94660"/>
  </p:normalViewPr>
  <p:slideViewPr>
    <p:cSldViewPr snapToGrid="0">
      <p:cViewPr>
        <p:scale>
          <a:sx n="75" d="100"/>
          <a:sy n="75" d="100"/>
        </p:scale>
        <p:origin x="844" y="41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2251" r="2417" b="8938"/>
          <a:stretch>
            <a:fillRect/>
          </a:stretch>
        </p:blipFill>
        <p:spPr>
          <a:xfrm>
            <a:off x="-31116" y="-3810"/>
            <a:ext cx="12192001" cy="6857717"/>
          </a:xfrm>
          <a:prstGeom prst="rect">
            <a:avLst/>
          </a:prstGeom>
        </p:spPr>
      </p:pic>
      <p:cxnSp>
        <p:nvCxnSpPr>
          <p:cNvPr id="32" name="直接连接符 31"/>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9575806" y="2201416"/>
            <a:ext cx="724404" cy="812800"/>
            <a:chOff x="9575806" y="2201416"/>
            <a:chExt cx="724404" cy="812800"/>
          </a:xfrm>
        </p:grpSpPr>
        <p:sp>
          <p:nvSpPr>
            <p:cNvPr id="13" name="椭圆 12"/>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4" name="椭圆 13"/>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19" name="椭圆 18"/>
          <p:cNvSpPr/>
          <p:nvPr/>
        </p:nvSpPr>
        <p:spPr>
          <a:xfrm>
            <a:off x="6029554" y="2870561"/>
            <a:ext cx="1046433" cy="1046433"/>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Arial" panose="020B0604020202020204" pitchFamily="34" charset="0"/>
            </a:endParaRPr>
          </a:p>
        </p:txBody>
      </p:sp>
      <p:sp>
        <p:nvSpPr>
          <p:cNvPr id="20" name="椭圆 19"/>
          <p:cNvSpPr/>
          <p:nvPr/>
        </p:nvSpPr>
        <p:spPr>
          <a:xfrm>
            <a:off x="6029554" y="4100004"/>
            <a:ext cx="1046433" cy="1046433"/>
          </a:xfrm>
          <a:prstGeom prst="ellipse">
            <a:avLst/>
          </a:prstGeom>
          <a:solidFill>
            <a:srgbClr val="885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Arial" panose="020B0604020202020204" pitchFamily="34" charset="0"/>
            </a:endParaRPr>
          </a:p>
        </p:txBody>
      </p:sp>
      <p:sp>
        <p:nvSpPr>
          <p:cNvPr id="15" name="文本框 14"/>
          <p:cNvSpPr txBox="1"/>
          <p:nvPr/>
        </p:nvSpPr>
        <p:spPr>
          <a:xfrm>
            <a:off x="7024487" y="1743635"/>
            <a:ext cx="1415772" cy="1569660"/>
          </a:xfrm>
          <a:prstGeom prst="rect">
            <a:avLst/>
          </a:prstGeom>
          <a:noFill/>
        </p:spPr>
        <p:txBody>
          <a:bodyPr wrap="none" rtlCol="0">
            <a:spAutoFit/>
          </a:bodyPr>
          <a:lstStyle/>
          <a:p>
            <a:pPr algn="ctr"/>
            <a:r>
              <a:rPr lang="zh-CN" altLang="en-US" sz="9600">
                <a:solidFill>
                  <a:srgbClr val="885069"/>
                </a:solidFill>
                <a:latin typeface="汉仪中秀体简" panose="00020600040101010101" pitchFamily="18" charset="-122"/>
                <a:ea typeface="汉仪中秀体简" panose="00020600040101010101" pitchFamily="18" charset="-122"/>
              </a:rPr>
              <a:t>书</a:t>
            </a:r>
            <a:endParaRPr lang="zh-CN" altLang="en-US" sz="9600">
              <a:solidFill>
                <a:srgbClr val="885069"/>
              </a:solidFill>
              <a:latin typeface="汉仪中秀体简" panose="00020600040101010101" pitchFamily="18" charset="-122"/>
              <a:ea typeface="汉仪中秀体简" panose="00020600040101010101" pitchFamily="18" charset="-122"/>
            </a:endParaRPr>
          </a:p>
        </p:txBody>
      </p:sp>
      <p:sp>
        <p:nvSpPr>
          <p:cNvPr id="16" name="文本框 15"/>
          <p:cNvSpPr txBox="1"/>
          <p:nvPr/>
        </p:nvSpPr>
        <p:spPr>
          <a:xfrm>
            <a:off x="5723056" y="1086385"/>
            <a:ext cx="1659429" cy="1862048"/>
          </a:xfrm>
          <a:prstGeom prst="rect">
            <a:avLst/>
          </a:prstGeom>
          <a:noFill/>
        </p:spPr>
        <p:txBody>
          <a:bodyPr wrap="none" rtlCol="0">
            <a:spAutoFit/>
          </a:bodyPr>
          <a:lstStyle/>
          <a:p>
            <a:pPr algn="ctr"/>
            <a:r>
              <a:rPr lang="zh-CN" altLang="en-US" sz="11500">
                <a:solidFill>
                  <a:srgbClr val="50586D"/>
                </a:solidFill>
                <a:latin typeface="汉仪中秀体简" panose="00020600040101010101" pitchFamily="18" charset="-122"/>
                <a:ea typeface="汉仪中秀体简" panose="00020600040101010101" pitchFamily="18" charset="-122"/>
              </a:rPr>
              <a:t>读</a:t>
            </a:r>
            <a:endParaRPr lang="zh-CN" altLang="en-US" sz="11500">
              <a:solidFill>
                <a:srgbClr val="50586D"/>
              </a:solidFill>
              <a:latin typeface="汉仪中秀体简" panose="00020600040101010101" pitchFamily="18" charset="-122"/>
              <a:ea typeface="汉仪中秀体简" panose="00020600040101010101" pitchFamily="18" charset="-122"/>
            </a:endParaRPr>
          </a:p>
        </p:txBody>
      </p:sp>
      <p:sp>
        <p:nvSpPr>
          <p:cNvPr id="17" name="文本框 16"/>
          <p:cNvSpPr txBox="1"/>
          <p:nvPr/>
        </p:nvSpPr>
        <p:spPr>
          <a:xfrm>
            <a:off x="5983658" y="2906524"/>
            <a:ext cx="1138225" cy="1015663"/>
          </a:xfrm>
          <a:prstGeom prst="rect">
            <a:avLst/>
          </a:prstGeom>
          <a:noFill/>
        </p:spPr>
        <p:txBody>
          <a:bodyPr wrap="square" rtlCol="0">
            <a:spAutoFit/>
          </a:bodyPr>
          <a:lstStyle/>
          <a:p>
            <a:pPr algn="ctr"/>
            <a:r>
              <a:rPr lang="zh-CN" altLang="en-US" sz="6000">
                <a:solidFill>
                  <a:schemeClr val="bg1"/>
                </a:solidFill>
                <a:latin typeface="汉仪中秀体简" panose="00020600040101010101" pitchFamily="18" charset="-122"/>
                <a:ea typeface="汉仪中秀体简" panose="00020600040101010101" pitchFamily="18" charset="-122"/>
              </a:rPr>
              <a:t>分</a:t>
            </a:r>
            <a:endParaRPr lang="zh-CN" altLang="en-US" sz="6000">
              <a:solidFill>
                <a:schemeClr val="bg1"/>
              </a:solidFill>
              <a:latin typeface="汉仪中秀体简" panose="00020600040101010101" pitchFamily="18" charset="-122"/>
              <a:ea typeface="汉仪中秀体简" panose="00020600040101010101" pitchFamily="18" charset="-122"/>
            </a:endParaRPr>
          </a:p>
        </p:txBody>
      </p:sp>
      <p:sp>
        <p:nvSpPr>
          <p:cNvPr id="18" name="文本框 17"/>
          <p:cNvSpPr txBox="1"/>
          <p:nvPr/>
        </p:nvSpPr>
        <p:spPr>
          <a:xfrm>
            <a:off x="6075717" y="4163504"/>
            <a:ext cx="954107" cy="1015663"/>
          </a:xfrm>
          <a:prstGeom prst="rect">
            <a:avLst/>
          </a:prstGeom>
          <a:noFill/>
        </p:spPr>
        <p:txBody>
          <a:bodyPr wrap="none" rtlCol="0">
            <a:spAutoFit/>
          </a:bodyPr>
          <a:lstStyle/>
          <a:p>
            <a:pPr algn="ctr"/>
            <a:r>
              <a:rPr lang="zh-CN" altLang="en-US" sz="6000">
                <a:solidFill>
                  <a:schemeClr val="bg1"/>
                </a:solidFill>
                <a:latin typeface="汉仪中秀体简" panose="00020600040101010101" pitchFamily="18" charset="-122"/>
                <a:ea typeface="汉仪中秀体简" panose="00020600040101010101" pitchFamily="18" charset="-122"/>
              </a:rPr>
              <a:t>享</a:t>
            </a:r>
            <a:endParaRPr lang="zh-CN" altLang="en-US" sz="6000">
              <a:solidFill>
                <a:schemeClr val="bg1"/>
              </a:solidFill>
              <a:latin typeface="汉仪中秀体简" panose="00020600040101010101" pitchFamily="18" charset="-122"/>
              <a:ea typeface="汉仪中秀体简" panose="00020600040101010101" pitchFamily="18" charset="-122"/>
            </a:endParaRPr>
          </a:p>
        </p:txBody>
      </p:sp>
      <p:grpSp>
        <p:nvGrpSpPr>
          <p:cNvPr id="3" name="组合 2"/>
          <p:cNvGrpSpPr/>
          <p:nvPr/>
        </p:nvGrpSpPr>
        <p:grpSpPr>
          <a:xfrm>
            <a:off x="8455209" y="4502172"/>
            <a:ext cx="2065634" cy="1889423"/>
            <a:chOff x="8455209" y="4502172"/>
            <a:chExt cx="2065634" cy="1889423"/>
          </a:xfrm>
        </p:grpSpPr>
        <p:cxnSp>
          <p:nvCxnSpPr>
            <p:cNvPr id="24" name="直接连接符 23"/>
            <p:cNvCxnSpPr/>
            <p:nvPr/>
          </p:nvCxnSpPr>
          <p:spPr>
            <a:xfrm flipV="1">
              <a:off x="8455209" y="4626295"/>
              <a:ext cx="1765300" cy="1765300"/>
            </a:xfrm>
            <a:prstGeom prst="line">
              <a:avLst/>
            </a:prstGeom>
            <a:ln w="28575">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755543" y="4502172"/>
              <a:ext cx="1765300" cy="1765300"/>
            </a:xfrm>
            <a:prstGeom prst="line">
              <a:avLst/>
            </a:prstGeom>
            <a:ln w="28575">
              <a:solidFill>
                <a:srgbClr val="7C8799"/>
              </a:solidFill>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7" name="等腰三角形 2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33" name="直接连接符 32"/>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rot="5400000">
            <a:off x="10083380" y="4812309"/>
            <a:ext cx="2954597" cy="1200329"/>
          </a:xfrm>
          <a:prstGeom prst="rect">
            <a:avLst/>
          </a:prstGeom>
          <a:noFill/>
        </p:spPr>
        <p:txBody>
          <a:bodyPr wrap="square" rtlCol="0">
            <a:spAutoFit/>
          </a:bodyPr>
          <a:lstStyle/>
          <a:p>
            <a:pPr algn="dist"/>
            <a:r>
              <a:rPr lang="en-US" altLang="zh-CN" sz="7200">
                <a:solidFill>
                  <a:srgbClr val="B4BFD1"/>
                </a:solidFill>
                <a:latin typeface="Century Gothic" panose="020B0502020202020204" pitchFamily="34" charset="0"/>
                <a:ea typeface="汉仪中秀体简" panose="00020600040101010101" pitchFamily="18" charset="-122"/>
              </a:rPr>
              <a:t>READ</a:t>
            </a:r>
            <a:endParaRPr lang="zh-CN" altLang="en-US" sz="7200">
              <a:solidFill>
                <a:srgbClr val="B4BFD1"/>
              </a:solidFill>
              <a:latin typeface="Century Gothic" panose="020B0502020202020204" pitchFamily="34" charset="0"/>
              <a:ea typeface="汉仪中秀体简" panose="00020600040101010101" pitchFamily="18" charset="-122"/>
            </a:endParaRPr>
          </a:p>
        </p:txBody>
      </p:sp>
      <p:grpSp>
        <p:nvGrpSpPr>
          <p:cNvPr id="37" name="组合 36"/>
          <p:cNvGrpSpPr/>
          <p:nvPr/>
        </p:nvGrpSpPr>
        <p:grpSpPr>
          <a:xfrm>
            <a:off x="4506571" y="680971"/>
            <a:ext cx="1041699" cy="810828"/>
            <a:chOff x="3055437" y="-1604013"/>
            <a:chExt cx="2267940" cy="1765300"/>
          </a:xfrm>
        </p:grpSpPr>
        <p:cxnSp>
          <p:nvCxnSpPr>
            <p:cNvPr id="35" name="直接连接符 34"/>
            <p:cNvCxnSpPr/>
            <p:nvPr/>
          </p:nvCxnSpPr>
          <p:spPr>
            <a:xfrm rot="5400000" flipV="1">
              <a:off x="3055437" y="-1604013"/>
              <a:ext cx="1765300" cy="176530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318102" y="-843989"/>
              <a:ext cx="1005275" cy="1005276"/>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cxnSp>
        <p:nvCxnSpPr>
          <p:cNvPr id="45" name="直接连接符 44"/>
          <p:cNvCxnSpPr/>
          <p:nvPr/>
        </p:nvCxnSpPr>
        <p:spPr>
          <a:xfrm>
            <a:off x="7988639" y="3235959"/>
            <a:ext cx="0" cy="1624381"/>
          </a:xfrm>
          <a:prstGeom prst="line">
            <a:avLst/>
          </a:prstGeom>
          <a:ln w="9525">
            <a:solidFill>
              <a:srgbClr val="7C8799"/>
            </a:solidFill>
            <a:prstDash val="solid"/>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132614" y="4591252"/>
            <a:ext cx="411475" cy="442313"/>
            <a:chOff x="3132614" y="4591252"/>
            <a:chExt cx="411475" cy="442313"/>
          </a:xfrm>
        </p:grpSpPr>
        <p:sp>
          <p:nvSpPr>
            <p:cNvPr id="52" name="椭圆 51"/>
            <p:cNvSpPr/>
            <p:nvPr/>
          </p:nvSpPr>
          <p:spPr>
            <a:xfrm>
              <a:off x="3132614" y="4591252"/>
              <a:ext cx="269088" cy="269088"/>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3" name="椭圆 52"/>
            <p:cNvSpPr/>
            <p:nvPr/>
          </p:nvSpPr>
          <p:spPr>
            <a:xfrm>
              <a:off x="3178777" y="4668253"/>
              <a:ext cx="365312" cy="365312"/>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0" name="组合 59"/>
          <p:cNvGrpSpPr/>
          <p:nvPr/>
        </p:nvGrpSpPr>
        <p:grpSpPr>
          <a:xfrm>
            <a:off x="4342585" y="3630048"/>
            <a:ext cx="546100" cy="228639"/>
            <a:chOff x="4592043" y="3575360"/>
            <a:chExt cx="546100" cy="228639"/>
          </a:xfrm>
        </p:grpSpPr>
        <p:sp>
          <p:nvSpPr>
            <p:cNvPr id="55" name="任意多边形: 形状 54"/>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8" name="任意多边形: 形状 57"/>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9" name="任意多边形: 形状 58"/>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1" name="组合 60"/>
          <p:cNvGrpSpPr/>
          <p:nvPr/>
        </p:nvGrpSpPr>
        <p:grpSpPr>
          <a:xfrm>
            <a:off x="8719814" y="741209"/>
            <a:ext cx="546100" cy="228639"/>
            <a:chOff x="4592043" y="3575360"/>
            <a:chExt cx="546100" cy="228639"/>
          </a:xfrm>
        </p:grpSpPr>
        <p:sp>
          <p:nvSpPr>
            <p:cNvPr id="62" name="任意多边形: 形状 61"/>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3" name="任意多边形: 形状 62"/>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4" name="任意多边形: 形状 63"/>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71" name="任意多边形: 形状 7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76" name="直接连接符 75"/>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90266" y="114887"/>
            <a:ext cx="747819" cy="573365"/>
            <a:chOff x="290266" y="114887"/>
            <a:chExt cx="747819" cy="573365"/>
          </a:xfrm>
        </p:grpSpPr>
        <p:cxnSp>
          <p:nvCxnSpPr>
            <p:cNvPr id="73" name="直接连接符 72"/>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78" name="等腰三角形 77"/>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79" name="等腰三角形 78"/>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6" name="文本框 5"/>
          <p:cNvSpPr txBox="1"/>
          <p:nvPr/>
        </p:nvSpPr>
        <p:spPr>
          <a:xfrm>
            <a:off x="7988935" y="3917315"/>
            <a:ext cx="613410" cy="1314450"/>
          </a:xfrm>
          <a:prstGeom prst="rect">
            <a:avLst/>
          </a:prstGeom>
          <a:noFill/>
        </p:spPr>
        <p:txBody>
          <a:bodyPr vert="eaVert" wrap="square" rtlCol="0">
            <a:spAutoFit/>
          </a:bodyPr>
          <a:p>
            <a:r>
              <a:rPr lang="zh-CN" altLang="en-US" sz="2800">
                <a:latin typeface="华文行楷" panose="02010800040101010101" charset="-122"/>
                <a:ea typeface="华文行楷" panose="02010800040101010101" charset="-122"/>
                <a:cs typeface="华文行楷" panose="02010800040101010101" charset="-122"/>
              </a:rPr>
              <a:t>周  莹</a:t>
            </a:r>
            <a:endParaRPr lang="zh-CN" altLang="en-US" sz="2800">
              <a:latin typeface="华文行楷" panose="02010800040101010101" charset="-122"/>
              <a:ea typeface="华文行楷" panose="02010800040101010101" charset="-122"/>
              <a:cs typeface="华文行楷" panose="02010800040101010101" charset="-122"/>
            </a:endParaRPr>
          </a:p>
        </p:txBody>
      </p:sp>
      <p:sp>
        <p:nvSpPr>
          <p:cNvPr id="7" name="文本框 6"/>
          <p:cNvSpPr txBox="1"/>
          <p:nvPr/>
        </p:nvSpPr>
        <p:spPr>
          <a:xfrm>
            <a:off x="7533005" y="3232150"/>
            <a:ext cx="398145" cy="2684780"/>
          </a:xfrm>
          <a:prstGeom prst="rect">
            <a:avLst/>
          </a:prstGeom>
          <a:noFill/>
        </p:spPr>
        <p:txBody>
          <a:bodyPr vert="eaVert" wrap="square" rtlCol="0">
            <a:spAutoFit/>
          </a:bodyPr>
          <a:p>
            <a:r>
              <a:rPr lang="zh-CN" altLang="en-US" sz="1400"/>
              <a:t>常州市新北区奔牛实验小学</a:t>
            </a:r>
            <a:endParaRPr lang="zh-CN" altLang="en-US"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7717"/>
          </a:xfrm>
          <a:prstGeom prst="rect">
            <a:avLst/>
          </a:prstGeom>
        </p:spPr>
      </p:pic>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1325877" y="513344"/>
            <a:ext cx="406856" cy="456503"/>
            <a:chOff x="9575806" y="2201416"/>
            <a:chExt cx="724404" cy="812800"/>
          </a:xfrm>
        </p:grpSpPr>
        <p:sp>
          <p:nvSpPr>
            <p:cNvPr id="20" name="椭圆 19"/>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1" name="椭圆 20"/>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19814" y="741209"/>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9" name="组合 28"/>
          <p:cNvGrpSpPr/>
          <p:nvPr/>
        </p:nvGrpSpPr>
        <p:grpSpPr>
          <a:xfrm>
            <a:off x="11172444" y="6137030"/>
            <a:ext cx="672980" cy="569524"/>
            <a:chOff x="8455209" y="4597197"/>
            <a:chExt cx="2120354" cy="1794398"/>
          </a:xfrm>
        </p:grpSpPr>
        <p:cxnSp>
          <p:nvCxnSpPr>
            <p:cNvPr id="30" name="直接连接符 29"/>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7" name="等腰三角形 3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39" name="文本框 56"/>
          <p:cNvSpPr txBox="1"/>
          <p:nvPr/>
        </p:nvSpPr>
        <p:spPr>
          <a:xfrm>
            <a:off x="1573398" y="3204431"/>
            <a:ext cx="3554221" cy="202819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210000"/>
              </a:lnSpc>
            </a:pPr>
            <a:r>
              <a:rPr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zh-CN"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前   言</a:t>
            </a:r>
            <a:endParaRPr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gn="dist">
              <a:lnSpc>
                <a:spcPct val="210000"/>
              </a:lnSpc>
            </a:pPr>
            <a:r>
              <a:rPr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第</a:t>
            </a:r>
            <a:r>
              <a:rPr lang="zh-CN"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二</a:t>
            </a:r>
            <a:r>
              <a:rPr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章</a:t>
            </a:r>
            <a:r>
              <a:rPr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zh-CN"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观察故事</a:t>
            </a:r>
            <a:endParaRPr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gn="dist">
              <a:lnSpc>
                <a:spcPct val="210000"/>
              </a:lnSpc>
            </a:pPr>
            <a:r>
              <a:rPr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第</a:t>
            </a:r>
            <a:r>
              <a:rPr lang="zh-CN"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四</a:t>
            </a:r>
            <a:r>
              <a:rPr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章</a:t>
            </a:r>
            <a:r>
              <a:rPr sz="200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zh-CN" sz="200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观察课例</a:t>
            </a:r>
            <a:endParaRPr lang="zh-CN"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0" name="文本框 39"/>
          <p:cNvSpPr txBox="1"/>
          <p:nvPr/>
        </p:nvSpPr>
        <p:spPr>
          <a:xfrm>
            <a:off x="1104900" y="958215"/>
            <a:ext cx="9761855" cy="829945"/>
          </a:xfrm>
          <a:prstGeom prst="rect">
            <a:avLst/>
          </a:prstGeom>
          <a:noFill/>
        </p:spPr>
        <p:txBody>
          <a:bodyPr wrap="square" rtlCol="0">
            <a:spAutoFit/>
          </a:bodyPr>
          <a:lstStyle/>
          <a:p>
            <a:pPr algn="ctr"/>
            <a:r>
              <a:rPr lang="en-US" altLang="zh-CN" sz="4800">
                <a:solidFill>
                  <a:srgbClr val="50586D"/>
                </a:solidFill>
                <a:latin typeface="汉仪中秀体简" panose="00020600040101010101" pitchFamily="18" charset="-122"/>
                <a:ea typeface="汉仪中秀体简" panose="00020600040101010101" pitchFamily="18" charset="-122"/>
                <a:sym typeface="+mn-ea"/>
              </a:rPr>
              <a:t>《</a:t>
            </a:r>
            <a:r>
              <a:rPr lang="zh-CN" altLang="en-US" sz="4800">
                <a:solidFill>
                  <a:srgbClr val="50586D"/>
                </a:solidFill>
                <a:latin typeface="汉仪中秀体简" panose="00020600040101010101" pitchFamily="18" charset="-122"/>
                <a:ea typeface="汉仪中秀体简" panose="00020600040101010101" pitchFamily="18" charset="-122"/>
                <a:sym typeface="+mn-ea"/>
              </a:rPr>
              <a:t>课</a:t>
            </a:r>
            <a:r>
              <a:rPr lang="zh-CN" altLang="en-US" sz="4800">
                <a:solidFill>
                  <a:srgbClr val="885069"/>
                </a:solidFill>
                <a:latin typeface="汉仪中秀体简" panose="00020600040101010101" pitchFamily="18" charset="-122"/>
                <a:ea typeface="汉仪中秀体简" panose="00020600040101010101" pitchFamily="18" charset="-122"/>
                <a:sym typeface="+mn-ea"/>
              </a:rPr>
              <a:t>堂</a:t>
            </a:r>
            <a:r>
              <a:rPr lang="zh-CN" altLang="en-US" sz="4800">
                <a:solidFill>
                  <a:srgbClr val="50586D"/>
                </a:solidFill>
                <a:latin typeface="汉仪中秀体简" panose="00020600040101010101" pitchFamily="18" charset="-122"/>
                <a:ea typeface="汉仪中秀体简" panose="00020600040101010101" pitchFamily="18" charset="-122"/>
                <a:sym typeface="+mn-ea"/>
              </a:rPr>
              <a:t>观</a:t>
            </a:r>
            <a:r>
              <a:rPr lang="zh-CN" altLang="en-US" sz="4800">
                <a:solidFill>
                  <a:srgbClr val="885069"/>
                </a:solidFill>
                <a:latin typeface="汉仪中秀体简" panose="00020600040101010101" pitchFamily="18" charset="-122"/>
                <a:ea typeface="汉仪中秀体简" panose="00020600040101010101" pitchFamily="18" charset="-122"/>
                <a:sym typeface="+mn-ea"/>
              </a:rPr>
              <a:t>察</a:t>
            </a:r>
            <a:r>
              <a:rPr lang="zh-CN" altLang="en-US" sz="4800">
                <a:solidFill>
                  <a:srgbClr val="50586D"/>
                </a:solidFill>
                <a:latin typeface="汉仪中秀体简" panose="00020600040101010101" pitchFamily="18" charset="-122"/>
                <a:ea typeface="汉仪中秀体简" panose="00020600040101010101" pitchFamily="18" charset="-122"/>
                <a:sym typeface="+mn-ea"/>
              </a:rPr>
              <a:t>Ⅱ：走</a:t>
            </a:r>
            <a:r>
              <a:rPr lang="zh-CN" altLang="en-US" sz="4800">
                <a:solidFill>
                  <a:srgbClr val="885069"/>
                </a:solidFill>
                <a:latin typeface="汉仪中秀体简" panose="00020600040101010101" pitchFamily="18" charset="-122"/>
                <a:ea typeface="汉仪中秀体简" panose="00020600040101010101" pitchFamily="18" charset="-122"/>
                <a:sym typeface="+mn-ea"/>
              </a:rPr>
              <a:t>向</a:t>
            </a:r>
            <a:r>
              <a:rPr lang="zh-CN" altLang="en-US" sz="4800">
                <a:solidFill>
                  <a:srgbClr val="50586D"/>
                </a:solidFill>
                <a:latin typeface="汉仪中秀体简" panose="00020600040101010101" pitchFamily="18" charset="-122"/>
                <a:ea typeface="汉仪中秀体简" panose="00020600040101010101" pitchFamily="18" charset="-122"/>
                <a:sym typeface="+mn-ea"/>
              </a:rPr>
              <a:t>专</a:t>
            </a:r>
            <a:r>
              <a:rPr lang="zh-CN" altLang="en-US" sz="4800">
                <a:solidFill>
                  <a:srgbClr val="885069"/>
                </a:solidFill>
                <a:latin typeface="汉仪中秀体简" panose="00020600040101010101" pitchFamily="18" charset="-122"/>
                <a:ea typeface="汉仪中秀体简" panose="00020600040101010101" pitchFamily="18" charset="-122"/>
                <a:sym typeface="+mn-ea"/>
              </a:rPr>
              <a:t>业</a:t>
            </a:r>
            <a:r>
              <a:rPr lang="zh-CN" altLang="en-US" sz="4800">
                <a:solidFill>
                  <a:srgbClr val="50586D"/>
                </a:solidFill>
                <a:latin typeface="汉仪中秀体简" panose="00020600040101010101" pitchFamily="18" charset="-122"/>
                <a:ea typeface="汉仪中秀体简" panose="00020600040101010101" pitchFamily="18" charset="-122"/>
                <a:sym typeface="+mn-ea"/>
              </a:rPr>
              <a:t>的</a:t>
            </a:r>
            <a:r>
              <a:rPr lang="zh-CN" altLang="en-US" sz="4800">
                <a:solidFill>
                  <a:srgbClr val="885069"/>
                </a:solidFill>
                <a:latin typeface="汉仪中秀体简" panose="00020600040101010101" pitchFamily="18" charset="-122"/>
                <a:ea typeface="汉仪中秀体简" panose="00020600040101010101" pitchFamily="18" charset="-122"/>
                <a:sym typeface="+mn-ea"/>
              </a:rPr>
              <a:t>听</a:t>
            </a:r>
            <a:r>
              <a:rPr lang="zh-CN" altLang="en-US" sz="4800">
                <a:solidFill>
                  <a:srgbClr val="50586D"/>
                </a:solidFill>
                <a:latin typeface="汉仪中秀体简" panose="00020600040101010101" pitchFamily="18" charset="-122"/>
                <a:ea typeface="汉仪中秀体简" panose="00020600040101010101" pitchFamily="18" charset="-122"/>
                <a:sym typeface="+mn-ea"/>
              </a:rPr>
              <a:t>评</a:t>
            </a:r>
            <a:r>
              <a:rPr lang="zh-CN" altLang="en-US" sz="4800">
                <a:solidFill>
                  <a:srgbClr val="885069"/>
                </a:solidFill>
                <a:latin typeface="汉仪中秀体简" panose="00020600040101010101" pitchFamily="18" charset="-122"/>
                <a:ea typeface="汉仪中秀体简" panose="00020600040101010101" pitchFamily="18" charset="-122"/>
                <a:sym typeface="+mn-ea"/>
              </a:rPr>
              <a:t>课</a:t>
            </a:r>
            <a:r>
              <a:rPr lang="en-US" altLang="zh-CN" sz="4800">
                <a:solidFill>
                  <a:srgbClr val="885069"/>
                </a:solidFill>
                <a:latin typeface="汉仪中秀体简" panose="00020600040101010101" pitchFamily="18" charset="-122"/>
                <a:ea typeface="汉仪中秀体简" panose="00020600040101010101" pitchFamily="18" charset="-122"/>
                <a:sym typeface="+mn-ea"/>
              </a:rPr>
              <a:t>》</a:t>
            </a:r>
            <a:endParaRPr lang="zh-CN" altLang="en-US" sz="4800">
              <a:solidFill>
                <a:srgbClr val="885069"/>
              </a:solidFill>
              <a:latin typeface="汉仪中秀体简" panose="00020600040101010101" pitchFamily="18" charset="-122"/>
              <a:ea typeface="汉仪中秀体简" panose="00020600040101010101" pitchFamily="18" charset="-122"/>
            </a:endParaRPr>
          </a:p>
        </p:txBody>
      </p:sp>
      <p:sp>
        <p:nvSpPr>
          <p:cNvPr id="41" name="文本框 40"/>
          <p:cNvSpPr txBox="1"/>
          <p:nvPr/>
        </p:nvSpPr>
        <p:spPr>
          <a:xfrm>
            <a:off x="4911236" y="2064604"/>
            <a:ext cx="2369529" cy="584775"/>
          </a:xfrm>
          <a:prstGeom prst="rect">
            <a:avLst/>
          </a:prstGeom>
          <a:noFill/>
        </p:spPr>
        <p:txBody>
          <a:bodyPr vert="horz" wrap="square" rtlCol="0">
            <a:spAutoFit/>
          </a:bodyPr>
          <a:lstStyle/>
          <a:p>
            <a:pPr algn="ctr"/>
            <a:r>
              <a:rPr lang="zh-CN" altLang="en-US" sz="3200">
                <a:solidFill>
                  <a:srgbClr val="50586D"/>
                </a:solidFill>
                <a:latin typeface="汉仪中秀体简" panose="00020600040101010101" pitchFamily="18" charset="-122"/>
                <a:ea typeface="汉仪中秀体简" panose="00020600040101010101" pitchFamily="18" charset="-122"/>
              </a:rPr>
              <a:t>目  录</a:t>
            </a:r>
            <a:endParaRPr lang="zh-CN" altLang="en-US" sz="3200">
              <a:solidFill>
                <a:srgbClr val="885069"/>
              </a:solidFill>
              <a:latin typeface="汉仪中秀体简" panose="00020600040101010101" pitchFamily="18" charset="-122"/>
              <a:ea typeface="汉仪中秀体简" panose="00020600040101010101" pitchFamily="18" charset="-122"/>
            </a:endParaRPr>
          </a:p>
        </p:txBody>
      </p:sp>
      <p:sp>
        <p:nvSpPr>
          <p:cNvPr id="42" name="文本框 56"/>
          <p:cNvSpPr txBox="1"/>
          <p:nvPr/>
        </p:nvSpPr>
        <p:spPr>
          <a:xfrm>
            <a:off x="7064381" y="3204431"/>
            <a:ext cx="3554221" cy="202819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210000"/>
              </a:lnSpc>
            </a:pPr>
            <a:r>
              <a:rPr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第</a:t>
            </a:r>
            <a:r>
              <a:rPr lang="zh-CN"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一</a:t>
            </a:r>
            <a:r>
              <a:rPr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章</a:t>
            </a:r>
            <a:r>
              <a:rPr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zh-CN"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研究进展</a:t>
            </a:r>
            <a:endParaRPr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gn="dist">
              <a:lnSpc>
                <a:spcPct val="210000"/>
              </a:lnSpc>
            </a:pPr>
            <a:r>
              <a:rPr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第</a:t>
            </a:r>
            <a:r>
              <a:rPr lang="zh-CN"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三</a:t>
            </a:r>
            <a:r>
              <a:rPr sz="2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章</a:t>
            </a:r>
            <a:r>
              <a:rPr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zh-CN"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观察工具</a:t>
            </a:r>
            <a:endParaRPr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gn="dist">
              <a:lnSpc>
                <a:spcPct val="210000"/>
              </a:lnSpc>
            </a:pPr>
            <a:endParaRPr sz="20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3810"/>
            <a:ext cx="12192000" cy="6857717"/>
          </a:xfrm>
          <a:prstGeom prst="rect">
            <a:avLst/>
          </a:prstGeom>
        </p:spPr>
      </p:pic>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19814" y="741209"/>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9" name="组合 28"/>
          <p:cNvGrpSpPr/>
          <p:nvPr/>
        </p:nvGrpSpPr>
        <p:grpSpPr>
          <a:xfrm>
            <a:off x="11172444" y="6137030"/>
            <a:ext cx="672980" cy="569524"/>
            <a:chOff x="8455209" y="4597197"/>
            <a:chExt cx="2120354" cy="1794398"/>
          </a:xfrm>
        </p:grpSpPr>
        <p:cxnSp>
          <p:nvCxnSpPr>
            <p:cNvPr id="30" name="直接连接符 29"/>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7" name="等腰三角形 3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41" name="矩形 40"/>
          <p:cNvSpPr/>
          <p:nvPr/>
        </p:nvSpPr>
        <p:spPr>
          <a:xfrm>
            <a:off x="2162805" y="45884"/>
            <a:ext cx="1706880" cy="1014730"/>
          </a:xfrm>
          <a:prstGeom prst="rect">
            <a:avLst/>
          </a:prstGeom>
        </p:spPr>
        <p:txBody>
          <a:bodyPr vert="horz"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6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研究</a:t>
            </a:r>
            <a:endParaRPr lang="en-US" altLang="zh-CN" sz="6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4" name="矩形 43"/>
          <p:cNvSpPr/>
          <p:nvPr/>
        </p:nvSpPr>
        <p:spPr>
          <a:xfrm>
            <a:off x="3850521" y="345366"/>
            <a:ext cx="1097280" cy="645160"/>
          </a:xfrm>
          <a:prstGeom prst="rect">
            <a:avLst/>
          </a:prstGeom>
        </p:spPr>
        <p:txBody>
          <a:bodyPr vert="horz"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6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进展</a:t>
            </a:r>
            <a:endParaRPr lang="zh-CN" altLang="en-US" sz="36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cxnSp>
        <p:nvCxnSpPr>
          <p:cNvPr id="3" name="直接连接符 2"/>
          <p:cNvCxnSpPr/>
          <p:nvPr/>
        </p:nvCxnSpPr>
        <p:spPr>
          <a:xfrm>
            <a:off x="2314575" y="1142253"/>
            <a:ext cx="7442200" cy="0"/>
          </a:xfrm>
          <a:prstGeom prst="line">
            <a:avLst/>
          </a:prstGeom>
          <a:ln w="19050">
            <a:solidFill>
              <a:srgbClr val="5E667B"/>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204085" y="1331595"/>
            <a:ext cx="8328025" cy="3969385"/>
          </a:xfrm>
          <a:prstGeom prst="rect">
            <a:avLst/>
          </a:prstGeom>
          <a:noFill/>
        </p:spPr>
        <p:txBody>
          <a:bodyPr wrap="square" rtlCol="0">
            <a:spAutoFit/>
          </a:bodyPr>
          <a:p>
            <a:r>
              <a:rPr lang="en-US" altLang="zh-CN" sz="2800">
                <a:latin typeface="华文新魏" panose="02010800040101010101" charset="-122"/>
                <a:ea typeface="华文新魏" panose="02010800040101010101" charset="-122"/>
                <a:cs typeface="华文新魏" panose="02010800040101010101" charset="-122"/>
              </a:rPr>
              <a:t>1</a:t>
            </a:r>
            <a:r>
              <a:rPr lang="zh-CN" altLang="en-US" sz="2800">
                <a:latin typeface="华文新魏" panose="02010800040101010101" charset="-122"/>
                <a:ea typeface="华文新魏" panose="02010800040101010101" charset="-122"/>
                <a:cs typeface="华文新魏" panose="02010800040101010101" charset="-122"/>
              </a:rPr>
              <a:t>、什么叫课堂观察？</a:t>
            </a:r>
            <a:endParaRPr lang="zh-CN" altLang="en-US" sz="2800">
              <a:latin typeface="华文新魏" panose="02010800040101010101" charset="-122"/>
              <a:ea typeface="华文新魏" panose="02010800040101010101" charset="-122"/>
              <a:cs typeface="华文新魏" panose="02010800040101010101" charset="-122"/>
            </a:endParaRPr>
          </a:p>
          <a:p>
            <a:endParaRPr lang="zh-CN" altLang="en-US" sz="2800">
              <a:latin typeface="华文新魏" panose="02010800040101010101" charset="-122"/>
              <a:ea typeface="华文新魏" panose="02010800040101010101" charset="-122"/>
              <a:cs typeface="华文新魏" panose="02010800040101010101" charset="-122"/>
            </a:endParaRPr>
          </a:p>
          <a:p>
            <a:endParaRPr lang="zh-CN" altLang="en-US" sz="2800">
              <a:latin typeface="华文新魏" panose="02010800040101010101" charset="-122"/>
              <a:ea typeface="华文新魏" panose="02010800040101010101" charset="-122"/>
              <a:cs typeface="华文新魏" panose="02010800040101010101" charset="-122"/>
            </a:endParaRPr>
          </a:p>
          <a:p>
            <a:endParaRPr lang="en-US" altLang="zh-CN" sz="2800">
              <a:latin typeface="华文新魏" panose="02010800040101010101" charset="-122"/>
              <a:ea typeface="华文新魏" panose="02010800040101010101" charset="-122"/>
              <a:cs typeface="华文新魏" panose="02010800040101010101" charset="-122"/>
            </a:endParaRPr>
          </a:p>
          <a:p>
            <a:endParaRPr lang="en-US" altLang="zh-CN" sz="2800">
              <a:latin typeface="华文新魏" panose="02010800040101010101" charset="-122"/>
              <a:ea typeface="华文新魏" panose="02010800040101010101" charset="-122"/>
              <a:cs typeface="华文新魏" panose="02010800040101010101" charset="-122"/>
            </a:endParaRPr>
          </a:p>
          <a:p>
            <a:r>
              <a:rPr lang="en-US" altLang="zh-CN" sz="2800">
                <a:latin typeface="华文新魏" panose="02010800040101010101" charset="-122"/>
                <a:ea typeface="华文新魏" panose="02010800040101010101" charset="-122"/>
                <a:cs typeface="华文新魏" panose="02010800040101010101" charset="-122"/>
              </a:rPr>
              <a:t>2</a:t>
            </a:r>
            <a:r>
              <a:rPr lang="zh-CN" altLang="en-US" sz="2800">
                <a:latin typeface="华文新魏" panose="02010800040101010101" charset="-122"/>
                <a:ea typeface="华文新魏" panose="02010800040101010101" charset="-122"/>
                <a:cs typeface="华文新魏" panose="02010800040101010101" charset="-122"/>
              </a:rPr>
              <a:t>、</a:t>
            </a:r>
            <a:r>
              <a:rPr lang="en-US" altLang="zh-CN" sz="2800">
                <a:latin typeface="华文新魏" panose="02010800040101010101" charset="-122"/>
                <a:ea typeface="华文新魏" panose="02010800040101010101" charset="-122"/>
                <a:cs typeface="华文新魏" panose="02010800040101010101" charset="-122"/>
              </a:rPr>
              <a:t>1 </a:t>
            </a:r>
            <a:endParaRPr lang="zh-CN" altLang="en-US" sz="2800">
              <a:latin typeface="华文新魏" panose="02010800040101010101" charset="-122"/>
              <a:ea typeface="华文新魏" panose="02010800040101010101" charset="-122"/>
              <a:cs typeface="华文新魏" panose="02010800040101010101" charset="-122"/>
            </a:endParaRPr>
          </a:p>
          <a:p>
            <a:endParaRPr lang="zh-CN" altLang="en-US" sz="2800">
              <a:latin typeface="华文新魏" panose="02010800040101010101" charset="-122"/>
              <a:ea typeface="华文新魏" panose="02010800040101010101" charset="-122"/>
              <a:cs typeface="华文新魏" panose="02010800040101010101" charset="-122"/>
            </a:endParaRPr>
          </a:p>
          <a:p>
            <a:endParaRPr lang="zh-CN" altLang="en-US" sz="2800">
              <a:latin typeface="华文新魏" panose="02010800040101010101" charset="-122"/>
              <a:ea typeface="华文新魏" panose="02010800040101010101" charset="-122"/>
              <a:cs typeface="华文新魏" panose="02010800040101010101" charset="-122"/>
            </a:endParaRPr>
          </a:p>
          <a:p>
            <a:endParaRPr lang="zh-CN" altLang="en-US" sz="2800">
              <a:latin typeface="华文新魏" panose="02010800040101010101" charset="-122"/>
              <a:ea typeface="华文新魏" panose="02010800040101010101" charset="-122"/>
              <a:cs typeface="华文新魏" panose="02010800040101010101" charset="-122"/>
            </a:endParaRPr>
          </a:p>
        </p:txBody>
      </p:sp>
      <p:pic>
        <p:nvPicPr>
          <p:cNvPr id="5" name="图片 4"/>
          <p:cNvPicPr>
            <a:picLocks noChangeAspect="1"/>
          </p:cNvPicPr>
          <p:nvPr/>
        </p:nvPicPr>
        <p:blipFill>
          <a:blip r:embed="rId2"/>
          <a:stretch>
            <a:fillRect/>
          </a:stretch>
        </p:blipFill>
        <p:spPr>
          <a:xfrm>
            <a:off x="5837555" y="1202690"/>
            <a:ext cx="4694555" cy="1402080"/>
          </a:xfrm>
          <a:prstGeom prst="rect">
            <a:avLst/>
          </a:prstGeom>
        </p:spPr>
      </p:pic>
      <p:pic>
        <p:nvPicPr>
          <p:cNvPr id="8" name="图片 7"/>
          <p:cNvPicPr>
            <a:picLocks noChangeAspect="1"/>
          </p:cNvPicPr>
          <p:nvPr/>
        </p:nvPicPr>
        <p:blipFill>
          <a:blip r:embed="rId3"/>
          <a:stretch>
            <a:fillRect/>
          </a:stretch>
        </p:blipFill>
        <p:spPr>
          <a:xfrm>
            <a:off x="3042920" y="2976245"/>
            <a:ext cx="4264660" cy="2543175"/>
          </a:xfrm>
          <a:prstGeom prst="rect">
            <a:avLst/>
          </a:prstGeom>
        </p:spPr>
      </p:pic>
      <p:pic>
        <p:nvPicPr>
          <p:cNvPr id="9" name="图片 8"/>
          <p:cNvPicPr>
            <a:picLocks noChangeAspect="1"/>
          </p:cNvPicPr>
          <p:nvPr/>
        </p:nvPicPr>
        <p:blipFill>
          <a:blip r:embed="rId4"/>
          <a:stretch>
            <a:fillRect/>
          </a:stretch>
        </p:blipFill>
        <p:spPr>
          <a:xfrm>
            <a:off x="8383905" y="3298190"/>
            <a:ext cx="3348355" cy="1899920"/>
          </a:xfrm>
          <a:prstGeom prst="rect">
            <a:avLst/>
          </a:prstGeom>
        </p:spPr>
      </p:pic>
      <p:sp>
        <p:nvSpPr>
          <p:cNvPr id="10" name="文本框 9"/>
          <p:cNvSpPr txBox="1"/>
          <p:nvPr/>
        </p:nvSpPr>
        <p:spPr>
          <a:xfrm>
            <a:off x="7307580" y="4063365"/>
            <a:ext cx="772795" cy="368300"/>
          </a:xfrm>
          <a:prstGeom prst="rect">
            <a:avLst/>
          </a:prstGeom>
          <a:noFill/>
        </p:spPr>
        <p:txBody>
          <a:bodyPr wrap="square" rtlCol="0" anchor="t">
            <a:spAutoFit/>
          </a:bodyPr>
          <a:p>
            <a:r>
              <a:rPr lang="en-US" altLang="zh-CN">
                <a:latin typeface="Arial" panose="020B0604020202020204" pitchFamily="34" charset="0"/>
                <a:cs typeface="Arial" panose="020B0604020202020204" pitchFamily="34" charset="0"/>
                <a:sym typeface="+mn-ea"/>
              </a:rPr>
              <a:t>     </a:t>
            </a:r>
            <a:r>
              <a:rPr lang="zh-CN" altLang="en-US">
                <a:latin typeface="Arial" panose="020B0604020202020204" pitchFamily="34" charset="0"/>
                <a:cs typeface="Arial" panose="020B0604020202020204" pitchFamily="34" charset="0"/>
                <a:sym typeface="+mn-ea"/>
              </a:rPr>
              <a:t>→</a:t>
            </a:r>
            <a:endParaRPr lang="zh-CN" altLang="en-US">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12700" y="-3810"/>
            <a:ext cx="12192000" cy="6857717"/>
          </a:xfrm>
          <a:prstGeom prst="rect">
            <a:avLst/>
          </a:prstGeom>
        </p:spPr>
      </p:pic>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19814" y="741209"/>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9" name="组合 28"/>
          <p:cNvGrpSpPr/>
          <p:nvPr/>
        </p:nvGrpSpPr>
        <p:grpSpPr>
          <a:xfrm>
            <a:off x="11172444" y="6137030"/>
            <a:ext cx="672980" cy="569524"/>
            <a:chOff x="8455209" y="4597197"/>
            <a:chExt cx="2120354" cy="1794398"/>
          </a:xfrm>
        </p:grpSpPr>
        <p:cxnSp>
          <p:nvCxnSpPr>
            <p:cNvPr id="30" name="直接连接符 29"/>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7" name="等腰三角形 3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41" name="矩形 40"/>
          <p:cNvSpPr/>
          <p:nvPr/>
        </p:nvSpPr>
        <p:spPr>
          <a:xfrm>
            <a:off x="2219320" y="120179"/>
            <a:ext cx="1706880" cy="1014730"/>
          </a:xfrm>
          <a:prstGeom prst="rect">
            <a:avLst/>
          </a:prstGeom>
        </p:spPr>
        <p:txBody>
          <a:bodyPr vert="horz"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6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研究</a:t>
            </a:r>
            <a:endParaRPr lang="en-US" altLang="zh-CN" sz="6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4" name="矩形 43"/>
          <p:cNvSpPr/>
          <p:nvPr/>
        </p:nvSpPr>
        <p:spPr>
          <a:xfrm>
            <a:off x="3915926" y="419661"/>
            <a:ext cx="1097280" cy="645160"/>
          </a:xfrm>
          <a:prstGeom prst="rect">
            <a:avLst/>
          </a:prstGeom>
        </p:spPr>
        <p:txBody>
          <a:bodyPr vert="horz"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6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进展</a:t>
            </a:r>
            <a:endParaRPr lang="zh-CN" altLang="en-US" sz="36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cxnSp>
        <p:nvCxnSpPr>
          <p:cNvPr id="3" name="直接连接符 2"/>
          <p:cNvCxnSpPr/>
          <p:nvPr/>
        </p:nvCxnSpPr>
        <p:spPr>
          <a:xfrm>
            <a:off x="2345690" y="1134633"/>
            <a:ext cx="7442200" cy="0"/>
          </a:xfrm>
          <a:prstGeom prst="line">
            <a:avLst/>
          </a:prstGeom>
          <a:ln w="19050">
            <a:solidFill>
              <a:srgbClr val="5E667B"/>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219325" y="1207135"/>
            <a:ext cx="8328025" cy="4831080"/>
          </a:xfrm>
          <a:prstGeom prst="rect">
            <a:avLst/>
          </a:prstGeom>
          <a:noFill/>
        </p:spPr>
        <p:txBody>
          <a:bodyPr wrap="square" rtlCol="0">
            <a:spAutoFit/>
          </a:bodyPr>
          <a:p>
            <a:r>
              <a:rPr lang="en-US" sz="2800">
                <a:latin typeface="华文新魏" panose="02010800040101010101" charset="-122"/>
                <a:ea typeface="华文新魏" panose="02010800040101010101" charset="-122"/>
                <a:cs typeface="华文新魏" panose="02010800040101010101" charset="-122"/>
              </a:rPr>
              <a:t>2.2 </a:t>
            </a:r>
            <a:endParaRPr lang="en-US" sz="2800">
              <a:latin typeface="华文新魏" panose="02010800040101010101" charset="-122"/>
              <a:ea typeface="华文新魏" panose="02010800040101010101" charset="-122"/>
              <a:cs typeface="华文新魏" panose="02010800040101010101" charset="-122"/>
            </a:endParaRPr>
          </a:p>
          <a:p>
            <a:endParaRPr lang="en-US" sz="2800">
              <a:latin typeface="华文新魏" panose="02010800040101010101" charset="-122"/>
              <a:ea typeface="华文新魏" panose="02010800040101010101" charset="-122"/>
              <a:cs typeface="华文新魏" panose="02010800040101010101" charset="-122"/>
            </a:endParaRPr>
          </a:p>
          <a:p>
            <a:endParaRPr lang="en-US" sz="2800">
              <a:latin typeface="华文新魏" panose="02010800040101010101" charset="-122"/>
              <a:ea typeface="华文新魏" panose="02010800040101010101" charset="-122"/>
              <a:cs typeface="华文新魏" panose="02010800040101010101" charset="-122"/>
            </a:endParaRPr>
          </a:p>
          <a:p>
            <a:endParaRPr lang="en-US" sz="2800">
              <a:latin typeface="华文新魏" panose="02010800040101010101" charset="-122"/>
              <a:ea typeface="华文新魏" panose="02010800040101010101" charset="-122"/>
              <a:cs typeface="华文新魏" panose="02010800040101010101" charset="-122"/>
            </a:endParaRPr>
          </a:p>
          <a:p>
            <a:endParaRPr lang="en-US" sz="2800">
              <a:latin typeface="华文新魏" panose="02010800040101010101" charset="-122"/>
              <a:ea typeface="华文新魏" panose="02010800040101010101" charset="-122"/>
              <a:cs typeface="华文新魏" panose="02010800040101010101" charset="-122"/>
            </a:endParaRPr>
          </a:p>
          <a:p>
            <a:endParaRPr lang="en-US" sz="2800">
              <a:latin typeface="华文新魏" panose="02010800040101010101" charset="-122"/>
              <a:ea typeface="华文新魏" panose="02010800040101010101" charset="-122"/>
              <a:cs typeface="华文新魏" panose="02010800040101010101" charset="-122"/>
            </a:endParaRPr>
          </a:p>
          <a:p>
            <a:r>
              <a:rPr lang="en-US" sz="2800">
                <a:latin typeface="华文新魏" panose="02010800040101010101" charset="-122"/>
                <a:ea typeface="华文新魏" panose="02010800040101010101" charset="-122"/>
                <a:cs typeface="华文新魏" panose="02010800040101010101" charset="-122"/>
                <a:sym typeface="+mn-ea"/>
              </a:rPr>
              <a:t>2.3</a:t>
            </a:r>
            <a:r>
              <a:rPr lang="en-US" sz="2800">
                <a:latin typeface="华文新魏" panose="02010800040101010101" charset="-122"/>
                <a:ea typeface="华文新魏" panose="02010800040101010101" charset="-122"/>
                <a:cs typeface="华文新魏" panose="02010800040101010101" charset="-122"/>
              </a:rPr>
              <a:t>                                                          </a:t>
            </a:r>
            <a:r>
              <a:rPr lang="en-US" sz="2800">
                <a:latin typeface="华文新魏" panose="02010800040101010101" charset="-122"/>
                <a:ea typeface="华文新魏" panose="02010800040101010101" charset="-122"/>
                <a:cs typeface="华文新魏" panose="02010800040101010101" charset="-122"/>
                <a:sym typeface="+mn-ea"/>
              </a:rPr>
              <a:t>2.4 </a:t>
            </a:r>
            <a:r>
              <a:rPr lang="en-US" sz="2800">
                <a:latin typeface="华文新魏" panose="02010800040101010101" charset="-122"/>
                <a:ea typeface="华文新魏" panose="02010800040101010101" charset="-122"/>
                <a:cs typeface="华文新魏" panose="02010800040101010101" charset="-122"/>
              </a:rPr>
              <a:t>                                              </a:t>
            </a:r>
            <a:endParaRPr lang="en-US" sz="2800">
              <a:latin typeface="华文新魏" panose="02010800040101010101" charset="-122"/>
              <a:ea typeface="华文新魏" panose="02010800040101010101" charset="-122"/>
              <a:cs typeface="华文新魏" panose="02010800040101010101" charset="-122"/>
            </a:endParaRPr>
          </a:p>
          <a:p>
            <a:r>
              <a:rPr lang="en-US" sz="2800">
                <a:latin typeface="华文新魏" panose="02010800040101010101" charset="-122"/>
                <a:ea typeface="华文新魏" panose="02010800040101010101" charset="-122"/>
                <a:cs typeface="华文新魏" panose="02010800040101010101" charset="-122"/>
              </a:rPr>
              <a:t>                                                     </a:t>
            </a:r>
            <a:endParaRPr lang="en-US" sz="2800">
              <a:latin typeface="华文新魏" panose="02010800040101010101" charset="-122"/>
              <a:ea typeface="华文新魏" panose="02010800040101010101" charset="-122"/>
              <a:cs typeface="华文新魏" panose="02010800040101010101" charset="-122"/>
            </a:endParaRPr>
          </a:p>
          <a:p>
            <a:r>
              <a:rPr lang="en-US" sz="2800">
                <a:latin typeface="华文新魏" panose="02010800040101010101" charset="-122"/>
                <a:ea typeface="华文新魏" panose="02010800040101010101" charset="-122"/>
                <a:cs typeface="华文新魏" panose="02010800040101010101" charset="-122"/>
              </a:rPr>
              <a:t>                                                        </a:t>
            </a:r>
            <a:endParaRPr lang="zh-CN" altLang="en-US" sz="2800">
              <a:latin typeface="华文新魏" panose="02010800040101010101" charset="-122"/>
              <a:ea typeface="华文新魏" panose="02010800040101010101" charset="-122"/>
              <a:cs typeface="华文新魏" panose="02010800040101010101" charset="-122"/>
            </a:endParaRPr>
          </a:p>
          <a:p>
            <a:endParaRPr lang="zh-CN" altLang="en-US" sz="2800">
              <a:latin typeface="华文新魏" panose="02010800040101010101" charset="-122"/>
              <a:ea typeface="华文新魏" panose="02010800040101010101" charset="-122"/>
              <a:cs typeface="华文新魏" panose="02010800040101010101" charset="-122"/>
            </a:endParaRPr>
          </a:p>
          <a:p>
            <a:r>
              <a:rPr lang="en-US" sz="2800">
                <a:latin typeface="华文新魏" panose="02010800040101010101" charset="-122"/>
                <a:ea typeface="华文新魏" panose="02010800040101010101" charset="-122"/>
                <a:cs typeface="华文新魏" panose="02010800040101010101" charset="-122"/>
                <a:sym typeface="+mn-ea"/>
              </a:rPr>
              <a:t>                                              </a:t>
            </a:r>
            <a:endParaRPr lang="zh-CN" altLang="en-US" sz="2800">
              <a:latin typeface="华文新魏" panose="02010800040101010101" charset="-122"/>
              <a:ea typeface="华文新魏" panose="02010800040101010101" charset="-122"/>
              <a:cs typeface="华文新魏" panose="02010800040101010101" charset="-122"/>
            </a:endParaRPr>
          </a:p>
        </p:txBody>
      </p:sp>
      <p:pic>
        <p:nvPicPr>
          <p:cNvPr id="9" name="图片 8"/>
          <p:cNvPicPr>
            <a:picLocks noChangeAspect="1"/>
          </p:cNvPicPr>
          <p:nvPr/>
        </p:nvPicPr>
        <p:blipFill>
          <a:blip r:embed="rId2"/>
          <a:stretch>
            <a:fillRect/>
          </a:stretch>
        </p:blipFill>
        <p:spPr>
          <a:xfrm>
            <a:off x="3013075" y="1322070"/>
            <a:ext cx="3470275" cy="1910080"/>
          </a:xfrm>
          <a:prstGeom prst="rect">
            <a:avLst/>
          </a:prstGeom>
        </p:spPr>
      </p:pic>
      <p:pic>
        <p:nvPicPr>
          <p:cNvPr id="10" name="图片 9"/>
          <p:cNvPicPr>
            <a:picLocks noChangeAspect="1"/>
          </p:cNvPicPr>
          <p:nvPr/>
        </p:nvPicPr>
        <p:blipFill>
          <a:blip r:embed="rId3"/>
          <a:srcRect l="3021" r="4815"/>
          <a:stretch>
            <a:fillRect/>
          </a:stretch>
        </p:blipFill>
        <p:spPr>
          <a:xfrm>
            <a:off x="7868285" y="1533525"/>
            <a:ext cx="4117975" cy="1418590"/>
          </a:xfrm>
          <a:prstGeom prst="rect">
            <a:avLst/>
          </a:prstGeom>
        </p:spPr>
      </p:pic>
      <p:pic>
        <p:nvPicPr>
          <p:cNvPr id="19" name="图片 18"/>
          <p:cNvPicPr>
            <a:picLocks noChangeAspect="1"/>
          </p:cNvPicPr>
          <p:nvPr/>
        </p:nvPicPr>
        <p:blipFill>
          <a:blip r:embed="rId4"/>
          <a:stretch>
            <a:fillRect/>
          </a:stretch>
        </p:blipFill>
        <p:spPr>
          <a:xfrm>
            <a:off x="3013710" y="4449445"/>
            <a:ext cx="3469640" cy="1371600"/>
          </a:xfrm>
          <a:prstGeom prst="rect">
            <a:avLst/>
          </a:prstGeom>
        </p:spPr>
      </p:pic>
      <p:pic>
        <p:nvPicPr>
          <p:cNvPr id="20" name="图片 19"/>
          <p:cNvPicPr>
            <a:picLocks noChangeAspect="1"/>
          </p:cNvPicPr>
          <p:nvPr/>
        </p:nvPicPr>
        <p:blipFill>
          <a:blip r:embed="rId5"/>
          <a:stretch>
            <a:fillRect/>
          </a:stretch>
        </p:blipFill>
        <p:spPr>
          <a:xfrm>
            <a:off x="7584440" y="4204335"/>
            <a:ext cx="4260850" cy="2240280"/>
          </a:xfrm>
          <a:prstGeom prst="rect">
            <a:avLst/>
          </a:prstGeom>
        </p:spPr>
      </p:pic>
      <p:sp>
        <p:nvSpPr>
          <p:cNvPr id="21" name="文本框 20"/>
          <p:cNvSpPr txBox="1"/>
          <p:nvPr/>
        </p:nvSpPr>
        <p:spPr>
          <a:xfrm>
            <a:off x="6953250" y="2058670"/>
            <a:ext cx="3180080" cy="368300"/>
          </a:xfrm>
          <a:prstGeom prst="rect">
            <a:avLst/>
          </a:prstGeom>
          <a:noFill/>
        </p:spPr>
        <p:txBody>
          <a:bodyPr wrap="square" rtlCol="0" anchor="t">
            <a:spAutoFit/>
          </a:bodyPr>
          <a:p>
            <a:r>
              <a:rPr lang="zh-CN" altLang="en-US"/>
              <a:t>→</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12700" y="-3810"/>
            <a:ext cx="12192000" cy="6857717"/>
          </a:xfrm>
          <a:prstGeom prst="rect">
            <a:avLst/>
          </a:prstGeom>
        </p:spPr>
      </p:pic>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19814" y="741209"/>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9" name="组合 28"/>
          <p:cNvGrpSpPr/>
          <p:nvPr/>
        </p:nvGrpSpPr>
        <p:grpSpPr>
          <a:xfrm>
            <a:off x="11172444" y="6137030"/>
            <a:ext cx="672980" cy="569524"/>
            <a:chOff x="8455209" y="4597197"/>
            <a:chExt cx="2120354" cy="1794398"/>
          </a:xfrm>
        </p:grpSpPr>
        <p:cxnSp>
          <p:nvCxnSpPr>
            <p:cNvPr id="30" name="直接连接符 29"/>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7" name="等腰三角形 3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38" name="文本框 42"/>
          <p:cNvSpPr txBox="1"/>
          <p:nvPr/>
        </p:nvSpPr>
        <p:spPr>
          <a:xfrm>
            <a:off x="2236465" y="2772245"/>
            <a:ext cx="7827951" cy="37084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endParaRPr sz="1400"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1" name="矩形 40"/>
          <p:cNvSpPr/>
          <p:nvPr/>
        </p:nvSpPr>
        <p:spPr>
          <a:xfrm>
            <a:off x="2236465" y="1498764"/>
            <a:ext cx="1706880" cy="1014730"/>
          </a:xfrm>
          <a:prstGeom prst="rect">
            <a:avLst/>
          </a:prstGeom>
        </p:spPr>
        <p:txBody>
          <a:bodyPr vert="horz"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6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观察</a:t>
            </a:r>
            <a:endParaRPr lang="zh-CN" altLang="en-US" sz="60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4" name="矩形 43"/>
          <p:cNvSpPr/>
          <p:nvPr/>
        </p:nvSpPr>
        <p:spPr>
          <a:xfrm>
            <a:off x="3933071" y="1798246"/>
            <a:ext cx="1097280" cy="645160"/>
          </a:xfrm>
          <a:prstGeom prst="rect">
            <a:avLst/>
          </a:prstGeom>
        </p:spPr>
        <p:txBody>
          <a:bodyPr vert="horz"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6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故事</a:t>
            </a:r>
            <a:endParaRPr lang="zh-CN" altLang="en-US" sz="36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cxnSp>
        <p:nvCxnSpPr>
          <p:cNvPr id="3" name="直接连接符 2"/>
          <p:cNvCxnSpPr/>
          <p:nvPr/>
        </p:nvCxnSpPr>
        <p:spPr>
          <a:xfrm>
            <a:off x="2362200" y="2595133"/>
            <a:ext cx="7442200" cy="0"/>
          </a:xfrm>
          <a:prstGeom prst="line">
            <a:avLst/>
          </a:prstGeom>
          <a:ln w="19050">
            <a:solidFill>
              <a:srgbClr val="5E667B"/>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236470" y="2884170"/>
            <a:ext cx="8345170" cy="3107690"/>
          </a:xfrm>
          <a:prstGeom prst="rect">
            <a:avLst/>
          </a:prstGeom>
          <a:noFill/>
        </p:spPr>
        <p:txBody>
          <a:bodyPr wrap="square" rtlCol="0">
            <a:spAutoFit/>
          </a:bodyPr>
          <a:p>
            <a:r>
              <a:rPr lang="en-US" altLang="zh-CN" sz="2800">
                <a:latin typeface="华文新魏" panose="02010800040101010101" charset="-122"/>
                <a:ea typeface="华文新魏" panose="02010800040101010101" charset="-122"/>
                <a:cs typeface="华文新魏" panose="02010800040101010101" charset="-122"/>
              </a:rPr>
              <a:t>1</a:t>
            </a:r>
            <a:r>
              <a:rPr lang="zh-CN" altLang="en-US" sz="2800">
                <a:latin typeface="华文新魏" panose="02010800040101010101" charset="-122"/>
                <a:ea typeface="华文新魏" panose="02010800040101010101" charset="-122"/>
                <a:cs typeface="华文新魏" panose="02010800040101010101" charset="-122"/>
              </a:rPr>
              <a:t>、课堂观察，我们走近你／孙香花</a:t>
            </a:r>
            <a:r>
              <a:rPr lang="en-US" altLang="zh-CN" sz="2800">
                <a:latin typeface="华文新魏" panose="02010800040101010101" charset="-122"/>
                <a:ea typeface="华文新魏" panose="02010800040101010101" charset="-122"/>
                <a:cs typeface="华文新魏" panose="02010800040101010101" charset="-122"/>
              </a:rPr>
              <a:t>/</a:t>
            </a:r>
            <a:endParaRPr lang="en-US" altLang="zh-CN" sz="2800">
              <a:latin typeface="华文新魏" panose="02010800040101010101" charset="-122"/>
              <a:ea typeface="华文新魏" panose="02010800040101010101" charset="-122"/>
              <a:cs typeface="华文新魏" panose="02010800040101010101" charset="-122"/>
            </a:endParaRPr>
          </a:p>
          <a:p>
            <a:r>
              <a:rPr lang="en-US" altLang="zh-CN" sz="2800">
                <a:latin typeface="华文新魏" panose="02010800040101010101" charset="-122"/>
                <a:ea typeface="华文新魏" panose="02010800040101010101" charset="-122"/>
                <a:cs typeface="华文新魏" panose="02010800040101010101" charset="-122"/>
              </a:rPr>
              <a:t>2</a:t>
            </a:r>
            <a:r>
              <a:rPr lang="zh-CN" altLang="en-US" sz="2800">
                <a:latin typeface="华文新魏" panose="02010800040101010101" charset="-122"/>
                <a:ea typeface="华文新魏" panose="02010800040101010101" charset="-122"/>
                <a:cs typeface="华文新魏" panose="02010800040101010101" charset="-122"/>
              </a:rPr>
              <a:t>、合作，我们一步步走入胜境／郑超</a:t>
            </a:r>
            <a:endParaRPr lang="zh-CN" altLang="en-US" sz="2800">
              <a:latin typeface="华文新魏" panose="02010800040101010101" charset="-122"/>
              <a:ea typeface="华文新魏" panose="02010800040101010101" charset="-122"/>
              <a:cs typeface="华文新魏" panose="02010800040101010101" charset="-122"/>
            </a:endParaRPr>
          </a:p>
          <a:p>
            <a:r>
              <a:rPr lang="en-US" altLang="zh-CN" sz="2800">
                <a:latin typeface="华文新魏" panose="02010800040101010101" charset="-122"/>
                <a:ea typeface="华文新魏" panose="02010800040101010101" charset="-122"/>
                <a:cs typeface="华文新魏" panose="02010800040101010101" charset="-122"/>
              </a:rPr>
              <a:t>3</a:t>
            </a:r>
            <a:r>
              <a:rPr lang="zh-CN" altLang="en-US" sz="2800">
                <a:latin typeface="华文新魏" panose="02010800040101010101" charset="-122"/>
                <a:ea typeface="华文新魏" panose="02010800040101010101" charset="-122"/>
                <a:cs typeface="华文新魏" panose="02010800040101010101" charset="-122"/>
              </a:rPr>
              <a:t>、课堂观察，让荒地变花园／管国新</a:t>
            </a:r>
            <a:r>
              <a:rPr lang="en-US" altLang="zh-CN" sz="2800">
                <a:latin typeface="华文新魏" panose="02010800040101010101" charset="-122"/>
                <a:ea typeface="华文新魏" panose="02010800040101010101" charset="-122"/>
                <a:cs typeface="华文新魏" panose="02010800040101010101" charset="-122"/>
              </a:rPr>
              <a:t>/</a:t>
            </a:r>
            <a:endParaRPr lang="en-US" altLang="zh-CN" sz="2800">
              <a:latin typeface="华文新魏" panose="02010800040101010101" charset="-122"/>
              <a:ea typeface="华文新魏" panose="02010800040101010101" charset="-122"/>
              <a:cs typeface="华文新魏" panose="02010800040101010101" charset="-122"/>
            </a:endParaRPr>
          </a:p>
          <a:p>
            <a:r>
              <a:rPr lang="en-US" altLang="zh-CN" sz="2800">
                <a:latin typeface="华文新魏" panose="02010800040101010101" charset="-122"/>
                <a:ea typeface="华文新魏" panose="02010800040101010101" charset="-122"/>
                <a:cs typeface="华文新魏" panose="02010800040101010101" charset="-122"/>
              </a:rPr>
              <a:t>4</a:t>
            </a:r>
            <a:r>
              <a:rPr lang="zh-CN" altLang="en-US" sz="2800">
                <a:latin typeface="华文新魏" panose="02010800040101010101" charset="-122"/>
                <a:ea typeface="华文新魏" panose="02010800040101010101" charset="-122"/>
                <a:cs typeface="华文新魏" panose="02010800040101010101" charset="-122"/>
              </a:rPr>
              <a:t>、这一年，我们步步登高／曹天福</a:t>
            </a:r>
            <a:endParaRPr lang="zh-CN" altLang="en-US" sz="2800">
              <a:latin typeface="华文新魏" panose="02010800040101010101" charset="-122"/>
              <a:ea typeface="华文新魏" panose="02010800040101010101" charset="-122"/>
              <a:cs typeface="华文新魏" panose="02010800040101010101" charset="-122"/>
            </a:endParaRPr>
          </a:p>
          <a:p>
            <a:r>
              <a:rPr lang="en-US" altLang="zh-CN" sz="2800">
                <a:latin typeface="华文新魏" panose="02010800040101010101" charset="-122"/>
                <a:ea typeface="华文新魏" panose="02010800040101010101" charset="-122"/>
                <a:cs typeface="华文新魏" panose="02010800040101010101" charset="-122"/>
              </a:rPr>
              <a:t>5</a:t>
            </a:r>
            <a:r>
              <a:rPr lang="zh-CN" altLang="en-US" sz="2800">
                <a:latin typeface="华文新魏" panose="02010800040101010101" charset="-122"/>
                <a:ea typeface="华文新魏" panose="02010800040101010101" charset="-122"/>
                <a:cs typeface="华文新魏" panose="02010800040101010101" charset="-122"/>
              </a:rPr>
              <a:t>、 一路有你／邹定兵</a:t>
            </a:r>
            <a:endParaRPr lang="zh-CN" altLang="en-US" sz="2800">
              <a:latin typeface="华文新魏" panose="02010800040101010101" charset="-122"/>
              <a:ea typeface="华文新魏" panose="02010800040101010101" charset="-122"/>
              <a:cs typeface="华文新魏" panose="02010800040101010101" charset="-122"/>
            </a:endParaRPr>
          </a:p>
          <a:p>
            <a:r>
              <a:rPr lang="en-US" altLang="zh-CN" sz="2800">
                <a:latin typeface="华文新魏" panose="02010800040101010101" charset="-122"/>
                <a:ea typeface="华文新魏" panose="02010800040101010101" charset="-122"/>
                <a:cs typeface="华文新魏" panose="02010800040101010101" charset="-122"/>
              </a:rPr>
              <a:t>6</a:t>
            </a:r>
            <a:r>
              <a:rPr lang="zh-CN" altLang="en-US" sz="2800">
                <a:latin typeface="华文新魏" panose="02010800040101010101" charset="-122"/>
                <a:ea typeface="华文新魏" panose="02010800040101010101" charset="-122"/>
                <a:cs typeface="华文新魏" panose="02010800040101010101" charset="-122"/>
              </a:rPr>
              <a:t>、我的被观察和观察／姚远</a:t>
            </a:r>
            <a:endParaRPr lang="zh-CN" altLang="en-US" sz="2800">
              <a:latin typeface="华文新魏" panose="02010800040101010101" charset="-122"/>
              <a:ea typeface="华文新魏" panose="02010800040101010101" charset="-122"/>
              <a:cs typeface="华文新魏" panose="02010800040101010101" charset="-122"/>
            </a:endParaRPr>
          </a:p>
          <a:p>
            <a:r>
              <a:rPr lang="en-US" altLang="zh-CN" sz="2800">
                <a:latin typeface="华文新魏" panose="02010800040101010101" charset="-122"/>
                <a:ea typeface="华文新魏" panose="02010800040101010101" charset="-122"/>
                <a:cs typeface="华文新魏" panose="02010800040101010101" charset="-122"/>
              </a:rPr>
              <a:t>7</a:t>
            </a:r>
            <a:r>
              <a:rPr lang="zh-CN" altLang="en-US" sz="2800">
                <a:latin typeface="华文新魏" panose="02010800040101010101" charset="-122"/>
                <a:ea typeface="华文新魏" panose="02010800040101010101" charset="-122"/>
                <a:cs typeface="华文新魏" panose="02010800040101010101" charset="-122"/>
              </a:rPr>
              <a:t>、课堂观察路上，我跋涉着／劳立颖</a:t>
            </a:r>
            <a:endParaRPr lang="zh-CN" altLang="en-US" sz="2800">
              <a:latin typeface="华文新魏" panose="02010800040101010101" charset="-122"/>
              <a:ea typeface="华文新魏" panose="02010800040101010101" charset="-122"/>
              <a:cs typeface="华文新魏" panose="0201080004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3810"/>
            <a:ext cx="12192000" cy="6857717"/>
          </a:xfrm>
          <a:prstGeom prst="rect">
            <a:avLst/>
          </a:prstGeom>
        </p:spPr>
      </p:pic>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19814" y="741209"/>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9" name="组合 28"/>
          <p:cNvGrpSpPr/>
          <p:nvPr/>
        </p:nvGrpSpPr>
        <p:grpSpPr>
          <a:xfrm>
            <a:off x="11172444" y="6137030"/>
            <a:ext cx="672980" cy="569524"/>
            <a:chOff x="8455209" y="4597197"/>
            <a:chExt cx="2120354" cy="1794398"/>
          </a:xfrm>
        </p:grpSpPr>
        <p:cxnSp>
          <p:nvCxnSpPr>
            <p:cNvPr id="30" name="直接连接符 29"/>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7" name="等腰三角形 3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60" name="椭圆 59"/>
          <p:cNvSpPr/>
          <p:nvPr/>
        </p:nvSpPr>
        <p:spPr>
          <a:xfrm flipH="1">
            <a:off x="1343253" y="1806382"/>
            <a:ext cx="1933616" cy="762740"/>
          </a:xfrm>
          <a:prstGeom prst="ellipse">
            <a:avLst/>
          </a:prstGeom>
          <a:ln>
            <a:noFill/>
          </a:ln>
        </p:spPr>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rPr>
              <a:t>研究问题</a:t>
            </a:r>
            <a:endPar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61" name="任意多边形 8"/>
          <p:cNvSpPr/>
          <p:nvPr/>
        </p:nvSpPr>
        <p:spPr>
          <a:xfrm flipH="1">
            <a:off x="2649879" y="1874601"/>
            <a:ext cx="1057705" cy="823904"/>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a:solidFill>
                  <a:srgbClr val="5E667B"/>
                </a:solidFill>
                <a:sym typeface="Arial" panose="020B0604020202020204" pitchFamily="34" charset="0"/>
              </a:rPr>
              <a:t>01</a:t>
            </a:r>
            <a:endParaRPr lang="zh-CN" altLang="en-US" sz="3200" b="1" kern="0" dirty="0">
              <a:solidFill>
                <a:srgbClr val="5E667B"/>
              </a:solidFill>
              <a:sym typeface="Arial" panose="020B0604020202020204" pitchFamily="34" charset="0"/>
            </a:endParaRPr>
          </a:p>
        </p:txBody>
      </p:sp>
      <p:sp>
        <p:nvSpPr>
          <p:cNvPr id="57" name="椭圆 56"/>
          <p:cNvSpPr/>
          <p:nvPr/>
        </p:nvSpPr>
        <p:spPr>
          <a:xfrm flipH="1">
            <a:off x="1343253" y="3083025"/>
            <a:ext cx="1933616" cy="762740"/>
          </a:xfrm>
          <a:prstGeom prst="ellipse">
            <a:avLst/>
          </a:prstGeom>
          <a:ln>
            <a:noFill/>
          </a:ln>
        </p:spPr>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rPr>
              <a:t>设计依据</a:t>
            </a:r>
            <a:endPar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58" name="任意多边形 17"/>
          <p:cNvSpPr/>
          <p:nvPr/>
        </p:nvSpPr>
        <p:spPr>
          <a:xfrm flipH="1">
            <a:off x="2649879" y="3151244"/>
            <a:ext cx="1057705" cy="823904"/>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a:solidFill>
                  <a:srgbClr val="5E667B"/>
                </a:solidFill>
                <a:sym typeface="Arial" panose="020B0604020202020204" pitchFamily="34" charset="0"/>
              </a:rPr>
              <a:t>02</a:t>
            </a:r>
            <a:endParaRPr lang="zh-CN" altLang="en-US" sz="3200" b="1" kern="0" dirty="0">
              <a:solidFill>
                <a:srgbClr val="5E667B"/>
              </a:solidFill>
              <a:sym typeface="Arial" panose="020B0604020202020204" pitchFamily="34" charset="0"/>
            </a:endParaRPr>
          </a:p>
        </p:txBody>
      </p:sp>
      <p:sp>
        <p:nvSpPr>
          <p:cNvPr id="54" name="椭圆 53"/>
          <p:cNvSpPr/>
          <p:nvPr/>
        </p:nvSpPr>
        <p:spPr>
          <a:xfrm flipH="1">
            <a:off x="1343253" y="4343911"/>
            <a:ext cx="1933616" cy="762740"/>
          </a:xfrm>
          <a:prstGeom prst="ellipse">
            <a:avLst/>
          </a:prstGeom>
          <a:ln>
            <a:noFill/>
          </a:ln>
        </p:spPr>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000" kern="0">
                <a:solidFill>
                  <a:srgbClr val="5E667B"/>
                </a:solidFill>
                <a:latin typeface="Arial" panose="020B0604020202020204" pitchFamily="34" charset="0"/>
                <a:ea typeface="黑体" panose="02010609060101010101" charset="-122"/>
                <a:cs typeface="+mn-ea"/>
                <a:sym typeface="Arial" panose="020B0604020202020204" pitchFamily="34" charset="0"/>
              </a:rPr>
              <a:t>使用说明</a:t>
            </a:r>
            <a:endParaRPr lang="zh-CN" altLang="en-US" sz="2000" kern="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55" name="任意多边形 21"/>
          <p:cNvSpPr/>
          <p:nvPr/>
        </p:nvSpPr>
        <p:spPr>
          <a:xfrm flipH="1">
            <a:off x="2649879" y="4412130"/>
            <a:ext cx="1057705" cy="823904"/>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a:solidFill>
                  <a:srgbClr val="5E667B"/>
                </a:solidFill>
                <a:sym typeface="Arial" panose="020B0604020202020204" pitchFamily="34" charset="0"/>
              </a:rPr>
              <a:t>03</a:t>
            </a:r>
            <a:endParaRPr lang="zh-CN" altLang="en-US" sz="3200" b="1" kern="0" dirty="0">
              <a:solidFill>
                <a:srgbClr val="5E667B"/>
              </a:solidFill>
              <a:sym typeface="Arial" panose="020B0604020202020204" pitchFamily="34" charset="0"/>
            </a:endParaRPr>
          </a:p>
        </p:txBody>
      </p:sp>
      <p:sp>
        <p:nvSpPr>
          <p:cNvPr id="51" name="椭圆 50"/>
          <p:cNvSpPr/>
          <p:nvPr/>
        </p:nvSpPr>
        <p:spPr>
          <a:xfrm>
            <a:off x="8921382" y="1806382"/>
            <a:ext cx="1933616" cy="762740"/>
          </a:xfrm>
          <a:prstGeom prst="ellipse">
            <a:avLst/>
          </a:prstGeom>
          <a:ln>
            <a:noFill/>
          </a:ln>
        </p:spPr>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000" kern="0">
                <a:solidFill>
                  <a:srgbClr val="5E667B"/>
                </a:solidFill>
                <a:latin typeface="Arial" panose="020B0604020202020204" pitchFamily="34" charset="0"/>
                <a:ea typeface="黑体" panose="02010609060101010101" charset="-122"/>
                <a:cs typeface="+mn-ea"/>
                <a:sym typeface="Arial" panose="020B0604020202020204" pitchFamily="34" charset="0"/>
              </a:rPr>
              <a:t>观察量表</a:t>
            </a:r>
            <a:endParaRPr lang="zh-CN" altLang="en-US" sz="2000" kern="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52" name="任意多边形 1"/>
          <p:cNvSpPr/>
          <p:nvPr/>
        </p:nvSpPr>
        <p:spPr>
          <a:xfrm>
            <a:off x="8484416" y="1874601"/>
            <a:ext cx="1057705" cy="823904"/>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a:solidFill>
                  <a:srgbClr val="5E667B"/>
                </a:solidFill>
                <a:sym typeface="Arial" panose="020B0604020202020204" pitchFamily="34" charset="0"/>
              </a:rPr>
              <a:t>3.1</a:t>
            </a:r>
            <a:endParaRPr lang="en-US" altLang="zh-CN" sz="3200" b="1" kern="0" dirty="0">
              <a:solidFill>
                <a:srgbClr val="5E667B"/>
              </a:solidFill>
              <a:sym typeface="Arial" panose="020B0604020202020204" pitchFamily="34" charset="0"/>
            </a:endParaRPr>
          </a:p>
        </p:txBody>
      </p:sp>
      <p:sp>
        <p:nvSpPr>
          <p:cNvPr id="48" name="椭圆 47"/>
          <p:cNvSpPr/>
          <p:nvPr/>
        </p:nvSpPr>
        <p:spPr>
          <a:xfrm>
            <a:off x="8921382" y="3083025"/>
            <a:ext cx="1933616" cy="762740"/>
          </a:xfrm>
          <a:prstGeom prst="ellipse">
            <a:avLst/>
          </a:prstGeom>
          <a:ln>
            <a:noFill/>
          </a:ln>
        </p:spPr>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rPr>
              <a:t>注意事项</a:t>
            </a:r>
            <a:endPar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49" name="任意多边形 29"/>
          <p:cNvSpPr/>
          <p:nvPr/>
        </p:nvSpPr>
        <p:spPr>
          <a:xfrm>
            <a:off x="8484416" y="3151244"/>
            <a:ext cx="1057705" cy="823904"/>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a:solidFill>
                  <a:srgbClr val="5E667B"/>
                </a:solidFill>
                <a:sym typeface="Arial" panose="020B0604020202020204" pitchFamily="34" charset="0"/>
              </a:rPr>
              <a:t>3.2</a:t>
            </a:r>
            <a:endParaRPr lang="en-US" altLang="zh-CN" sz="3200" b="1" kern="0" dirty="0">
              <a:solidFill>
                <a:srgbClr val="5E667B"/>
              </a:solidFill>
              <a:sym typeface="Arial" panose="020B0604020202020204" pitchFamily="34" charset="0"/>
            </a:endParaRPr>
          </a:p>
        </p:txBody>
      </p:sp>
      <p:sp>
        <p:nvSpPr>
          <p:cNvPr id="45" name="椭圆 44"/>
          <p:cNvSpPr/>
          <p:nvPr/>
        </p:nvSpPr>
        <p:spPr>
          <a:xfrm>
            <a:off x="8921382" y="4343911"/>
            <a:ext cx="1933616" cy="762740"/>
          </a:xfrm>
          <a:prstGeom prst="ellipse">
            <a:avLst/>
          </a:prstGeom>
          <a:ln>
            <a:noFill/>
          </a:ln>
        </p:spPr>
        <p:txBody>
          <a:bodyPr rot="0" spcFirstLastPara="0" vert="horz" wrap="square" lIns="0" tIns="0" rIns="0" bIns="0" numCol="1" spcCol="0" rtlCol="0" fromWordArt="0" anchor="ctr" anchorCtr="0" forceAA="0" compatLnSpc="1">
            <a:normAutofit fontScale="6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rPr>
              <a:t>得到观察结果过后的推理思路</a:t>
            </a:r>
            <a:endPar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46" name="任意多边形 33"/>
          <p:cNvSpPr/>
          <p:nvPr/>
        </p:nvSpPr>
        <p:spPr>
          <a:xfrm>
            <a:off x="8484416" y="4412130"/>
            <a:ext cx="1057705" cy="823904"/>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a:solidFill>
                  <a:srgbClr val="5E667B"/>
                </a:solidFill>
                <a:sym typeface="Arial" panose="020B0604020202020204" pitchFamily="34" charset="0"/>
              </a:rPr>
              <a:t>3.3</a:t>
            </a:r>
            <a:endParaRPr lang="en-US" altLang="zh-CN" sz="3200" b="1" kern="0" dirty="0">
              <a:solidFill>
                <a:srgbClr val="5E667B"/>
              </a:solidFill>
              <a:sym typeface="Arial" panose="020B0604020202020204" pitchFamily="34" charset="0"/>
            </a:endParaRPr>
          </a:p>
        </p:txBody>
      </p:sp>
      <p:sp>
        <p:nvSpPr>
          <p:cNvPr id="44" name="文本框 15"/>
          <p:cNvSpPr txBox="1"/>
          <p:nvPr/>
        </p:nvSpPr>
        <p:spPr>
          <a:xfrm>
            <a:off x="4448199" y="2608615"/>
            <a:ext cx="3295602" cy="169164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sz="4000" dirty="0">
                <a:solidFill>
                  <a:srgbClr val="5E667B"/>
                </a:solidFill>
                <a:latin typeface="汉仪中秀体简" panose="00020600040101010101" pitchFamily="18" charset="-122"/>
                <a:ea typeface="汉仪中秀体简" panose="00020600040101010101" pitchFamily="18" charset="-122"/>
              </a:rPr>
              <a:t>观察工具的</a:t>
            </a:r>
            <a:r>
              <a:rPr lang="zh-CN" sz="4000" dirty="0">
                <a:solidFill>
                  <a:srgbClr val="885069"/>
                </a:solidFill>
                <a:latin typeface="汉仪中秀体简" panose="00020600040101010101" pitchFamily="18" charset="-122"/>
                <a:ea typeface="汉仪中秀体简" panose="00020600040101010101" pitchFamily="18" charset="-122"/>
              </a:rPr>
              <a:t>内容</a:t>
            </a:r>
            <a:r>
              <a:rPr lang="zh-CN" sz="4000" dirty="0">
                <a:solidFill>
                  <a:srgbClr val="5E667B"/>
                </a:solidFill>
                <a:latin typeface="汉仪中秀体简" panose="00020600040101010101" pitchFamily="18" charset="-122"/>
                <a:ea typeface="汉仪中秀体简" panose="00020600040101010101" pitchFamily="18" charset="-122"/>
              </a:rPr>
              <a:t>介绍</a:t>
            </a:r>
            <a:endParaRPr lang="zh-CN" sz="4000" dirty="0">
              <a:solidFill>
                <a:srgbClr val="5E667B"/>
              </a:solidFill>
              <a:latin typeface="汉仪中秀体简" panose="00020600040101010101" pitchFamily="18" charset="-122"/>
              <a:ea typeface="汉仪中秀体简" panose="00020600040101010101" pitchFamily="18" charset="-122"/>
            </a:endParaRPr>
          </a:p>
        </p:txBody>
      </p:sp>
      <p:sp>
        <p:nvSpPr>
          <p:cNvPr id="63" name="矩形 62"/>
          <p:cNvSpPr/>
          <p:nvPr/>
        </p:nvSpPr>
        <p:spPr>
          <a:xfrm>
            <a:off x="1458190" y="1853825"/>
            <a:ext cx="2249388" cy="729491"/>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4" name="矩形 63"/>
          <p:cNvSpPr/>
          <p:nvPr/>
        </p:nvSpPr>
        <p:spPr>
          <a:xfrm>
            <a:off x="1458190" y="3116274"/>
            <a:ext cx="2249388" cy="729491"/>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5" name="矩形 64"/>
          <p:cNvSpPr/>
          <p:nvPr/>
        </p:nvSpPr>
        <p:spPr>
          <a:xfrm>
            <a:off x="1458190" y="4384080"/>
            <a:ext cx="2249388" cy="729491"/>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6" name="矩形 65"/>
          <p:cNvSpPr/>
          <p:nvPr/>
        </p:nvSpPr>
        <p:spPr>
          <a:xfrm>
            <a:off x="8526549" y="1853825"/>
            <a:ext cx="2249388" cy="729491"/>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7" name="矩形 66"/>
          <p:cNvSpPr/>
          <p:nvPr/>
        </p:nvSpPr>
        <p:spPr>
          <a:xfrm>
            <a:off x="8526549" y="3116274"/>
            <a:ext cx="2249388" cy="729491"/>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8" name="矩形 67"/>
          <p:cNvSpPr/>
          <p:nvPr/>
        </p:nvSpPr>
        <p:spPr>
          <a:xfrm>
            <a:off x="8526549" y="4384080"/>
            <a:ext cx="2249388" cy="729491"/>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635" y="0"/>
            <a:ext cx="12192000" cy="6857365"/>
          </a:xfrm>
          <a:prstGeom prst="rect">
            <a:avLst/>
          </a:prstGeom>
        </p:spPr>
      </p:pic>
      <p:sp>
        <p:nvSpPr>
          <p:cNvPr id="11" name="任意多边形: 形状 10"/>
          <p:cNvSpPr/>
          <p:nvPr/>
        </p:nvSpPr>
        <p:spPr>
          <a:xfrm>
            <a:off x="0" y="1637665"/>
            <a:ext cx="768985" cy="1889760"/>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41805"/>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195" y="114935"/>
            <a:ext cx="748030" cy="56197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69970"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003133" y="0"/>
            <a:ext cx="0" cy="548386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19820" y="741045"/>
            <a:ext cx="546100" cy="224155"/>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9" name="组合 28"/>
          <p:cNvGrpSpPr/>
          <p:nvPr/>
        </p:nvGrpSpPr>
        <p:grpSpPr>
          <a:xfrm>
            <a:off x="11172190" y="6137275"/>
            <a:ext cx="673100" cy="558165"/>
            <a:chOff x="8455209" y="4597197"/>
            <a:chExt cx="2120354" cy="1794398"/>
          </a:xfrm>
        </p:grpSpPr>
        <p:cxnSp>
          <p:nvCxnSpPr>
            <p:cNvPr id="30" name="直接连接符 29"/>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7" name="等腰三角形 3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60" name="椭圆 59"/>
          <p:cNvSpPr/>
          <p:nvPr/>
        </p:nvSpPr>
        <p:spPr>
          <a:xfrm flipH="1">
            <a:off x="1343025" y="1806575"/>
            <a:ext cx="1933575" cy="746760"/>
          </a:xfrm>
          <a:prstGeom prst="ellipse">
            <a:avLst/>
          </a:prstGeom>
          <a:ln>
            <a:noFill/>
          </a:ln>
        </p:spPr>
        <p:txBody>
          <a:bodyPr rot="0" spcFirstLastPara="0" vert="horz" wrap="square" lIns="0" tIns="0" rIns="0" bIns="0" numCol="1" spcCol="0" rtlCol="0" fromWordArt="0" anchor="ctr" anchorCtr="0" forceAA="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kern="0" dirty="0">
                <a:solidFill>
                  <a:srgbClr val="5E667B"/>
                </a:solidFill>
                <a:latin typeface="Arial" panose="020B0604020202020204" pitchFamily="34" charset="0"/>
                <a:ea typeface="黑体" panose="02010609060101010101" charset="-122"/>
                <a:cs typeface="+mn-ea"/>
                <a:sym typeface="Arial" panose="020B0604020202020204" pitchFamily="34" charset="0"/>
              </a:rPr>
              <a:t>课堂背景观察</a:t>
            </a:r>
            <a:endParaRPr lang="zh-CN" altLang="en-US" sz="16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61" name="任意多边形 8"/>
          <p:cNvSpPr/>
          <p:nvPr/>
        </p:nvSpPr>
        <p:spPr>
          <a:xfrm flipH="1">
            <a:off x="2649855" y="1874520"/>
            <a:ext cx="1057910" cy="807085"/>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a:solidFill>
                  <a:srgbClr val="5E667B"/>
                </a:solidFill>
                <a:sym typeface="Arial" panose="020B0604020202020204" pitchFamily="34" charset="0"/>
              </a:rPr>
              <a:t>01</a:t>
            </a:r>
            <a:endParaRPr lang="zh-CN" altLang="en-US" sz="3200" b="1" kern="0" dirty="0">
              <a:solidFill>
                <a:srgbClr val="5E667B"/>
              </a:solidFill>
              <a:sym typeface="Arial" panose="020B0604020202020204" pitchFamily="34" charset="0"/>
            </a:endParaRPr>
          </a:p>
        </p:txBody>
      </p:sp>
      <p:sp>
        <p:nvSpPr>
          <p:cNvPr id="57" name="椭圆 56"/>
          <p:cNvSpPr/>
          <p:nvPr/>
        </p:nvSpPr>
        <p:spPr>
          <a:xfrm flipH="1">
            <a:off x="1343025" y="3082925"/>
            <a:ext cx="1933575" cy="746760"/>
          </a:xfrm>
          <a:prstGeom prst="ellipse">
            <a:avLst/>
          </a:prstGeom>
          <a:ln>
            <a:noFill/>
          </a:ln>
        </p:spPr>
        <p:txBody>
          <a:bodyPr rot="0" spcFirstLastPara="0" vert="horz" wrap="square" lIns="0" tIns="0" rIns="0" bIns="0" numCol="1" spcCol="0" rtlCol="0" fromWordArt="0" anchor="ctr" anchorCtr="0" forceAA="0" compatLnSpc="1">
            <a:normAutofit fontScale="8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rPr>
              <a:t>课堂观察过程</a:t>
            </a:r>
            <a:endParaRPr lang="zh-CN" altLang="en-US" sz="20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58" name="任意多边形 17"/>
          <p:cNvSpPr/>
          <p:nvPr/>
        </p:nvSpPr>
        <p:spPr>
          <a:xfrm flipH="1">
            <a:off x="2649855" y="3151505"/>
            <a:ext cx="1057910" cy="807085"/>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a:solidFill>
                  <a:srgbClr val="5E667B"/>
                </a:solidFill>
                <a:sym typeface="Arial" panose="020B0604020202020204" pitchFamily="34" charset="0"/>
              </a:rPr>
              <a:t>02</a:t>
            </a:r>
            <a:endParaRPr lang="zh-CN" altLang="en-US" sz="3200" b="1" kern="0" dirty="0">
              <a:solidFill>
                <a:srgbClr val="5E667B"/>
              </a:solidFill>
              <a:sym typeface="Arial" panose="020B0604020202020204" pitchFamily="34" charset="0"/>
            </a:endParaRPr>
          </a:p>
        </p:txBody>
      </p:sp>
      <p:sp>
        <p:nvSpPr>
          <p:cNvPr id="54" name="椭圆 53"/>
          <p:cNvSpPr/>
          <p:nvPr/>
        </p:nvSpPr>
        <p:spPr>
          <a:xfrm flipH="1">
            <a:off x="1343025" y="4344035"/>
            <a:ext cx="1933575" cy="746760"/>
          </a:xfrm>
          <a:prstGeom prst="ellipse">
            <a:avLst/>
          </a:prstGeom>
          <a:ln>
            <a:noFill/>
          </a:ln>
        </p:spPr>
        <p:txBody>
          <a:bodyPr rot="0" spcFirstLastPara="0" vert="horz" wrap="square" lIns="0" tIns="0" rIns="0" bIns="0" numCol="1" spcCol="0" rtlCol="0" fromWordArt="0" anchor="ctr" anchorCtr="0" forceAA="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kern="0">
                <a:solidFill>
                  <a:srgbClr val="5E667B"/>
                </a:solidFill>
                <a:latin typeface="Arial" panose="020B0604020202020204" pitchFamily="34" charset="0"/>
                <a:ea typeface="黑体" panose="02010609060101010101" charset="-122"/>
                <a:cs typeface="+mn-ea"/>
                <a:sym typeface="Arial" panose="020B0604020202020204" pitchFamily="34" charset="0"/>
              </a:rPr>
              <a:t>课后专题分析报告</a:t>
            </a:r>
            <a:endParaRPr lang="zh-CN" altLang="en-US" kern="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55" name="任意多边形 21"/>
          <p:cNvSpPr/>
          <p:nvPr/>
        </p:nvSpPr>
        <p:spPr>
          <a:xfrm flipH="1">
            <a:off x="2649855" y="4411980"/>
            <a:ext cx="1057910" cy="807085"/>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a:solidFill>
                  <a:srgbClr val="5E667B"/>
                </a:solidFill>
                <a:sym typeface="Arial" panose="020B0604020202020204" pitchFamily="34" charset="0"/>
              </a:rPr>
              <a:t>03</a:t>
            </a:r>
            <a:endParaRPr lang="zh-CN" altLang="en-US" sz="3200" b="1" kern="0" dirty="0">
              <a:solidFill>
                <a:srgbClr val="5E667B"/>
              </a:solidFill>
              <a:sym typeface="Arial" panose="020B0604020202020204" pitchFamily="34" charset="0"/>
            </a:endParaRPr>
          </a:p>
        </p:txBody>
      </p:sp>
      <p:sp>
        <p:nvSpPr>
          <p:cNvPr id="51" name="椭圆 50"/>
          <p:cNvSpPr/>
          <p:nvPr/>
        </p:nvSpPr>
        <p:spPr>
          <a:xfrm>
            <a:off x="8411210" y="1806575"/>
            <a:ext cx="2443480" cy="746760"/>
          </a:xfrm>
          <a:prstGeom prst="ellipse">
            <a:avLst/>
          </a:prstGeom>
          <a:ln>
            <a:noFill/>
          </a:ln>
        </p:spPr>
        <p:txBody>
          <a:bodyPr rot="0" spcFirstLastPara="0" vert="horz" wrap="square" lIns="0" tIns="0" rIns="0" bIns="0" numCol="1" spcCol="0" rtlCol="0" fromWordArt="0" anchor="ctr" anchorCtr="0" forceAA="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r>
              <a:rPr lang="en-US" altLang="zh-CN" sz="1600" kern="0">
                <a:solidFill>
                  <a:srgbClr val="5E667B"/>
                </a:solidFill>
                <a:latin typeface="Arial" panose="020B0604020202020204" pitchFamily="34" charset="0"/>
                <a:ea typeface="黑体" panose="02010609060101010101" charset="-122"/>
                <a:cs typeface="+mn-ea"/>
                <a:sym typeface="Arial" panose="020B0604020202020204" pitchFamily="34" charset="0"/>
              </a:rPr>
              <a:t>1.1</a:t>
            </a:r>
            <a:r>
              <a:rPr lang="zh-CN" altLang="en-US" sz="1600" kern="0">
                <a:solidFill>
                  <a:srgbClr val="5E667B"/>
                </a:solidFill>
                <a:latin typeface="Arial" panose="020B0604020202020204" pitchFamily="34" charset="0"/>
                <a:ea typeface="黑体" panose="02010609060101010101" charset="-122"/>
                <a:cs typeface="+mn-ea"/>
                <a:sym typeface="Arial" panose="020B0604020202020204" pitchFamily="34" charset="0"/>
              </a:rPr>
              <a:t>观察主题说明</a:t>
            </a:r>
            <a:endParaRPr lang="zh-CN" altLang="en-US" sz="1600" kern="0">
              <a:solidFill>
                <a:srgbClr val="5E667B"/>
              </a:solidFill>
              <a:latin typeface="Arial" panose="020B0604020202020204" pitchFamily="34" charset="0"/>
              <a:ea typeface="黑体" panose="02010609060101010101" charset="-122"/>
              <a:cs typeface="+mn-ea"/>
              <a:sym typeface="Arial" panose="020B0604020202020204" pitchFamily="34" charset="0"/>
            </a:endParaRPr>
          </a:p>
          <a:p>
            <a:pPr algn="l">
              <a:lnSpc>
                <a:spcPct val="130000"/>
              </a:lnSpc>
            </a:pPr>
            <a:r>
              <a:rPr lang="en-US" altLang="zh-CN" sz="1600" kern="0">
                <a:solidFill>
                  <a:srgbClr val="5E667B"/>
                </a:solidFill>
                <a:latin typeface="Arial" panose="020B0604020202020204" pitchFamily="34" charset="0"/>
                <a:ea typeface="黑体" panose="02010609060101010101" charset="-122"/>
                <a:cs typeface="+mn-ea"/>
                <a:sym typeface="Arial" panose="020B0604020202020204" pitchFamily="34" charset="0"/>
              </a:rPr>
              <a:t>1.2</a:t>
            </a:r>
            <a:r>
              <a:rPr lang="zh-CN" altLang="en-US" sz="1600" kern="0">
                <a:solidFill>
                  <a:srgbClr val="5E667B"/>
                </a:solidFill>
                <a:latin typeface="Arial" panose="020B0604020202020204" pitchFamily="34" charset="0"/>
                <a:ea typeface="黑体" panose="02010609060101010101" charset="-122"/>
                <a:cs typeface="+mn-ea"/>
                <a:sym typeface="Arial" panose="020B0604020202020204" pitchFamily="34" charset="0"/>
              </a:rPr>
              <a:t>教案</a:t>
            </a:r>
            <a:endParaRPr lang="zh-CN" altLang="en-US" sz="1600" kern="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52" name="任意多边形 1"/>
          <p:cNvSpPr/>
          <p:nvPr/>
        </p:nvSpPr>
        <p:spPr>
          <a:xfrm>
            <a:off x="8484235" y="1874520"/>
            <a:ext cx="1057910" cy="807085"/>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3200" b="1" kern="0" dirty="0">
              <a:solidFill>
                <a:srgbClr val="5E667B"/>
              </a:solidFill>
              <a:sym typeface="Arial" panose="020B0604020202020204" pitchFamily="34" charset="0"/>
            </a:endParaRPr>
          </a:p>
        </p:txBody>
      </p:sp>
      <p:sp>
        <p:nvSpPr>
          <p:cNvPr id="48" name="椭圆 47"/>
          <p:cNvSpPr/>
          <p:nvPr/>
        </p:nvSpPr>
        <p:spPr>
          <a:xfrm>
            <a:off x="8303895" y="3211830"/>
            <a:ext cx="1933575" cy="746760"/>
          </a:xfrm>
          <a:prstGeom prst="ellipse">
            <a:avLst/>
          </a:prstGeom>
          <a:ln>
            <a:noFill/>
          </a:ln>
        </p:spPr>
        <p:txBody>
          <a:bodyPr rot="0" spcFirstLastPara="0" vert="horz" wrap="square" lIns="0" tIns="0" rIns="0" bIns="0" numCol="1" spcCol="0" rtlCol="0" fromWordArt="0" anchor="ctr" anchorCtr="0" forceAA="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1400" kern="0" dirty="0">
                <a:solidFill>
                  <a:srgbClr val="5E667B"/>
                </a:solidFill>
                <a:latin typeface="Arial" panose="020B0604020202020204" pitchFamily="34" charset="0"/>
                <a:ea typeface="黑体" panose="02010609060101010101" charset="-122"/>
                <a:cs typeface="+mn-ea"/>
                <a:sym typeface="Arial" panose="020B0604020202020204" pitchFamily="34" charset="0"/>
              </a:rPr>
              <a:t>2.1</a:t>
            </a:r>
            <a:r>
              <a:rPr lang="zh-CN" altLang="en-US" sz="1400" kern="0" dirty="0">
                <a:solidFill>
                  <a:srgbClr val="5E667B"/>
                </a:solidFill>
                <a:latin typeface="Arial" panose="020B0604020202020204" pitchFamily="34" charset="0"/>
                <a:ea typeface="黑体" panose="02010609060101010101" charset="-122"/>
                <a:cs typeface="+mn-ea"/>
                <a:sym typeface="Arial" panose="020B0604020202020204" pitchFamily="34" charset="0"/>
              </a:rPr>
              <a:t>课前会议</a:t>
            </a:r>
            <a:endParaRPr lang="zh-CN" altLang="en-US" sz="14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a:p>
            <a:pPr algn="ctr">
              <a:lnSpc>
                <a:spcPct val="130000"/>
              </a:lnSpc>
            </a:pPr>
            <a:r>
              <a:rPr lang="en-US" altLang="zh-CN" sz="1400" kern="0" dirty="0">
                <a:solidFill>
                  <a:srgbClr val="5E667B"/>
                </a:solidFill>
                <a:latin typeface="Arial" panose="020B0604020202020204" pitchFamily="34" charset="0"/>
                <a:ea typeface="黑体" panose="02010609060101010101" charset="-122"/>
                <a:cs typeface="+mn-ea"/>
                <a:sym typeface="Arial" panose="020B0604020202020204" pitchFamily="34" charset="0"/>
              </a:rPr>
              <a:t>2.2</a:t>
            </a:r>
            <a:r>
              <a:rPr lang="zh-CN" altLang="en-US" sz="1400" kern="0" dirty="0">
                <a:solidFill>
                  <a:srgbClr val="5E667B"/>
                </a:solidFill>
                <a:latin typeface="Arial" panose="020B0604020202020204" pitchFamily="34" charset="0"/>
                <a:ea typeface="黑体" panose="02010609060101010101" charset="-122"/>
                <a:cs typeface="+mn-ea"/>
                <a:sym typeface="Arial" panose="020B0604020202020204" pitchFamily="34" charset="0"/>
              </a:rPr>
              <a:t>课中观察</a:t>
            </a:r>
            <a:endParaRPr lang="zh-CN" altLang="en-US" sz="14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a:p>
            <a:pPr algn="ctr">
              <a:lnSpc>
                <a:spcPct val="130000"/>
              </a:lnSpc>
            </a:pPr>
            <a:r>
              <a:rPr lang="en-US" altLang="zh-CN" sz="1400" kern="0" dirty="0">
                <a:solidFill>
                  <a:srgbClr val="5E667B"/>
                </a:solidFill>
                <a:latin typeface="Arial" panose="020B0604020202020204" pitchFamily="34" charset="0"/>
                <a:ea typeface="黑体" panose="02010609060101010101" charset="-122"/>
                <a:cs typeface="+mn-ea"/>
                <a:sym typeface="Arial" panose="020B0604020202020204" pitchFamily="34" charset="0"/>
              </a:rPr>
              <a:t>2.3</a:t>
            </a:r>
            <a:r>
              <a:rPr lang="zh-CN" altLang="en-US" sz="1400" kern="0" dirty="0">
                <a:solidFill>
                  <a:srgbClr val="5E667B"/>
                </a:solidFill>
                <a:latin typeface="Arial" panose="020B0604020202020204" pitchFamily="34" charset="0"/>
                <a:ea typeface="黑体" panose="02010609060101010101" charset="-122"/>
                <a:cs typeface="+mn-ea"/>
                <a:sym typeface="Arial" panose="020B0604020202020204" pitchFamily="34" charset="0"/>
              </a:rPr>
              <a:t>课后会议</a:t>
            </a:r>
            <a:endParaRPr lang="zh-CN" altLang="en-US" sz="14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a:p>
            <a:pPr algn="ctr">
              <a:lnSpc>
                <a:spcPct val="130000"/>
              </a:lnSpc>
            </a:pPr>
            <a:endParaRPr lang="zh-CN" altLang="en-US" sz="14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49" name="任意多边形 29"/>
          <p:cNvSpPr/>
          <p:nvPr/>
        </p:nvSpPr>
        <p:spPr>
          <a:xfrm>
            <a:off x="8484235" y="3151505"/>
            <a:ext cx="1057910" cy="807085"/>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3200" b="1" kern="0" dirty="0">
              <a:solidFill>
                <a:srgbClr val="5E667B"/>
              </a:solidFill>
              <a:sym typeface="Arial" panose="020B0604020202020204" pitchFamily="34" charset="0"/>
            </a:endParaRPr>
          </a:p>
        </p:txBody>
      </p:sp>
      <p:sp>
        <p:nvSpPr>
          <p:cNvPr id="45" name="椭圆 44"/>
          <p:cNvSpPr/>
          <p:nvPr/>
        </p:nvSpPr>
        <p:spPr>
          <a:xfrm>
            <a:off x="8222615" y="4352290"/>
            <a:ext cx="2948940" cy="746760"/>
          </a:xfrm>
          <a:prstGeom prst="ellipse">
            <a:avLst/>
          </a:prstGeom>
          <a:ln>
            <a:noFill/>
          </a:ln>
        </p:spPr>
        <p:txBody>
          <a:bodyPr rot="0" spcFirstLastPara="0" vert="horz" wrap="square" lIns="0" tIns="0" rIns="0" bIns="0" numCol="1" spcCol="0" rtlCol="0" fromWordArt="0" anchor="ctr" anchorCtr="0" forceAA="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1600" kern="0" dirty="0">
                <a:solidFill>
                  <a:srgbClr val="5E667B"/>
                </a:solidFill>
                <a:latin typeface="Arial" panose="020B0604020202020204" pitchFamily="34" charset="0"/>
                <a:ea typeface="黑体" panose="02010609060101010101" charset="-122"/>
                <a:cs typeface="+mn-ea"/>
                <a:sym typeface="Arial" panose="020B0604020202020204" pitchFamily="34" charset="0"/>
              </a:rPr>
              <a:t>3.1</a:t>
            </a:r>
            <a:r>
              <a:rPr lang="zh-CN" altLang="en-US" sz="1600" kern="0" dirty="0">
                <a:solidFill>
                  <a:srgbClr val="5E667B"/>
                </a:solidFill>
                <a:latin typeface="Arial" panose="020B0604020202020204" pitchFamily="34" charset="0"/>
                <a:ea typeface="黑体" panose="02010609060101010101" charset="-122"/>
                <a:cs typeface="+mn-ea"/>
                <a:sym typeface="Arial" panose="020B0604020202020204" pitchFamily="34" charset="0"/>
              </a:rPr>
              <a:t>上课老师反思报告</a:t>
            </a:r>
            <a:endParaRPr lang="zh-CN" altLang="en-US" sz="16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a:p>
            <a:pPr algn="ctr">
              <a:lnSpc>
                <a:spcPct val="130000"/>
              </a:lnSpc>
            </a:pPr>
            <a:r>
              <a:rPr lang="en-US" altLang="zh-CN" sz="1600" kern="0" dirty="0">
                <a:solidFill>
                  <a:srgbClr val="5E667B"/>
                </a:solidFill>
                <a:latin typeface="Arial" panose="020B0604020202020204" pitchFamily="34" charset="0"/>
                <a:ea typeface="黑体" panose="02010609060101010101" charset="-122"/>
                <a:cs typeface="+mn-ea"/>
                <a:sym typeface="Arial" panose="020B0604020202020204" pitchFamily="34" charset="0"/>
              </a:rPr>
              <a:t>3.2</a:t>
            </a:r>
            <a:r>
              <a:rPr lang="zh-CN" altLang="en-US" sz="1600" kern="0" dirty="0">
                <a:solidFill>
                  <a:srgbClr val="5E667B"/>
                </a:solidFill>
                <a:latin typeface="Arial" panose="020B0604020202020204" pitchFamily="34" charset="0"/>
                <a:ea typeface="黑体" panose="02010609060101010101" charset="-122"/>
                <a:cs typeface="+mn-ea"/>
                <a:sym typeface="Arial" panose="020B0604020202020204" pitchFamily="34" charset="0"/>
              </a:rPr>
              <a:t>各小组观察报告</a:t>
            </a:r>
            <a:endParaRPr lang="zh-CN" altLang="en-US" sz="1600" kern="0" dirty="0">
              <a:solidFill>
                <a:srgbClr val="5E667B"/>
              </a:solidFill>
              <a:latin typeface="Arial" panose="020B0604020202020204" pitchFamily="34" charset="0"/>
              <a:ea typeface="黑体" panose="02010609060101010101" charset="-122"/>
              <a:cs typeface="+mn-ea"/>
              <a:sym typeface="Arial" panose="020B0604020202020204" pitchFamily="34" charset="0"/>
            </a:endParaRPr>
          </a:p>
        </p:txBody>
      </p:sp>
      <p:sp>
        <p:nvSpPr>
          <p:cNvPr id="46" name="任意多边形 33"/>
          <p:cNvSpPr/>
          <p:nvPr/>
        </p:nvSpPr>
        <p:spPr>
          <a:xfrm>
            <a:off x="8484235" y="4411980"/>
            <a:ext cx="1057910" cy="807085"/>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noFill/>
          </a:ln>
        </p:spPr>
        <p:txBody>
          <a:bodyPr rot="0" spcFirstLastPara="0" vert="horz" wrap="square" lIns="91440" tIns="45720" rIns="91440" bIns="18000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3200" b="1" kern="0" dirty="0">
              <a:solidFill>
                <a:srgbClr val="5E667B"/>
              </a:solidFill>
              <a:sym typeface="Arial" panose="020B0604020202020204" pitchFamily="34" charset="0"/>
            </a:endParaRPr>
          </a:p>
        </p:txBody>
      </p:sp>
      <p:sp>
        <p:nvSpPr>
          <p:cNvPr id="44" name="文本框 15"/>
          <p:cNvSpPr txBox="1"/>
          <p:nvPr/>
        </p:nvSpPr>
        <p:spPr>
          <a:xfrm>
            <a:off x="4448199" y="2608615"/>
            <a:ext cx="3295602" cy="169164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sz="4000" dirty="0">
                <a:solidFill>
                  <a:srgbClr val="5E667B"/>
                </a:solidFill>
                <a:latin typeface="汉仪中秀体简" panose="00020600040101010101" pitchFamily="18" charset="-122"/>
                <a:ea typeface="汉仪中秀体简" panose="00020600040101010101" pitchFamily="18" charset="-122"/>
              </a:rPr>
              <a:t>观察课例的</a:t>
            </a:r>
            <a:r>
              <a:rPr lang="zh-CN" sz="4000" dirty="0">
                <a:solidFill>
                  <a:srgbClr val="885069"/>
                </a:solidFill>
                <a:latin typeface="汉仪中秀体简" panose="00020600040101010101" pitchFamily="18" charset="-122"/>
                <a:ea typeface="汉仪中秀体简" panose="00020600040101010101" pitchFamily="18" charset="-122"/>
              </a:rPr>
              <a:t>内容</a:t>
            </a:r>
            <a:r>
              <a:rPr lang="zh-CN" sz="4000" dirty="0">
                <a:solidFill>
                  <a:srgbClr val="5E667B"/>
                </a:solidFill>
                <a:latin typeface="汉仪中秀体简" panose="00020600040101010101" pitchFamily="18" charset="-122"/>
                <a:ea typeface="汉仪中秀体简" panose="00020600040101010101" pitchFamily="18" charset="-122"/>
              </a:rPr>
              <a:t>介绍</a:t>
            </a:r>
            <a:endParaRPr lang="zh-CN" sz="4000" dirty="0">
              <a:solidFill>
                <a:srgbClr val="5E667B"/>
              </a:solidFill>
              <a:latin typeface="汉仪中秀体简" panose="00020600040101010101" pitchFamily="18" charset="-122"/>
              <a:ea typeface="汉仪中秀体简" panose="00020600040101010101" pitchFamily="18" charset="-122"/>
            </a:endParaRPr>
          </a:p>
        </p:txBody>
      </p:sp>
      <p:sp>
        <p:nvSpPr>
          <p:cNvPr id="63" name="矩形 62"/>
          <p:cNvSpPr/>
          <p:nvPr/>
        </p:nvSpPr>
        <p:spPr>
          <a:xfrm>
            <a:off x="1457960" y="1853565"/>
            <a:ext cx="2249170" cy="715010"/>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4" name="矩形 63"/>
          <p:cNvSpPr/>
          <p:nvPr/>
        </p:nvSpPr>
        <p:spPr>
          <a:xfrm>
            <a:off x="1457960" y="3116580"/>
            <a:ext cx="2249170" cy="715010"/>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5" name="矩形 64"/>
          <p:cNvSpPr/>
          <p:nvPr/>
        </p:nvSpPr>
        <p:spPr>
          <a:xfrm>
            <a:off x="1457960" y="4384040"/>
            <a:ext cx="2249170" cy="715010"/>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6" name="矩形 65"/>
          <p:cNvSpPr/>
          <p:nvPr/>
        </p:nvSpPr>
        <p:spPr>
          <a:xfrm>
            <a:off x="8526780" y="1853565"/>
            <a:ext cx="2249170" cy="715010"/>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7" name="矩形 66"/>
          <p:cNvSpPr/>
          <p:nvPr/>
        </p:nvSpPr>
        <p:spPr>
          <a:xfrm>
            <a:off x="8526780" y="3116580"/>
            <a:ext cx="2249170" cy="715010"/>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8" name="矩形 67"/>
          <p:cNvSpPr/>
          <p:nvPr/>
        </p:nvSpPr>
        <p:spPr>
          <a:xfrm>
            <a:off x="8526780" y="4384040"/>
            <a:ext cx="2249170" cy="715010"/>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2251" r="2417" b="8938"/>
          <a:stretch>
            <a:fillRect/>
          </a:stretch>
        </p:blipFill>
        <p:spPr>
          <a:xfrm>
            <a:off x="-1" y="0"/>
            <a:ext cx="12192001" cy="6857717"/>
          </a:xfrm>
          <a:prstGeom prst="rect">
            <a:avLst/>
          </a:prstGeom>
        </p:spPr>
      </p:pic>
      <p:grpSp>
        <p:nvGrpSpPr>
          <p:cNvPr id="4" name="组合 3"/>
          <p:cNvGrpSpPr/>
          <p:nvPr/>
        </p:nvGrpSpPr>
        <p:grpSpPr>
          <a:xfrm>
            <a:off x="10872257" y="2201416"/>
            <a:ext cx="724404" cy="812800"/>
            <a:chOff x="9575806" y="2201416"/>
            <a:chExt cx="724404" cy="812800"/>
          </a:xfrm>
        </p:grpSpPr>
        <p:sp>
          <p:nvSpPr>
            <p:cNvPr id="13" name="椭圆 12"/>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4" name="椭圆 13"/>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3" name="组合 2"/>
          <p:cNvGrpSpPr/>
          <p:nvPr/>
        </p:nvGrpSpPr>
        <p:grpSpPr>
          <a:xfrm>
            <a:off x="9197005" y="5845215"/>
            <a:ext cx="957648" cy="875955"/>
            <a:chOff x="8455209" y="4502172"/>
            <a:chExt cx="2065634" cy="1889423"/>
          </a:xfrm>
        </p:grpSpPr>
        <p:cxnSp>
          <p:nvCxnSpPr>
            <p:cNvPr id="24" name="直接连接符 23"/>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755543" y="4502172"/>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7" name="等腰三角形 2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33" name="直接连接符 32"/>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rot="5400000">
            <a:off x="10083380" y="4812309"/>
            <a:ext cx="2954597" cy="1200329"/>
          </a:xfrm>
          <a:prstGeom prst="rect">
            <a:avLst/>
          </a:prstGeom>
          <a:noFill/>
        </p:spPr>
        <p:txBody>
          <a:bodyPr wrap="square" rtlCol="0">
            <a:spAutoFit/>
          </a:bodyPr>
          <a:lstStyle/>
          <a:p>
            <a:pPr algn="dist"/>
            <a:r>
              <a:rPr lang="en-US" altLang="zh-CN" sz="7200">
                <a:solidFill>
                  <a:srgbClr val="B4BFD1"/>
                </a:solidFill>
                <a:latin typeface="Century Gothic" panose="020B0502020202020204" pitchFamily="34" charset="0"/>
                <a:ea typeface="汉仪中秀体简" panose="00020600040101010101" pitchFamily="18" charset="-122"/>
              </a:rPr>
              <a:t>READ</a:t>
            </a:r>
            <a:endParaRPr lang="zh-CN" altLang="en-US" sz="7200">
              <a:solidFill>
                <a:srgbClr val="B4BFD1"/>
              </a:solidFill>
              <a:latin typeface="Century Gothic" panose="020B0502020202020204" pitchFamily="34" charset="0"/>
              <a:ea typeface="汉仪中秀体简" panose="00020600040101010101" pitchFamily="18" charset="-122"/>
            </a:endParaRPr>
          </a:p>
        </p:txBody>
      </p:sp>
      <p:grpSp>
        <p:nvGrpSpPr>
          <p:cNvPr id="37" name="组合 36"/>
          <p:cNvGrpSpPr/>
          <p:nvPr/>
        </p:nvGrpSpPr>
        <p:grpSpPr>
          <a:xfrm>
            <a:off x="3808071" y="680971"/>
            <a:ext cx="1041699" cy="810828"/>
            <a:chOff x="3055437" y="-1604013"/>
            <a:chExt cx="2267940" cy="1765300"/>
          </a:xfrm>
        </p:grpSpPr>
        <p:cxnSp>
          <p:nvCxnSpPr>
            <p:cNvPr id="35" name="直接连接符 34"/>
            <p:cNvCxnSpPr/>
            <p:nvPr/>
          </p:nvCxnSpPr>
          <p:spPr>
            <a:xfrm rot="5400000" flipV="1">
              <a:off x="3055437" y="-1604013"/>
              <a:ext cx="1765300" cy="176530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318102" y="-843989"/>
              <a:ext cx="1005275" cy="1005276"/>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132614" y="4591252"/>
            <a:ext cx="411475" cy="442313"/>
            <a:chOff x="3132614" y="4591252"/>
            <a:chExt cx="411475" cy="442313"/>
          </a:xfrm>
        </p:grpSpPr>
        <p:sp>
          <p:nvSpPr>
            <p:cNvPr id="52" name="椭圆 51"/>
            <p:cNvSpPr/>
            <p:nvPr/>
          </p:nvSpPr>
          <p:spPr>
            <a:xfrm>
              <a:off x="3132614" y="4591252"/>
              <a:ext cx="269088" cy="269088"/>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3" name="椭圆 52"/>
            <p:cNvSpPr/>
            <p:nvPr/>
          </p:nvSpPr>
          <p:spPr>
            <a:xfrm>
              <a:off x="3178777" y="4668253"/>
              <a:ext cx="365312" cy="365312"/>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0" name="组合 59"/>
          <p:cNvGrpSpPr/>
          <p:nvPr/>
        </p:nvGrpSpPr>
        <p:grpSpPr>
          <a:xfrm>
            <a:off x="4080070" y="5258913"/>
            <a:ext cx="546100" cy="228639"/>
            <a:chOff x="4592043" y="3575360"/>
            <a:chExt cx="546100" cy="228639"/>
          </a:xfrm>
        </p:grpSpPr>
        <p:sp>
          <p:nvSpPr>
            <p:cNvPr id="55" name="任意多边形: 形状 54"/>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8" name="任意多边形: 形状 57"/>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9" name="任意多边形: 形状 58"/>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1" name="组合 60"/>
          <p:cNvGrpSpPr/>
          <p:nvPr/>
        </p:nvGrpSpPr>
        <p:grpSpPr>
          <a:xfrm>
            <a:off x="10016265" y="741209"/>
            <a:ext cx="546100" cy="228639"/>
            <a:chOff x="4592043" y="3575360"/>
            <a:chExt cx="546100" cy="228639"/>
          </a:xfrm>
        </p:grpSpPr>
        <p:sp>
          <p:nvSpPr>
            <p:cNvPr id="62" name="任意多边形: 形状 61"/>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3" name="任意多边形: 形状 62"/>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4" name="任意多边形: 形状 63"/>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71" name="任意多边形: 形状 7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76" name="直接连接符 75"/>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90266" y="114887"/>
            <a:ext cx="747819" cy="573365"/>
            <a:chOff x="290266" y="114887"/>
            <a:chExt cx="747819" cy="573365"/>
          </a:xfrm>
        </p:grpSpPr>
        <p:cxnSp>
          <p:nvCxnSpPr>
            <p:cNvPr id="73" name="直接连接符 72"/>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78" name="等腰三角形 77"/>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79" name="等腰三角形 78"/>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47" name="文本框 46"/>
          <p:cNvSpPr txBox="1"/>
          <p:nvPr/>
        </p:nvSpPr>
        <p:spPr>
          <a:xfrm>
            <a:off x="5484398" y="1859198"/>
            <a:ext cx="1553631" cy="1569660"/>
          </a:xfrm>
          <a:prstGeom prst="rect">
            <a:avLst/>
          </a:prstGeom>
          <a:noFill/>
        </p:spPr>
        <p:txBody>
          <a:bodyPr wrap="none" rtlCol="0">
            <a:spAutoFit/>
          </a:bodyPr>
          <a:lstStyle/>
          <a:p>
            <a:pPr algn="ctr"/>
            <a:r>
              <a:rPr lang="en-US" altLang="zh-CN" sz="9600">
                <a:solidFill>
                  <a:srgbClr val="50586D"/>
                </a:solidFill>
                <a:latin typeface="Arial" panose="020B0604020202020204" pitchFamily="34" charset="0"/>
                <a:ea typeface="汉仪中秀体简" panose="00020600040101010101" pitchFamily="18" charset="-122"/>
                <a:cs typeface="Arial" panose="020B0604020202020204" pitchFamily="34" charset="0"/>
              </a:rPr>
              <a:t>04</a:t>
            </a:r>
            <a:endParaRPr lang="zh-CN" altLang="en-US" sz="9600">
              <a:solidFill>
                <a:srgbClr val="50586D"/>
              </a:solidFill>
              <a:latin typeface="Arial" panose="020B0604020202020204" pitchFamily="34" charset="0"/>
              <a:ea typeface="汉仪中秀体简" panose="00020600040101010101" pitchFamily="18" charset="-122"/>
              <a:cs typeface="Arial" panose="020B0604020202020204" pitchFamily="34" charset="0"/>
            </a:endParaRPr>
          </a:p>
        </p:txBody>
      </p:sp>
      <p:sp>
        <p:nvSpPr>
          <p:cNvPr id="48" name="文本框 47"/>
          <p:cNvSpPr txBox="1"/>
          <p:nvPr/>
        </p:nvSpPr>
        <p:spPr>
          <a:xfrm>
            <a:off x="6960038" y="2112970"/>
            <a:ext cx="2646878" cy="830997"/>
          </a:xfrm>
          <a:prstGeom prst="rect">
            <a:avLst/>
          </a:prstGeom>
          <a:noFill/>
        </p:spPr>
        <p:txBody>
          <a:bodyPr wrap="none" rtlCol="0">
            <a:spAutoFit/>
          </a:bodyPr>
          <a:lstStyle/>
          <a:p>
            <a:pPr algn="ctr"/>
            <a:r>
              <a:rPr lang="zh-CN" altLang="en-US" sz="4800">
                <a:solidFill>
                  <a:srgbClr val="885069"/>
                </a:solidFill>
                <a:latin typeface="汉仪中秀体简" panose="00020600040101010101" pitchFamily="18" charset="-122"/>
                <a:ea typeface="汉仪中秀体简" panose="00020600040101010101" pitchFamily="18" charset="-122"/>
              </a:rPr>
              <a:t>读书感悟</a:t>
            </a:r>
            <a:endParaRPr lang="zh-CN" altLang="en-US" sz="4800">
              <a:solidFill>
                <a:srgbClr val="885069"/>
              </a:solidFill>
              <a:latin typeface="汉仪中秀体简" panose="00020600040101010101" pitchFamily="18" charset="-122"/>
              <a:ea typeface="汉仪中秀体简" panose="00020600040101010101" pitchFamily="18" charset="-122"/>
            </a:endParaRPr>
          </a:p>
        </p:txBody>
      </p:sp>
      <p:sp>
        <p:nvSpPr>
          <p:cNvPr id="39" name="矩形 38"/>
          <p:cNvSpPr/>
          <p:nvPr/>
        </p:nvSpPr>
        <p:spPr>
          <a:xfrm>
            <a:off x="7104411" y="2845162"/>
            <a:ext cx="2893906" cy="338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i="1">
                <a:solidFill>
                  <a:srgbClr val="344767"/>
                </a:solidFill>
                <a:latin typeface="Didot" panose="02000503000000020003" pitchFamily="2" charset="0"/>
              </a:rPr>
              <a:t>Reading Comprehension</a:t>
            </a:r>
            <a:endParaRPr lang="en-US" altLang="zh-CN" sz="1600" i="1" dirty="0">
              <a:solidFill>
                <a:srgbClr val="344767"/>
              </a:solidFill>
              <a:latin typeface="Didot" panose="02000503000000020003" pitchFamily="2" charset="0"/>
            </a:endParaRPr>
          </a:p>
        </p:txBody>
      </p:sp>
      <p:sp>
        <p:nvSpPr>
          <p:cNvPr id="40" name="矩形 39"/>
          <p:cNvSpPr/>
          <p:nvPr/>
        </p:nvSpPr>
        <p:spPr>
          <a:xfrm>
            <a:off x="5547115" y="3330578"/>
            <a:ext cx="4059788" cy="3708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心得体会和一些问题。</a:t>
            </a:r>
            <a:endParaRPr lang="zh-CN" altLang="en-US"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7717"/>
          </a:xfrm>
          <a:prstGeom prst="rect">
            <a:avLst/>
          </a:prstGeom>
        </p:spPr>
      </p:pic>
      <p:grpSp>
        <p:nvGrpSpPr>
          <p:cNvPr id="54" name="组合 53"/>
          <p:cNvGrpSpPr/>
          <p:nvPr/>
        </p:nvGrpSpPr>
        <p:grpSpPr>
          <a:xfrm>
            <a:off x="9755064" y="3794281"/>
            <a:ext cx="677258" cy="1825569"/>
            <a:chOff x="1433598" y="1968982"/>
            <a:chExt cx="677258" cy="1825569"/>
          </a:xfrm>
        </p:grpSpPr>
        <p:sp>
          <p:nvSpPr>
            <p:cNvPr id="55" name="矩形 54"/>
            <p:cNvSpPr/>
            <p:nvPr/>
          </p:nvSpPr>
          <p:spPr>
            <a:xfrm>
              <a:off x="1433598" y="1968982"/>
              <a:ext cx="677258" cy="1825569"/>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56" name="矩形 55"/>
            <p:cNvSpPr/>
            <p:nvPr/>
          </p:nvSpPr>
          <p:spPr>
            <a:xfrm>
              <a:off x="1497411" y="2142972"/>
              <a:ext cx="551815" cy="1480820"/>
            </a:xfrm>
            <a:prstGeom prst="rect">
              <a:avLst/>
            </a:prstGeom>
          </p:spPr>
          <p:txBody>
            <a:bodyPr vert="eaVert"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400" dirty="0">
                  <a:solidFill>
                    <a:srgbClr val="885069"/>
                  </a:solidFill>
                  <a:latin typeface="汉仪中秀体简" panose="00020600040101010101" pitchFamily="18" charset="-122"/>
                  <a:ea typeface="汉仪中秀体简" panose="00020600040101010101" pitchFamily="18" charset="-122"/>
                  <a:cs typeface="阿里巴巴普惠体 R" panose="00020600040101010101" pitchFamily="18" charset="-122"/>
                </a:rPr>
                <a:t>感悟（后）</a:t>
              </a:r>
              <a:endParaRPr lang="zh-CN" altLang="en-US" sz="2400" dirty="0">
                <a:solidFill>
                  <a:srgbClr val="885069"/>
                </a:solidFill>
                <a:latin typeface="汉仪中秀体简" panose="00020600040101010101" pitchFamily="18" charset="-122"/>
                <a:ea typeface="汉仪中秀体简" panose="00020600040101010101" pitchFamily="18" charset="-122"/>
                <a:cs typeface="阿里巴巴普惠体 R" panose="00020600040101010101" pitchFamily="18" charset="-122"/>
              </a:endParaRPr>
            </a:p>
          </p:txBody>
        </p:sp>
      </p:grpSp>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19814" y="741209"/>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9" name="组合 28"/>
          <p:cNvGrpSpPr/>
          <p:nvPr/>
        </p:nvGrpSpPr>
        <p:grpSpPr>
          <a:xfrm>
            <a:off x="11172444" y="6137030"/>
            <a:ext cx="672980" cy="569524"/>
            <a:chOff x="8455209" y="4597197"/>
            <a:chExt cx="2120354" cy="1794398"/>
          </a:xfrm>
        </p:grpSpPr>
        <p:cxnSp>
          <p:nvCxnSpPr>
            <p:cNvPr id="30" name="直接连接符 29"/>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7" name="等腰三角形 3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38" name="文本框 27"/>
          <p:cNvSpPr txBox="1"/>
          <p:nvPr/>
        </p:nvSpPr>
        <p:spPr>
          <a:xfrm>
            <a:off x="3201354" y="1380286"/>
            <a:ext cx="7230484" cy="2011045"/>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听课是个人专业化成长的必由之路。</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而往往，我们</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传统的听评课，</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上课</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老师</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精心的</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准备</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了</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听课老师</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大部分都是夹着一本听课本</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外带一支笔就进了课堂。没有预先熟悉课程内容，也不了解学生的情况</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，也不会借</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学生的教材翻阅一下。在听课过程中</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听课老师往往关注老师多一些，</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很少</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关注学生</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，美术课还可以在学生作画期间下场巡视，但也很少老师做到</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。在</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评课</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的时候也只是为了完成任务，说的套话、大话多，没有</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指出专业性的</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改进方法。</a:t>
            </a:r>
            <a:endPar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nvGrpSpPr>
          <p:cNvPr id="39" name="组合 38"/>
          <p:cNvGrpSpPr/>
          <p:nvPr/>
        </p:nvGrpSpPr>
        <p:grpSpPr>
          <a:xfrm>
            <a:off x="2209252" y="1380338"/>
            <a:ext cx="677258" cy="1825569"/>
            <a:chOff x="1433598" y="1968982"/>
            <a:chExt cx="677258" cy="1825569"/>
          </a:xfrm>
        </p:grpSpPr>
        <p:sp>
          <p:nvSpPr>
            <p:cNvPr id="48" name="矩形 47"/>
            <p:cNvSpPr/>
            <p:nvPr/>
          </p:nvSpPr>
          <p:spPr>
            <a:xfrm>
              <a:off x="1433598" y="1968982"/>
              <a:ext cx="677258" cy="1825569"/>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7" name="矩形 46"/>
            <p:cNvSpPr/>
            <p:nvPr/>
          </p:nvSpPr>
          <p:spPr>
            <a:xfrm>
              <a:off x="1497411" y="2142972"/>
              <a:ext cx="551815" cy="1480820"/>
            </a:xfrm>
            <a:prstGeom prst="rect">
              <a:avLst/>
            </a:prstGeom>
          </p:spPr>
          <p:txBody>
            <a:bodyPr vert="eaVert"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400" dirty="0">
                  <a:solidFill>
                    <a:srgbClr val="885069"/>
                  </a:solidFill>
                  <a:latin typeface="汉仪中秀体简" panose="00020600040101010101" pitchFamily="18" charset="-122"/>
                  <a:ea typeface="汉仪中秀体简" panose="00020600040101010101" pitchFamily="18" charset="-122"/>
                  <a:cs typeface="阿里巴巴普惠体 R" panose="00020600040101010101" pitchFamily="18" charset="-122"/>
                </a:rPr>
                <a:t>感悟（前）</a:t>
              </a:r>
              <a:endParaRPr lang="zh-CN" altLang="en-US" sz="2400" dirty="0">
                <a:solidFill>
                  <a:srgbClr val="885069"/>
                </a:solidFill>
                <a:latin typeface="汉仪中秀体简" panose="00020600040101010101" pitchFamily="18" charset="-122"/>
                <a:ea typeface="汉仪中秀体简" panose="00020600040101010101" pitchFamily="18" charset="-122"/>
                <a:cs typeface="阿里巴巴普惠体 R" panose="00020600040101010101" pitchFamily="18" charset="-122"/>
              </a:endParaRPr>
            </a:p>
          </p:txBody>
        </p:sp>
      </p:grpSp>
      <p:sp>
        <p:nvSpPr>
          <p:cNvPr id="40" name="文本框 43"/>
          <p:cNvSpPr txBox="1"/>
          <p:nvPr/>
        </p:nvSpPr>
        <p:spPr>
          <a:xfrm>
            <a:off x="2209252" y="3861540"/>
            <a:ext cx="7351422" cy="1691005"/>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这本书</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课堂观察要求老师把</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专业和</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思想提高到一个崭新的水平，有准备的走入课堂进行观摩。</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上课老师精心准备了，听课老师更应该悉心</a:t>
            </a:r>
            <a:r>
              <a:rPr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做好听课的准备，熟悉课程内容，了解学生状况等，选择好课堂观察点，有效听课。</a:t>
            </a:r>
            <a:r>
              <a:rPr 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评课时更应针对有限关键点指出专业性的改进方法。比如我个人很喜欢情境创设的课堂，可以探讨情境创设在课堂中的有效性利用。</a:t>
            </a:r>
            <a:endParaRPr lang="zh-CN" altLang="zh-CN" sz="1600" dirty="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cxnSp>
        <p:nvCxnSpPr>
          <p:cNvPr id="53" name="直接连接符 52"/>
          <p:cNvCxnSpPr/>
          <p:nvPr/>
        </p:nvCxnSpPr>
        <p:spPr>
          <a:xfrm>
            <a:off x="2209252" y="3524648"/>
            <a:ext cx="8223070" cy="0"/>
          </a:xfrm>
          <a:prstGeom prst="line">
            <a:avLst/>
          </a:prstGeom>
          <a:ln w="19050">
            <a:solidFill>
              <a:srgbClr val="5E667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7717"/>
          </a:xfrm>
          <a:prstGeom prst="rect">
            <a:avLst/>
          </a:prstGeom>
        </p:spPr>
      </p:pic>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1105057" y="652004"/>
            <a:ext cx="460222" cy="516381"/>
            <a:chOff x="9575806" y="2201416"/>
            <a:chExt cx="724404" cy="812800"/>
          </a:xfrm>
        </p:grpSpPr>
        <p:sp>
          <p:nvSpPr>
            <p:cNvPr id="20" name="椭圆 19"/>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1" name="椭圆 20"/>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19814" y="741209"/>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9" name="组合 28"/>
          <p:cNvGrpSpPr/>
          <p:nvPr/>
        </p:nvGrpSpPr>
        <p:grpSpPr>
          <a:xfrm>
            <a:off x="11172444" y="6137030"/>
            <a:ext cx="672980" cy="569524"/>
            <a:chOff x="8455209" y="4597197"/>
            <a:chExt cx="2120354" cy="1794398"/>
          </a:xfrm>
        </p:grpSpPr>
        <p:cxnSp>
          <p:nvCxnSpPr>
            <p:cNvPr id="30" name="直接连接符 29"/>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7" name="等腰三角形 3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3" name="矩形: 圆角 2"/>
          <p:cNvSpPr/>
          <p:nvPr/>
        </p:nvSpPr>
        <p:spPr>
          <a:xfrm>
            <a:off x="1964267" y="1637407"/>
            <a:ext cx="2827859" cy="524933"/>
          </a:xfrm>
          <a:prstGeom prst="roundRect">
            <a:avLst>
              <a:gd name="adj" fmla="val 50000"/>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38" name="矩形: 圆角 37"/>
          <p:cNvSpPr/>
          <p:nvPr/>
        </p:nvSpPr>
        <p:spPr>
          <a:xfrm>
            <a:off x="7399874" y="1637407"/>
            <a:ext cx="2827859" cy="524933"/>
          </a:xfrm>
          <a:prstGeom prst="roundRect">
            <a:avLst>
              <a:gd name="adj" fmla="val 50000"/>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39" name="矩形 38"/>
          <p:cNvSpPr/>
          <p:nvPr/>
        </p:nvSpPr>
        <p:spPr>
          <a:xfrm>
            <a:off x="2524756" y="1669686"/>
            <a:ext cx="1706880" cy="460375"/>
          </a:xfrm>
          <a:prstGeom prst="rect">
            <a:avLst/>
          </a:prstGeom>
        </p:spPr>
        <p:txBody>
          <a:bodyPr vert="horz"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rgbClr val="885069"/>
                </a:solidFill>
                <a:latin typeface="汉仪中秀体简" panose="00020600040101010101" pitchFamily="18" charset="-122"/>
                <a:ea typeface="汉仪中秀体简" panose="00020600040101010101" pitchFamily="18" charset="-122"/>
              </a:rPr>
              <a:t>疑惑（一）</a:t>
            </a:r>
            <a:endParaRPr lang="zh-CN" altLang="en-US" sz="2400" dirty="0">
              <a:solidFill>
                <a:srgbClr val="885069"/>
              </a:solidFill>
              <a:latin typeface="汉仪中秀体简" panose="00020600040101010101" pitchFamily="18" charset="-122"/>
              <a:ea typeface="汉仪中秀体简" panose="00020600040101010101" pitchFamily="18" charset="-122"/>
            </a:endParaRPr>
          </a:p>
        </p:txBody>
      </p:sp>
      <p:sp>
        <p:nvSpPr>
          <p:cNvPr id="40" name="矩形 39"/>
          <p:cNvSpPr/>
          <p:nvPr/>
        </p:nvSpPr>
        <p:spPr>
          <a:xfrm>
            <a:off x="7960364" y="1669686"/>
            <a:ext cx="1706880" cy="460375"/>
          </a:xfrm>
          <a:prstGeom prst="rect">
            <a:avLst/>
          </a:prstGeom>
        </p:spPr>
        <p:txBody>
          <a:bodyPr vert="horz"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rgbClr val="885069"/>
                </a:solidFill>
                <a:latin typeface="汉仪中秀体简" panose="00020600040101010101" pitchFamily="18" charset="-122"/>
                <a:ea typeface="汉仪中秀体简" panose="00020600040101010101" pitchFamily="18" charset="-122"/>
              </a:rPr>
              <a:t>疑惑（二）</a:t>
            </a:r>
            <a:endParaRPr lang="zh-CN" altLang="en-US" sz="2400" dirty="0">
              <a:solidFill>
                <a:srgbClr val="885069"/>
              </a:solidFill>
              <a:latin typeface="汉仪中秀体简" panose="00020600040101010101" pitchFamily="18" charset="-122"/>
              <a:ea typeface="汉仪中秀体简" panose="00020600040101010101" pitchFamily="18" charset="-122"/>
            </a:endParaRPr>
          </a:p>
        </p:txBody>
      </p:sp>
      <p:sp>
        <p:nvSpPr>
          <p:cNvPr id="41" name="文本框 27"/>
          <p:cNvSpPr txBox="1"/>
          <p:nvPr/>
        </p:nvSpPr>
        <p:spPr>
          <a:xfrm>
            <a:off x="1877060" y="2604135"/>
            <a:ext cx="3166110" cy="2968625"/>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本人从教年龄还较短，但也听了一些课，我认为很难改变现在老师根深蒂固的</a:t>
            </a:r>
            <a:r>
              <a:rPr lang="en-US" altLang="zh-CN"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zh-CN" altLang="en-US"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传统型听课</a:t>
            </a:r>
            <a:r>
              <a:rPr lang="en-US" altLang="zh-CN"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zh-CN" altLang="en-US"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的模式，而且现在老师除了上课之外还有很多复杂的繁琐的工作要做，所以很多老师会专门研究课堂、追求课堂效率，但不会专业的听评课。</a:t>
            </a:r>
            <a:endParaRPr lang="zh-CN" altLang="en-US"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2" name="文本框 28"/>
          <p:cNvSpPr txBox="1"/>
          <p:nvPr/>
        </p:nvSpPr>
        <p:spPr>
          <a:xfrm>
            <a:off x="7336790" y="2783840"/>
            <a:ext cx="3312160" cy="2609215"/>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即使学校做出变革，如何设计出有效、专业的听评课考察记录表？同时又不增加教师的负担每个老师听评课都有自己的想法，没有对错，所以也只能制定大方向来指导老师们走上专业化的听评课。</a:t>
            </a:r>
            <a:endParaRPr lang="zh-CN" altLang="en-US" dirty="0">
              <a:solidFill>
                <a:schemeClr val="tx1">
                  <a:lumMod val="75000"/>
                  <a:lumOff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2251" r="2417" b="8938"/>
          <a:stretch>
            <a:fillRect/>
          </a:stretch>
        </p:blipFill>
        <p:spPr>
          <a:xfrm>
            <a:off x="-92076" y="-14605"/>
            <a:ext cx="12192001" cy="6857717"/>
          </a:xfrm>
          <a:prstGeom prst="rect">
            <a:avLst/>
          </a:prstGeom>
        </p:spPr>
      </p:pic>
      <p:cxnSp>
        <p:nvCxnSpPr>
          <p:cNvPr id="32" name="直接连接符 31"/>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9575806" y="2201416"/>
            <a:ext cx="724404" cy="812800"/>
            <a:chOff x="9575806" y="2201416"/>
            <a:chExt cx="724404" cy="812800"/>
          </a:xfrm>
        </p:grpSpPr>
        <p:sp>
          <p:nvSpPr>
            <p:cNvPr id="13" name="椭圆 12"/>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4" name="椭圆 13"/>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19" name="椭圆 18"/>
          <p:cNvSpPr/>
          <p:nvPr/>
        </p:nvSpPr>
        <p:spPr>
          <a:xfrm>
            <a:off x="6029554" y="2870561"/>
            <a:ext cx="1046433" cy="1046433"/>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Arial" panose="020B0604020202020204" pitchFamily="34" charset="0"/>
            </a:endParaRPr>
          </a:p>
        </p:txBody>
      </p:sp>
      <p:sp>
        <p:nvSpPr>
          <p:cNvPr id="20" name="椭圆 19"/>
          <p:cNvSpPr/>
          <p:nvPr/>
        </p:nvSpPr>
        <p:spPr>
          <a:xfrm>
            <a:off x="6029554" y="4100004"/>
            <a:ext cx="1046433" cy="1046433"/>
          </a:xfrm>
          <a:prstGeom prst="ellipse">
            <a:avLst/>
          </a:prstGeom>
          <a:solidFill>
            <a:srgbClr val="885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Arial" panose="020B0604020202020204" pitchFamily="34" charset="0"/>
            </a:endParaRPr>
          </a:p>
        </p:txBody>
      </p:sp>
      <p:sp>
        <p:nvSpPr>
          <p:cNvPr id="15" name="文本框 14"/>
          <p:cNvSpPr txBox="1"/>
          <p:nvPr/>
        </p:nvSpPr>
        <p:spPr>
          <a:xfrm>
            <a:off x="7024487" y="1743635"/>
            <a:ext cx="1415772" cy="1569660"/>
          </a:xfrm>
          <a:prstGeom prst="rect">
            <a:avLst/>
          </a:prstGeom>
          <a:noFill/>
        </p:spPr>
        <p:txBody>
          <a:bodyPr wrap="none" rtlCol="0">
            <a:spAutoFit/>
          </a:bodyPr>
          <a:lstStyle/>
          <a:p>
            <a:pPr algn="ctr"/>
            <a:r>
              <a:rPr lang="zh-CN" altLang="en-US" sz="9600">
                <a:solidFill>
                  <a:srgbClr val="885069"/>
                </a:solidFill>
                <a:latin typeface="汉仪中秀体简" panose="00020600040101010101" pitchFamily="18" charset="-122"/>
                <a:ea typeface="汉仪中秀体简" panose="00020600040101010101" pitchFamily="18" charset="-122"/>
              </a:rPr>
              <a:t>书</a:t>
            </a:r>
            <a:endParaRPr lang="zh-CN" altLang="en-US" sz="9600">
              <a:solidFill>
                <a:srgbClr val="885069"/>
              </a:solidFill>
              <a:latin typeface="汉仪中秀体简" panose="00020600040101010101" pitchFamily="18" charset="-122"/>
              <a:ea typeface="汉仪中秀体简" panose="00020600040101010101" pitchFamily="18" charset="-122"/>
            </a:endParaRPr>
          </a:p>
        </p:txBody>
      </p:sp>
      <p:sp>
        <p:nvSpPr>
          <p:cNvPr id="16" name="文本框 15"/>
          <p:cNvSpPr txBox="1"/>
          <p:nvPr/>
        </p:nvSpPr>
        <p:spPr>
          <a:xfrm>
            <a:off x="5723056" y="1086385"/>
            <a:ext cx="1659429" cy="1862048"/>
          </a:xfrm>
          <a:prstGeom prst="rect">
            <a:avLst/>
          </a:prstGeom>
          <a:noFill/>
        </p:spPr>
        <p:txBody>
          <a:bodyPr wrap="none" rtlCol="0">
            <a:spAutoFit/>
          </a:bodyPr>
          <a:lstStyle/>
          <a:p>
            <a:pPr algn="ctr"/>
            <a:r>
              <a:rPr lang="zh-CN" altLang="en-US" sz="11500">
                <a:solidFill>
                  <a:srgbClr val="50586D"/>
                </a:solidFill>
                <a:latin typeface="汉仪中秀体简" panose="00020600040101010101" pitchFamily="18" charset="-122"/>
                <a:ea typeface="汉仪中秀体简" panose="00020600040101010101" pitchFamily="18" charset="-122"/>
              </a:rPr>
              <a:t>读</a:t>
            </a:r>
            <a:endParaRPr lang="zh-CN" altLang="en-US" sz="11500">
              <a:solidFill>
                <a:srgbClr val="50586D"/>
              </a:solidFill>
              <a:latin typeface="汉仪中秀体简" panose="00020600040101010101" pitchFamily="18" charset="-122"/>
              <a:ea typeface="汉仪中秀体简" panose="00020600040101010101" pitchFamily="18" charset="-122"/>
            </a:endParaRPr>
          </a:p>
        </p:txBody>
      </p:sp>
      <p:sp>
        <p:nvSpPr>
          <p:cNvPr id="17" name="文本框 16"/>
          <p:cNvSpPr txBox="1"/>
          <p:nvPr/>
        </p:nvSpPr>
        <p:spPr>
          <a:xfrm>
            <a:off x="5983658" y="2906524"/>
            <a:ext cx="1138225" cy="1015663"/>
          </a:xfrm>
          <a:prstGeom prst="rect">
            <a:avLst/>
          </a:prstGeom>
          <a:noFill/>
        </p:spPr>
        <p:txBody>
          <a:bodyPr wrap="square" rtlCol="0">
            <a:spAutoFit/>
          </a:bodyPr>
          <a:lstStyle/>
          <a:p>
            <a:pPr algn="ctr"/>
            <a:r>
              <a:rPr lang="zh-CN" altLang="en-US" sz="6000">
                <a:solidFill>
                  <a:schemeClr val="bg1"/>
                </a:solidFill>
                <a:latin typeface="汉仪中秀体简" panose="00020600040101010101" pitchFamily="18" charset="-122"/>
                <a:ea typeface="汉仪中秀体简" panose="00020600040101010101" pitchFamily="18" charset="-122"/>
              </a:rPr>
              <a:t>感</a:t>
            </a:r>
            <a:endParaRPr lang="zh-CN" altLang="en-US" sz="6000">
              <a:solidFill>
                <a:schemeClr val="bg1"/>
              </a:solidFill>
              <a:latin typeface="汉仪中秀体简" panose="00020600040101010101" pitchFamily="18" charset="-122"/>
              <a:ea typeface="汉仪中秀体简" panose="00020600040101010101" pitchFamily="18" charset="-122"/>
            </a:endParaRPr>
          </a:p>
        </p:txBody>
      </p:sp>
      <p:sp>
        <p:nvSpPr>
          <p:cNvPr id="18" name="文本框 17"/>
          <p:cNvSpPr txBox="1"/>
          <p:nvPr/>
        </p:nvSpPr>
        <p:spPr>
          <a:xfrm>
            <a:off x="6075717" y="4163504"/>
            <a:ext cx="954107" cy="1015663"/>
          </a:xfrm>
          <a:prstGeom prst="rect">
            <a:avLst/>
          </a:prstGeom>
          <a:noFill/>
        </p:spPr>
        <p:txBody>
          <a:bodyPr wrap="none" rtlCol="0">
            <a:spAutoFit/>
          </a:bodyPr>
          <a:lstStyle/>
          <a:p>
            <a:pPr algn="ctr"/>
            <a:r>
              <a:rPr lang="zh-CN" altLang="en-US" sz="6000">
                <a:solidFill>
                  <a:schemeClr val="bg1"/>
                </a:solidFill>
                <a:latin typeface="汉仪中秀体简" panose="00020600040101010101" pitchFamily="18" charset="-122"/>
                <a:ea typeface="汉仪中秀体简" panose="00020600040101010101" pitchFamily="18" charset="-122"/>
              </a:rPr>
              <a:t>悟</a:t>
            </a:r>
            <a:endParaRPr lang="zh-CN" altLang="en-US" sz="6000">
              <a:solidFill>
                <a:schemeClr val="bg1"/>
              </a:solidFill>
              <a:latin typeface="汉仪中秀体简" panose="00020600040101010101" pitchFamily="18" charset="-122"/>
              <a:ea typeface="汉仪中秀体简" panose="00020600040101010101" pitchFamily="18" charset="-122"/>
            </a:endParaRPr>
          </a:p>
        </p:txBody>
      </p:sp>
      <p:grpSp>
        <p:nvGrpSpPr>
          <p:cNvPr id="3" name="组合 2"/>
          <p:cNvGrpSpPr/>
          <p:nvPr/>
        </p:nvGrpSpPr>
        <p:grpSpPr>
          <a:xfrm>
            <a:off x="8455209" y="4502172"/>
            <a:ext cx="2065634" cy="1889423"/>
            <a:chOff x="8455209" y="4502172"/>
            <a:chExt cx="2065634" cy="1889423"/>
          </a:xfrm>
        </p:grpSpPr>
        <p:cxnSp>
          <p:nvCxnSpPr>
            <p:cNvPr id="24" name="直接连接符 23"/>
            <p:cNvCxnSpPr/>
            <p:nvPr/>
          </p:nvCxnSpPr>
          <p:spPr>
            <a:xfrm flipV="1">
              <a:off x="8455209" y="4626295"/>
              <a:ext cx="1765300" cy="1765300"/>
            </a:xfrm>
            <a:prstGeom prst="line">
              <a:avLst/>
            </a:prstGeom>
            <a:ln w="28575">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755543" y="4502172"/>
              <a:ext cx="1765300" cy="1765300"/>
            </a:xfrm>
            <a:prstGeom prst="line">
              <a:avLst/>
            </a:prstGeom>
            <a:ln w="28575">
              <a:solidFill>
                <a:srgbClr val="7C8799"/>
              </a:solidFill>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7" name="等腰三角形 2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33" name="直接连接符 32"/>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rot="5400000">
            <a:off x="10083380" y="4812309"/>
            <a:ext cx="2954597" cy="1200329"/>
          </a:xfrm>
          <a:prstGeom prst="rect">
            <a:avLst/>
          </a:prstGeom>
          <a:noFill/>
        </p:spPr>
        <p:txBody>
          <a:bodyPr wrap="square" rtlCol="0">
            <a:spAutoFit/>
          </a:bodyPr>
          <a:lstStyle/>
          <a:p>
            <a:pPr algn="dist"/>
            <a:r>
              <a:rPr lang="en-US" altLang="zh-CN" sz="7200">
                <a:solidFill>
                  <a:srgbClr val="B4BFD1"/>
                </a:solidFill>
                <a:latin typeface="Century Gothic" panose="020B0502020202020204" pitchFamily="34" charset="0"/>
                <a:ea typeface="汉仪中秀体简" panose="00020600040101010101" pitchFamily="18" charset="-122"/>
              </a:rPr>
              <a:t>READ</a:t>
            </a:r>
            <a:endParaRPr lang="zh-CN" altLang="en-US" sz="7200">
              <a:solidFill>
                <a:srgbClr val="B4BFD1"/>
              </a:solidFill>
              <a:latin typeface="Century Gothic" panose="020B0502020202020204" pitchFamily="34" charset="0"/>
              <a:ea typeface="汉仪中秀体简" panose="00020600040101010101" pitchFamily="18" charset="-122"/>
            </a:endParaRPr>
          </a:p>
        </p:txBody>
      </p:sp>
      <p:grpSp>
        <p:nvGrpSpPr>
          <p:cNvPr id="37" name="组合 36"/>
          <p:cNvGrpSpPr/>
          <p:nvPr/>
        </p:nvGrpSpPr>
        <p:grpSpPr>
          <a:xfrm>
            <a:off x="4506571" y="680971"/>
            <a:ext cx="1041699" cy="810828"/>
            <a:chOff x="3055437" y="-1604013"/>
            <a:chExt cx="2267940" cy="1765300"/>
          </a:xfrm>
        </p:grpSpPr>
        <p:cxnSp>
          <p:nvCxnSpPr>
            <p:cNvPr id="35" name="直接连接符 34"/>
            <p:cNvCxnSpPr/>
            <p:nvPr/>
          </p:nvCxnSpPr>
          <p:spPr>
            <a:xfrm rot="5400000" flipV="1">
              <a:off x="3055437" y="-1604013"/>
              <a:ext cx="1765300" cy="176530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318102" y="-843989"/>
              <a:ext cx="1005275" cy="1005276"/>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sp>
        <p:nvSpPr>
          <p:cNvPr id="39" name="文本框 38"/>
          <p:cNvSpPr txBox="1"/>
          <p:nvPr/>
        </p:nvSpPr>
        <p:spPr>
          <a:xfrm>
            <a:off x="7868286" y="3195899"/>
            <a:ext cx="505460" cy="1976727"/>
          </a:xfrm>
          <a:prstGeom prst="rect">
            <a:avLst/>
          </a:prstGeom>
          <a:noFill/>
        </p:spPr>
        <p:txBody>
          <a:bodyPr vert="eaVert" wrap="square" rtlCol="0">
            <a:spAutoFit/>
          </a:bodyPr>
          <a:lstStyle>
            <a:defPPr>
              <a:defRPr lang="zh-CN"/>
            </a:defPPr>
            <a:lvl1pPr>
              <a:lnSpc>
                <a:spcPct val="150000"/>
              </a:lnSpc>
              <a:defRPr sz="1050" spc="600">
                <a:solidFill>
                  <a:srgbClr val="5E667B"/>
                </a:solidFill>
                <a:latin typeface="阿里巴巴普惠体 R" panose="00020600040101010101" pitchFamily="18" charset="-122"/>
                <a:ea typeface="阿里巴巴普惠体 R" panose="00020600040101010101" pitchFamily="18" charset="-122"/>
              </a:defRPr>
            </a:lvl1pPr>
          </a:lstStyle>
          <a:p>
            <a:r>
              <a:rPr lang="zh-CN" altLang="en-US" sz="1400">
                <a:latin typeface="汉仪中秀体简" panose="00020600040101010101" pitchFamily="18" charset="-122"/>
                <a:ea typeface="汉仪中秀体简" panose="00020600040101010101" pitchFamily="18" charset="-122"/>
                <a:sym typeface="+mn-ea"/>
              </a:rPr>
              <a:t>感谢大家聆听！</a:t>
            </a:r>
            <a:endParaRPr lang="zh-CN" altLang="en-US" sz="1400">
              <a:latin typeface="汉仪中秀体简" panose="00020600040101010101" pitchFamily="18" charset="-122"/>
              <a:ea typeface="汉仪中秀体简" panose="00020600040101010101" pitchFamily="18" charset="-122"/>
              <a:sym typeface="+mn-ea"/>
            </a:endParaRPr>
          </a:p>
        </p:txBody>
      </p:sp>
      <p:cxnSp>
        <p:nvCxnSpPr>
          <p:cNvPr id="40" name="直接连接符 39"/>
          <p:cNvCxnSpPr/>
          <p:nvPr/>
        </p:nvCxnSpPr>
        <p:spPr>
          <a:xfrm>
            <a:off x="8231209" y="3235960"/>
            <a:ext cx="0" cy="1634005"/>
          </a:xfrm>
          <a:prstGeom prst="line">
            <a:avLst/>
          </a:prstGeom>
          <a:ln w="9525">
            <a:solidFill>
              <a:srgbClr val="7C8799"/>
            </a:solidFill>
            <a:prstDash val="solid"/>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7988639" y="3235959"/>
            <a:ext cx="0" cy="1624381"/>
          </a:xfrm>
          <a:prstGeom prst="line">
            <a:avLst/>
          </a:prstGeom>
          <a:ln w="9525">
            <a:solidFill>
              <a:srgbClr val="7C8799"/>
            </a:solidFill>
            <a:prstDash val="solid"/>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132614" y="4591252"/>
            <a:ext cx="411475" cy="442313"/>
            <a:chOff x="3132614" y="4591252"/>
            <a:chExt cx="411475" cy="442313"/>
          </a:xfrm>
        </p:grpSpPr>
        <p:sp>
          <p:nvSpPr>
            <p:cNvPr id="52" name="椭圆 51"/>
            <p:cNvSpPr/>
            <p:nvPr/>
          </p:nvSpPr>
          <p:spPr>
            <a:xfrm>
              <a:off x="3132614" y="4591252"/>
              <a:ext cx="269088" cy="269088"/>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3" name="椭圆 52"/>
            <p:cNvSpPr/>
            <p:nvPr/>
          </p:nvSpPr>
          <p:spPr>
            <a:xfrm>
              <a:off x="3178777" y="4668253"/>
              <a:ext cx="365312" cy="365312"/>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0" name="组合 59"/>
          <p:cNvGrpSpPr/>
          <p:nvPr/>
        </p:nvGrpSpPr>
        <p:grpSpPr>
          <a:xfrm>
            <a:off x="4342585" y="3630048"/>
            <a:ext cx="546100" cy="228639"/>
            <a:chOff x="4592043" y="3575360"/>
            <a:chExt cx="546100" cy="228639"/>
          </a:xfrm>
        </p:grpSpPr>
        <p:sp>
          <p:nvSpPr>
            <p:cNvPr id="55" name="任意多边形: 形状 54"/>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8" name="任意多边形: 形状 57"/>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9" name="任意多边形: 形状 58"/>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1" name="组合 60"/>
          <p:cNvGrpSpPr/>
          <p:nvPr/>
        </p:nvGrpSpPr>
        <p:grpSpPr>
          <a:xfrm>
            <a:off x="8719814" y="741209"/>
            <a:ext cx="546100" cy="228639"/>
            <a:chOff x="4592043" y="3575360"/>
            <a:chExt cx="546100" cy="228639"/>
          </a:xfrm>
        </p:grpSpPr>
        <p:sp>
          <p:nvSpPr>
            <p:cNvPr id="62" name="任意多边形: 形状 61"/>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3" name="任意多边形: 形状 62"/>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4" name="任意多边形: 形状 63"/>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71" name="任意多边形: 形状 7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76" name="直接连接符 75"/>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90266" y="114887"/>
            <a:ext cx="747819" cy="573365"/>
            <a:chOff x="290266" y="114887"/>
            <a:chExt cx="747819" cy="573365"/>
          </a:xfrm>
        </p:grpSpPr>
        <p:cxnSp>
          <p:nvCxnSpPr>
            <p:cNvPr id="73" name="直接连接符 72"/>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78" name="等腰三角形 77"/>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79" name="等腰三角形 78"/>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2251" r="2417" b="8938"/>
          <a:stretch>
            <a:fillRect/>
          </a:stretch>
        </p:blipFill>
        <p:spPr>
          <a:xfrm>
            <a:off x="-1" y="0"/>
            <a:ext cx="12192001" cy="6857717"/>
          </a:xfrm>
          <a:prstGeom prst="rect">
            <a:avLst/>
          </a:prstGeom>
        </p:spPr>
      </p:pic>
      <p:cxnSp>
        <p:nvCxnSpPr>
          <p:cNvPr id="32" name="直接连接符 31"/>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10890554" y="5880169"/>
            <a:ext cx="467832" cy="524920"/>
            <a:chOff x="9575806" y="2201416"/>
            <a:chExt cx="724404" cy="812800"/>
          </a:xfrm>
        </p:grpSpPr>
        <p:sp>
          <p:nvSpPr>
            <p:cNvPr id="13" name="椭圆 12"/>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4" name="椭圆 13"/>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16" name="文本框 15"/>
          <p:cNvSpPr txBox="1"/>
          <p:nvPr/>
        </p:nvSpPr>
        <p:spPr>
          <a:xfrm>
            <a:off x="4083338" y="962481"/>
            <a:ext cx="7040880" cy="1938020"/>
          </a:xfrm>
          <a:prstGeom prst="rect">
            <a:avLst/>
          </a:prstGeom>
          <a:noFill/>
        </p:spPr>
        <p:txBody>
          <a:bodyPr wrap="none" rtlCol="0">
            <a:spAutoFit/>
          </a:bodyPr>
          <a:lstStyle/>
          <a:p>
            <a:pPr algn="ctr"/>
            <a:r>
              <a:rPr lang="en-US" altLang="zh-CN" sz="6000">
                <a:solidFill>
                  <a:srgbClr val="50586D"/>
                </a:solidFill>
                <a:latin typeface="汉仪中秀体简" panose="00020600040101010101" pitchFamily="18" charset="-122"/>
                <a:ea typeface="汉仪中秀体简" panose="00020600040101010101" pitchFamily="18" charset="-122"/>
              </a:rPr>
              <a:t>《</a:t>
            </a:r>
            <a:r>
              <a:rPr lang="zh-CN" altLang="en-US" sz="6000">
                <a:solidFill>
                  <a:srgbClr val="50586D"/>
                </a:solidFill>
                <a:latin typeface="汉仪中秀体简" panose="00020600040101010101" pitchFamily="18" charset="-122"/>
                <a:ea typeface="汉仪中秀体简" panose="00020600040101010101" pitchFamily="18" charset="-122"/>
              </a:rPr>
              <a:t>课</a:t>
            </a:r>
            <a:r>
              <a:rPr lang="zh-CN" altLang="en-US" sz="6000">
                <a:solidFill>
                  <a:srgbClr val="885069"/>
                </a:solidFill>
                <a:latin typeface="汉仪中秀体简" panose="00020600040101010101" pitchFamily="18" charset="-122"/>
                <a:ea typeface="汉仪中秀体简" panose="00020600040101010101" pitchFamily="18" charset="-122"/>
              </a:rPr>
              <a:t>堂</a:t>
            </a:r>
            <a:r>
              <a:rPr lang="zh-CN" altLang="en-US" sz="6000">
                <a:solidFill>
                  <a:srgbClr val="50586D"/>
                </a:solidFill>
                <a:latin typeface="汉仪中秀体简" panose="00020600040101010101" pitchFamily="18" charset="-122"/>
                <a:ea typeface="汉仪中秀体简" panose="00020600040101010101" pitchFamily="18" charset="-122"/>
              </a:rPr>
              <a:t>观</a:t>
            </a:r>
            <a:r>
              <a:rPr lang="zh-CN" altLang="en-US" sz="6000">
                <a:solidFill>
                  <a:srgbClr val="885069"/>
                </a:solidFill>
                <a:latin typeface="汉仪中秀体简" panose="00020600040101010101" pitchFamily="18" charset="-122"/>
                <a:ea typeface="汉仪中秀体简" panose="00020600040101010101" pitchFamily="18" charset="-122"/>
              </a:rPr>
              <a:t>察</a:t>
            </a:r>
            <a:r>
              <a:rPr lang="zh-CN" altLang="en-US" sz="6000">
                <a:solidFill>
                  <a:srgbClr val="50586D"/>
                </a:solidFill>
                <a:latin typeface="汉仪中秀体简" panose="00020600040101010101" pitchFamily="18" charset="-122"/>
                <a:ea typeface="汉仪中秀体简" panose="00020600040101010101" pitchFamily="18" charset="-122"/>
              </a:rPr>
              <a:t>Ⅱ：</a:t>
            </a:r>
            <a:endParaRPr lang="zh-CN" altLang="en-US" sz="6000">
              <a:solidFill>
                <a:srgbClr val="50586D"/>
              </a:solidFill>
              <a:latin typeface="汉仪中秀体简" panose="00020600040101010101" pitchFamily="18" charset="-122"/>
              <a:ea typeface="汉仪中秀体简" panose="00020600040101010101" pitchFamily="18" charset="-122"/>
            </a:endParaRPr>
          </a:p>
          <a:p>
            <a:pPr algn="ctr"/>
            <a:r>
              <a:rPr lang="zh-CN" altLang="en-US" sz="6000">
                <a:solidFill>
                  <a:srgbClr val="50586D"/>
                </a:solidFill>
                <a:latin typeface="汉仪中秀体简" panose="00020600040101010101" pitchFamily="18" charset="-122"/>
                <a:ea typeface="汉仪中秀体简" panose="00020600040101010101" pitchFamily="18" charset="-122"/>
              </a:rPr>
              <a:t>走</a:t>
            </a:r>
            <a:r>
              <a:rPr lang="zh-CN" altLang="en-US" sz="6000">
                <a:solidFill>
                  <a:srgbClr val="885069"/>
                </a:solidFill>
                <a:latin typeface="汉仪中秀体简" panose="00020600040101010101" pitchFamily="18" charset="-122"/>
                <a:ea typeface="汉仪中秀体简" panose="00020600040101010101" pitchFamily="18" charset="-122"/>
              </a:rPr>
              <a:t>向</a:t>
            </a:r>
            <a:r>
              <a:rPr lang="zh-CN" altLang="en-US" sz="6000">
                <a:solidFill>
                  <a:srgbClr val="50586D"/>
                </a:solidFill>
                <a:latin typeface="汉仪中秀体简" panose="00020600040101010101" pitchFamily="18" charset="-122"/>
                <a:ea typeface="汉仪中秀体简" panose="00020600040101010101" pitchFamily="18" charset="-122"/>
              </a:rPr>
              <a:t>专</a:t>
            </a:r>
            <a:r>
              <a:rPr lang="zh-CN" altLang="en-US" sz="6000">
                <a:solidFill>
                  <a:srgbClr val="885069"/>
                </a:solidFill>
                <a:latin typeface="汉仪中秀体简" panose="00020600040101010101" pitchFamily="18" charset="-122"/>
                <a:ea typeface="汉仪中秀体简" panose="00020600040101010101" pitchFamily="18" charset="-122"/>
              </a:rPr>
              <a:t>业</a:t>
            </a:r>
            <a:r>
              <a:rPr lang="zh-CN" altLang="en-US" sz="6000">
                <a:solidFill>
                  <a:srgbClr val="50586D"/>
                </a:solidFill>
                <a:latin typeface="汉仪中秀体简" panose="00020600040101010101" pitchFamily="18" charset="-122"/>
                <a:ea typeface="汉仪中秀体简" panose="00020600040101010101" pitchFamily="18" charset="-122"/>
              </a:rPr>
              <a:t>的</a:t>
            </a:r>
            <a:r>
              <a:rPr lang="zh-CN" altLang="en-US" sz="6000">
                <a:solidFill>
                  <a:srgbClr val="885069"/>
                </a:solidFill>
                <a:latin typeface="汉仪中秀体简" panose="00020600040101010101" pitchFamily="18" charset="-122"/>
                <a:ea typeface="汉仪中秀体简" panose="00020600040101010101" pitchFamily="18" charset="-122"/>
              </a:rPr>
              <a:t>听</a:t>
            </a:r>
            <a:r>
              <a:rPr lang="zh-CN" altLang="en-US" sz="6000">
                <a:solidFill>
                  <a:srgbClr val="50586D"/>
                </a:solidFill>
                <a:latin typeface="汉仪中秀体简" panose="00020600040101010101" pitchFamily="18" charset="-122"/>
                <a:ea typeface="汉仪中秀体简" panose="00020600040101010101" pitchFamily="18" charset="-122"/>
              </a:rPr>
              <a:t>评</a:t>
            </a:r>
            <a:r>
              <a:rPr lang="zh-CN" altLang="en-US" sz="6000">
                <a:solidFill>
                  <a:srgbClr val="885069"/>
                </a:solidFill>
                <a:latin typeface="汉仪中秀体简" panose="00020600040101010101" pitchFamily="18" charset="-122"/>
                <a:ea typeface="汉仪中秀体简" panose="00020600040101010101" pitchFamily="18" charset="-122"/>
              </a:rPr>
              <a:t>课</a:t>
            </a:r>
            <a:r>
              <a:rPr lang="en-US" altLang="zh-CN" sz="6000">
                <a:solidFill>
                  <a:srgbClr val="885069"/>
                </a:solidFill>
                <a:latin typeface="汉仪中秀体简" panose="00020600040101010101" pitchFamily="18" charset="-122"/>
                <a:ea typeface="汉仪中秀体简" panose="00020600040101010101" pitchFamily="18" charset="-122"/>
              </a:rPr>
              <a:t>》</a:t>
            </a:r>
            <a:endParaRPr lang="en-US" altLang="zh-CN" sz="6000">
              <a:solidFill>
                <a:srgbClr val="885069"/>
              </a:solidFill>
              <a:latin typeface="汉仪中秀体简" panose="00020600040101010101" pitchFamily="18" charset="-122"/>
              <a:ea typeface="汉仪中秀体简" panose="00020600040101010101" pitchFamily="18" charset="-122"/>
            </a:endParaRPr>
          </a:p>
        </p:txBody>
      </p:sp>
      <p:cxnSp>
        <p:nvCxnSpPr>
          <p:cNvPr id="33" name="直接连接符 32"/>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4069530" y="288324"/>
            <a:ext cx="1041699" cy="810828"/>
            <a:chOff x="3055437" y="-1604013"/>
            <a:chExt cx="2267940" cy="1765300"/>
          </a:xfrm>
        </p:grpSpPr>
        <p:cxnSp>
          <p:nvCxnSpPr>
            <p:cNvPr id="35" name="直接连接符 34"/>
            <p:cNvCxnSpPr/>
            <p:nvPr/>
          </p:nvCxnSpPr>
          <p:spPr>
            <a:xfrm rot="5400000" flipV="1">
              <a:off x="3055437" y="-1604013"/>
              <a:ext cx="1765300" cy="176530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318102" y="-843989"/>
              <a:ext cx="1005275" cy="1005276"/>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132614" y="4591252"/>
            <a:ext cx="411475" cy="442313"/>
            <a:chOff x="3132614" y="4591252"/>
            <a:chExt cx="411475" cy="442313"/>
          </a:xfrm>
        </p:grpSpPr>
        <p:sp>
          <p:nvSpPr>
            <p:cNvPr id="52" name="椭圆 51"/>
            <p:cNvSpPr/>
            <p:nvPr/>
          </p:nvSpPr>
          <p:spPr>
            <a:xfrm>
              <a:off x="3132614" y="4591252"/>
              <a:ext cx="269088" cy="269088"/>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3" name="椭圆 52"/>
            <p:cNvSpPr/>
            <p:nvPr/>
          </p:nvSpPr>
          <p:spPr>
            <a:xfrm>
              <a:off x="3178777" y="4668253"/>
              <a:ext cx="365312" cy="365312"/>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0" name="组合 59"/>
          <p:cNvGrpSpPr/>
          <p:nvPr/>
        </p:nvGrpSpPr>
        <p:grpSpPr>
          <a:xfrm>
            <a:off x="4646226" y="4804926"/>
            <a:ext cx="546100" cy="228639"/>
            <a:chOff x="4592043" y="3575360"/>
            <a:chExt cx="546100" cy="228639"/>
          </a:xfrm>
        </p:grpSpPr>
        <p:sp>
          <p:nvSpPr>
            <p:cNvPr id="55" name="任意多边形: 形状 54"/>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8" name="任意多边形: 形状 57"/>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9" name="任意多边形: 形状 58"/>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1" name="组合 60"/>
          <p:cNvGrpSpPr/>
          <p:nvPr/>
        </p:nvGrpSpPr>
        <p:grpSpPr>
          <a:xfrm>
            <a:off x="10890554" y="1450637"/>
            <a:ext cx="546100" cy="228639"/>
            <a:chOff x="4592043" y="3575360"/>
            <a:chExt cx="546100" cy="228639"/>
          </a:xfrm>
        </p:grpSpPr>
        <p:sp>
          <p:nvSpPr>
            <p:cNvPr id="62" name="任意多边形: 形状 61"/>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3" name="任意多边形: 形状 62"/>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4" name="任意多边形: 形状 63"/>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71" name="任意多边形: 形状 7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76" name="直接连接符 75"/>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90266" y="114887"/>
            <a:ext cx="747819" cy="573365"/>
            <a:chOff x="290266" y="114887"/>
            <a:chExt cx="747819" cy="573365"/>
          </a:xfrm>
        </p:grpSpPr>
        <p:cxnSp>
          <p:nvCxnSpPr>
            <p:cNvPr id="73" name="直接连接符 72"/>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78" name="等腰三角形 77"/>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79" name="等腰三角形 78"/>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66" name="TextBox 3"/>
          <p:cNvSpPr txBox="1"/>
          <p:nvPr/>
        </p:nvSpPr>
        <p:spPr>
          <a:xfrm>
            <a:off x="6042433" y="2987154"/>
            <a:ext cx="5062887" cy="33229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50000"/>
              </a:lnSpc>
            </a:pPr>
            <a:r>
              <a:rPr lang="en-US" altLang="zh-CN" sz="1400">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4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zh-CN" altLang="en-US" sz="14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课堂观察</a:t>
            </a:r>
            <a:r>
              <a:rPr lang="zh-CN" altLang="en-US" sz="1400">
                <a:solidFill>
                  <a:srgbClr val="885069"/>
                </a:solidFill>
                <a:latin typeface="汉仪中秀体简" panose="00020600040101010101" pitchFamily="18" charset="-122"/>
                <a:ea typeface="汉仪中秀体简" panose="00020600040101010101" pitchFamily="18" charset="-122"/>
                <a:sym typeface="+mn-ea"/>
              </a:rPr>
              <a:t>Ⅱ</a:t>
            </a:r>
            <a:r>
              <a:rPr lang="en-US" altLang="zh-CN" sz="14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zh-CN" altLang="en-US" sz="1400">
                <a:latin typeface="阿里巴巴普惠体 R" panose="00020600040101010101" pitchFamily="18" charset="-122"/>
                <a:ea typeface="阿里巴巴普惠体 R" panose="00020600040101010101" pitchFamily="18" charset="-122"/>
                <a:cs typeface="阿里巴巴普惠体 R" panose="00020600040101010101" pitchFamily="18" charset="-122"/>
              </a:rPr>
              <a:t>是崔允漷、沈毅、吴江林等编写。全书从研究进展、观察故事、观察工具、观察课例，从理论到实践，全方位地呈现2008年后课堂观察LICC范式的新进展。作者们试图在更宏大的课堂研究中思考LICC范式的关键元素：如何让证据更可靠，技术更专业，合作更聚焦？奉献的是LICC范式基本成熟后的样态。</a:t>
            </a:r>
            <a:endParaRPr lang="zh-CN" altLang="en-US" sz="140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68" name="文本框 67"/>
          <p:cNvSpPr txBox="1"/>
          <p:nvPr/>
        </p:nvSpPr>
        <p:spPr>
          <a:xfrm>
            <a:off x="5267907" y="2684125"/>
            <a:ext cx="1560587" cy="1015663"/>
          </a:xfrm>
          <a:prstGeom prst="rect">
            <a:avLst/>
          </a:prstGeom>
          <a:noFill/>
        </p:spPr>
        <p:txBody>
          <a:bodyPr wrap="square" rtlCol="0">
            <a:spAutoFit/>
          </a:bodyPr>
          <a:lstStyle/>
          <a:p>
            <a:pPr algn="ctr"/>
            <a:r>
              <a:rPr lang="zh-CN" altLang="en-US" sz="6000">
                <a:solidFill>
                  <a:srgbClr val="50586D"/>
                </a:solidFill>
                <a:latin typeface="汉仪中秀体简" panose="00020600040101010101" pitchFamily="18" charset="-122"/>
                <a:ea typeface="汉仪中秀体简" panose="00020600040101010101" pitchFamily="18" charset="-122"/>
              </a:rPr>
              <a:t>序：</a:t>
            </a:r>
            <a:endParaRPr lang="zh-CN" altLang="en-US" sz="6000">
              <a:solidFill>
                <a:srgbClr val="885069"/>
              </a:solidFill>
              <a:latin typeface="汉仪中秀体简" panose="00020600040101010101" pitchFamily="18" charset="-122"/>
              <a:ea typeface="汉仪中秀体简"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2251" r="2417" b="8938"/>
          <a:stretch>
            <a:fillRect/>
          </a:stretch>
        </p:blipFill>
        <p:spPr>
          <a:xfrm>
            <a:off x="-1" y="0"/>
            <a:ext cx="12192001" cy="6857717"/>
          </a:xfrm>
          <a:prstGeom prst="rect">
            <a:avLst/>
          </a:prstGeom>
        </p:spPr>
      </p:pic>
      <p:sp>
        <p:nvSpPr>
          <p:cNvPr id="4" name="文本框 3"/>
          <p:cNvSpPr txBox="1"/>
          <p:nvPr/>
        </p:nvSpPr>
        <p:spPr>
          <a:xfrm>
            <a:off x="5845400" y="1609946"/>
            <a:ext cx="877163" cy="923330"/>
          </a:xfrm>
          <a:prstGeom prst="rect">
            <a:avLst/>
          </a:prstGeom>
          <a:noFill/>
        </p:spPr>
        <p:txBody>
          <a:bodyPr wrap="none" rtlCol="0">
            <a:spAutoFit/>
          </a:bodyPr>
          <a:lstStyle/>
          <a:p>
            <a:pPr algn="ctr"/>
            <a:r>
              <a:rPr lang="zh-CN" altLang="en-US" sz="5400">
                <a:solidFill>
                  <a:srgbClr val="885069"/>
                </a:solidFill>
                <a:latin typeface="汉仪中秀体简" panose="00020600040101010101" pitchFamily="18" charset="-122"/>
                <a:ea typeface="汉仪中秀体简" panose="00020600040101010101" pitchFamily="18" charset="-122"/>
              </a:rPr>
              <a:t>录</a:t>
            </a:r>
            <a:endParaRPr lang="zh-CN" altLang="en-US" sz="5400">
              <a:solidFill>
                <a:srgbClr val="885069"/>
              </a:solidFill>
              <a:latin typeface="汉仪中秀体简" panose="00020600040101010101" pitchFamily="18" charset="-122"/>
              <a:ea typeface="汉仪中秀体简" panose="00020600040101010101" pitchFamily="18" charset="-122"/>
            </a:endParaRPr>
          </a:p>
        </p:txBody>
      </p:sp>
      <p:sp>
        <p:nvSpPr>
          <p:cNvPr id="5" name="文本框 4"/>
          <p:cNvSpPr txBox="1"/>
          <p:nvPr/>
        </p:nvSpPr>
        <p:spPr>
          <a:xfrm>
            <a:off x="5077526" y="855254"/>
            <a:ext cx="1107996" cy="1200329"/>
          </a:xfrm>
          <a:prstGeom prst="rect">
            <a:avLst/>
          </a:prstGeom>
          <a:noFill/>
        </p:spPr>
        <p:txBody>
          <a:bodyPr wrap="none" rtlCol="0">
            <a:spAutoFit/>
          </a:bodyPr>
          <a:lstStyle/>
          <a:p>
            <a:pPr algn="ctr"/>
            <a:r>
              <a:rPr lang="zh-CN" altLang="en-US" sz="7200">
                <a:solidFill>
                  <a:srgbClr val="50586D"/>
                </a:solidFill>
                <a:latin typeface="汉仪中秀体简" panose="00020600040101010101" pitchFamily="18" charset="-122"/>
                <a:ea typeface="汉仪中秀体简" panose="00020600040101010101" pitchFamily="18" charset="-122"/>
              </a:rPr>
              <a:t>目</a:t>
            </a:r>
            <a:endParaRPr lang="zh-CN" altLang="en-US" sz="7200">
              <a:solidFill>
                <a:srgbClr val="50586D"/>
              </a:solidFill>
              <a:latin typeface="汉仪中秀体简" panose="00020600040101010101" pitchFamily="18" charset="-122"/>
              <a:ea typeface="汉仪中秀体简" panose="00020600040101010101" pitchFamily="18" charset="-122"/>
            </a:endParaRPr>
          </a:p>
        </p:txBody>
      </p:sp>
      <p:grpSp>
        <p:nvGrpSpPr>
          <p:cNvPr id="12" name="组合 11"/>
          <p:cNvGrpSpPr/>
          <p:nvPr/>
        </p:nvGrpSpPr>
        <p:grpSpPr>
          <a:xfrm>
            <a:off x="4538979" y="1546566"/>
            <a:ext cx="1041699" cy="810828"/>
            <a:chOff x="3055437" y="-1604013"/>
            <a:chExt cx="2267940" cy="1765300"/>
          </a:xfrm>
        </p:grpSpPr>
        <p:cxnSp>
          <p:nvCxnSpPr>
            <p:cNvPr id="13" name="直接连接符 12"/>
            <p:cNvCxnSpPr/>
            <p:nvPr/>
          </p:nvCxnSpPr>
          <p:spPr>
            <a:xfrm rot="5400000" flipV="1">
              <a:off x="3055437" y="-1604013"/>
              <a:ext cx="1765300" cy="176530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318102" y="-843989"/>
              <a:ext cx="1005275" cy="1005276"/>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3132614" y="4591252"/>
            <a:ext cx="411475" cy="442313"/>
            <a:chOff x="3132614" y="4591252"/>
            <a:chExt cx="411475" cy="442313"/>
          </a:xfrm>
        </p:grpSpPr>
        <p:sp>
          <p:nvSpPr>
            <p:cNvPr id="15" name="椭圆 14"/>
            <p:cNvSpPr/>
            <p:nvPr/>
          </p:nvSpPr>
          <p:spPr>
            <a:xfrm>
              <a:off x="3132614" y="4591252"/>
              <a:ext cx="269088" cy="269088"/>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6" name="椭圆 15"/>
            <p:cNvSpPr/>
            <p:nvPr/>
          </p:nvSpPr>
          <p:spPr>
            <a:xfrm>
              <a:off x="3178777" y="4668253"/>
              <a:ext cx="365312" cy="365312"/>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17" name="任意多边形: 形状 16"/>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20" name="直接连接符 19"/>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290266" y="114887"/>
            <a:ext cx="747819" cy="573365"/>
            <a:chOff x="290266" y="114887"/>
            <a:chExt cx="747819" cy="573365"/>
          </a:xfrm>
        </p:grpSpPr>
        <p:cxnSp>
          <p:nvCxnSpPr>
            <p:cNvPr id="18" name="直接连接符 17"/>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21" name="等腰三角形 20"/>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2" name="等腰三角形 21"/>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23" name="椭圆 22"/>
          <p:cNvSpPr/>
          <p:nvPr/>
        </p:nvSpPr>
        <p:spPr>
          <a:xfrm>
            <a:off x="5315957" y="3236188"/>
            <a:ext cx="529443" cy="529443"/>
          </a:xfrm>
          <a:prstGeom prst="ellipse">
            <a:avLst/>
          </a:prstGeom>
          <a:noFill/>
          <a:ln>
            <a:solidFill>
              <a:srgbClr val="5E6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5E667B"/>
                </a:solidFill>
                <a:latin typeface="Arial" panose="020B0604020202020204" pitchFamily="34" charset="0"/>
                <a:cs typeface="Arial" panose="020B0604020202020204" pitchFamily="34" charset="0"/>
              </a:rPr>
              <a:t>1</a:t>
            </a:r>
            <a:endParaRPr lang="zh-CN" altLang="en-US" sz="2800">
              <a:solidFill>
                <a:srgbClr val="5E667B"/>
              </a:solidFill>
              <a:latin typeface="Arial" panose="020B0604020202020204" pitchFamily="34" charset="0"/>
              <a:cs typeface="Arial" panose="020B0604020202020204" pitchFamily="34" charset="0"/>
            </a:endParaRPr>
          </a:p>
        </p:txBody>
      </p:sp>
      <p:sp>
        <p:nvSpPr>
          <p:cNvPr id="26" name="文本框 25"/>
          <p:cNvSpPr txBox="1"/>
          <p:nvPr/>
        </p:nvSpPr>
        <p:spPr>
          <a:xfrm>
            <a:off x="6101912" y="3208522"/>
            <a:ext cx="1826141" cy="584775"/>
          </a:xfrm>
          <a:prstGeom prst="rect">
            <a:avLst/>
          </a:prstGeom>
          <a:noFill/>
        </p:spPr>
        <p:txBody>
          <a:bodyPr wrap="none" rtlCol="0">
            <a:spAutoFit/>
          </a:bodyPr>
          <a:lstStyle/>
          <a:p>
            <a:r>
              <a:rPr lang="zh-CN" altLang="en-US" sz="3200">
                <a:solidFill>
                  <a:srgbClr val="5E667B"/>
                </a:solidFill>
                <a:latin typeface="汉仪中秀体简" panose="00020600040101010101" pitchFamily="18" charset="-122"/>
                <a:ea typeface="汉仪中秀体简" panose="00020600040101010101" pitchFamily="18" charset="-122"/>
              </a:rPr>
              <a:t>作者简介</a:t>
            </a:r>
            <a:endParaRPr lang="zh-CN" altLang="en-US" sz="3200">
              <a:solidFill>
                <a:srgbClr val="5E667B"/>
              </a:solidFill>
              <a:latin typeface="汉仪中秀体简" panose="00020600040101010101" pitchFamily="18" charset="-122"/>
              <a:ea typeface="汉仪中秀体简" panose="00020600040101010101" pitchFamily="18" charset="-122"/>
            </a:endParaRPr>
          </a:p>
        </p:txBody>
      </p:sp>
      <p:sp>
        <p:nvSpPr>
          <p:cNvPr id="27" name="椭圆 26"/>
          <p:cNvSpPr/>
          <p:nvPr/>
        </p:nvSpPr>
        <p:spPr>
          <a:xfrm>
            <a:off x="8808364" y="3236188"/>
            <a:ext cx="529443" cy="529443"/>
          </a:xfrm>
          <a:prstGeom prst="ellipse">
            <a:avLst/>
          </a:prstGeom>
          <a:noFill/>
          <a:ln>
            <a:solidFill>
              <a:srgbClr val="5E6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5E667B"/>
                </a:solidFill>
                <a:latin typeface="Arial" panose="020B0604020202020204" pitchFamily="34" charset="0"/>
                <a:cs typeface="Arial" panose="020B0604020202020204" pitchFamily="34" charset="0"/>
              </a:rPr>
              <a:t>2</a:t>
            </a:r>
            <a:endParaRPr lang="zh-CN" altLang="en-US" sz="2800">
              <a:solidFill>
                <a:srgbClr val="5E667B"/>
              </a:solidFill>
              <a:latin typeface="Arial" panose="020B0604020202020204" pitchFamily="34" charset="0"/>
              <a:cs typeface="Arial" panose="020B0604020202020204" pitchFamily="34" charset="0"/>
            </a:endParaRPr>
          </a:p>
        </p:txBody>
      </p:sp>
      <p:sp>
        <p:nvSpPr>
          <p:cNvPr id="28" name="文本框 27"/>
          <p:cNvSpPr txBox="1"/>
          <p:nvPr/>
        </p:nvSpPr>
        <p:spPr>
          <a:xfrm>
            <a:off x="9594319" y="3208522"/>
            <a:ext cx="1826141" cy="584775"/>
          </a:xfrm>
          <a:prstGeom prst="rect">
            <a:avLst/>
          </a:prstGeom>
          <a:noFill/>
        </p:spPr>
        <p:txBody>
          <a:bodyPr wrap="none" rtlCol="0">
            <a:spAutoFit/>
          </a:bodyPr>
          <a:lstStyle/>
          <a:p>
            <a:r>
              <a:rPr lang="zh-CN" altLang="en-US" sz="3200">
                <a:solidFill>
                  <a:srgbClr val="5E667B"/>
                </a:solidFill>
                <a:latin typeface="汉仪中秀体简" panose="00020600040101010101" pitchFamily="18" charset="-122"/>
                <a:ea typeface="汉仪中秀体简" panose="00020600040101010101" pitchFamily="18" charset="-122"/>
              </a:rPr>
              <a:t>书籍简介</a:t>
            </a:r>
            <a:endParaRPr lang="zh-CN" altLang="en-US" sz="3200">
              <a:solidFill>
                <a:srgbClr val="5E667B"/>
              </a:solidFill>
              <a:latin typeface="汉仪中秀体简" panose="00020600040101010101" pitchFamily="18" charset="-122"/>
              <a:ea typeface="汉仪中秀体简" panose="00020600040101010101" pitchFamily="18" charset="-122"/>
            </a:endParaRPr>
          </a:p>
        </p:txBody>
      </p:sp>
      <p:sp>
        <p:nvSpPr>
          <p:cNvPr id="29" name="椭圆 28"/>
          <p:cNvSpPr/>
          <p:nvPr/>
        </p:nvSpPr>
        <p:spPr>
          <a:xfrm>
            <a:off x="5315957" y="4633422"/>
            <a:ext cx="529443" cy="529443"/>
          </a:xfrm>
          <a:prstGeom prst="ellipse">
            <a:avLst/>
          </a:prstGeom>
          <a:noFill/>
          <a:ln>
            <a:solidFill>
              <a:srgbClr val="5E6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5E667B"/>
                </a:solidFill>
                <a:latin typeface="Arial" panose="020B0604020202020204" pitchFamily="34" charset="0"/>
                <a:cs typeface="Arial" panose="020B0604020202020204" pitchFamily="34" charset="0"/>
              </a:rPr>
              <a:t>3</a:t>
            </a:r>
            <a:endParaRPr lang="zh-CN" altLang="en-US" sz="2800">
              <a:solidFill>
                <a:srgbClr val="5E667B"/>
              </a:solidFill>
              <a:latin typeface="Arial" panose="020B0604020202020204" pitchFamily="34" charset="0"/>
              <a:cs typeface="Arial" panose="020B0604020202020204" pitchFamily="34" charset="0"/>
            </a:endParaRPr>
          </a:p>
        </p:txBody>
      </p:sp>
      <p:sp>
        <p:nvSpPr>
          <p:cNvPr id="30" name="文本框 29"/>
          <p:cNvSpPr txBox="1"/>
          <p:nvPr/>
        </p:nvSpPr>
        <p:spPr>
          <a:xfrm>
            <a:off x="6101912" y="4605756"/>
            <a:ext cx="1826141" cy="584775"/>
          </a:xfrm>
          <a:prstGeom prst="rect">
            <a:avLst/>
          </a:prstGeom>
          <a:noFill/>
        </p:spPr>
        <p:txBody>
          <a:bodyPr wrap="none" rtlCol="0">
            <a:spAutoFit/>
          </a:bodyPr>
          <a:lstStyle/>
          <a:p>
            <a:r>
              <a:rPr lang="zh-CN" altLang="en-US" sz="3200">
                <a:solidFill>
                  <a:srgbClr val="5E667B"/>
                </a:solidFill>
                <a:latin typeface="汉仪中秀体简" panose="00020600040101010101" pitchFamily="18" charset="-122"/>
                <a:ea typeface="汉仪中秀体简" panose="00020600040101010101" pitchFamily="18" charset="-122"/>
              </a:rPr>
              <a:t>内容梗概</a:t>
            </a:r>
            <a:endParaRPr lang="zh-CN" altLang="en-US" sz="3200">
              <a:solidFill>
                <a:srgbClr val="5E667B"/>
              </a:solidFill>
              <a:latin typeface="汉仪中秀体简" panose="00020600040101010101" pitchFamily="18" charset="-122"/>
              <a:ea typeface="汉仪中秀体简" panose="00020600040101010101" pitchFamily="18" charset="-122"/>
            </a:endParaRPr>
          </a:p>
        </p:txBody>
      </p:sp>
      <p:sp>
        <p:nvSpPr>
          <p:cNvPr id="31" name="椭圆 30"/>
          <p:cNvSpPr/>
          <p:nvPr/>
        </p:nvSpPr>
        <p:spPr>
          <a:xfrm>
            <a:off x="8808364" y="4633422"/>
            <a:ext cx="529443" cy="529443"/>
          </a:xfrm>
          <a:prstGeom prst="ellipse">
            <a:avLst/>
          </a:prstGeom>
          <a:noFill/>
          <a:ln>
            <a:solidFill>
              <a:srgbClr val="5E6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5E667B"/>
                </a:solidFill>
                <a:latin typeface="Arial" panose="020B0604020202020204" pitchFamily="34" charset="0"/>
                <a:cs typeface="Arial" panose="020B0604020202020204" pitchFamily="34" charset="0"/>
              </a:rPr>
              <a:t>4</a:t>
            </a:r>
            <a:endParaRPr lang="zh-CN" altLang="en-US" sz="2800">
              <a:solidFill>
                <a:srgbClr val="5E667B"/>
              </a:solidFill>
              <a:latin typeface="Arial" panose="020B0604020202020204" pitchFamily="34" charset="0"/>
              <a:cs typeface="Arial" panose="020B0604020202020204" pitchFamily="34" charset="0"/>
            </a:endParaRPr>
          </a:p>
        </p:txBody>
      </p:sp>
      <p:sp>
        <p:nvSpPr>
          <p:cNvPr id="32" name="文本框 31"/>
          <p:cNvSpPr txBox="1"/>
          <p:nvPr/>
        </p:nvSpPr>
        <p:spPr>
          <a:xfrm>
            <a:off x="9594319" y="4605756"/>
            <a:ext cx="1826141" cy="584775"/>
          </a:xfrm>
          <a:prstGeom prst="rect">
            <a:avLst/>
          </a:prstGeom>
          <a:noFill/>
        </p:spPr>
        <p:txBody>
          <a:bodyPr wrap="none" rtlCol="0">
            <a:spAutoFit/>
          </a:bodyPr>
          <a:lstStyle/>
          <a:p>
            <a:r>
              <a:rPr lang="zh-CN" altLang="en-US" sz="3200">
                <a:solidFill>
                  <a:srgbClr val="5E667B"/>
                </a:solidFill>
                <a:latin typeface="汉仪中秀体简" panose="00020600040101010101" pitchFamily="18" charset="-122"/>
                <a:ea typeface="汉仪中秀体简" panose="00020600040101010101" pitchFamily="18" charset="-122"/>
              </a:rPr>
              <a:t>读书感悟</a:t>
            </a:r>
            <a:endParaRPr lang="zh-CN" altLang="en-US" sz="3200">
              <a:solidFill>
                <a:srgbClr val="5E667B"/>
              </a:solidFill>
              <a:latin typeface="汉仪中秀体简" panose="00020600040101010101" pitchFamily="18" charset="-122"/>
              <a:ea typeface="汉仪中秀体简" panose="00020600040101010101" pitchFamily="18" charset="-122"/>
            </a:endParaRPr>
          </a:p>
        </p:txBody>
      </p:sp>
      <p:grpSp>
        <p:nvGrpSpPr>
          <p:cNvPr id="35" name="组合 34"/>
          <p:cNvGrpSpPr/>
          <p:nvPr/>
        </p:nvGrpSpPr>
        <p:grpSpPr>
          <a:xfrm>
            <a:off x="10657237" y="1805922"/>
            <a:ext cx="724404" cy="812800"/>
            <a:chOff x="9575806" y="2201416"/>
            <a:chExt cx="724404" cy="812800"/>
          </a:xfrm>
        </p:grpSpPr>
        <p:sp>
          <p:nvSpPr>
            <p:cNvPr id="36" name="椭圆 35"/>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7" name="椭圆 36"/>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38" name="组合 37"/>
          <p:cNvGrpSpPr/>
          <p:nvPr/>
        </p:nvGrpSpPr>
        <p:grpSpPr>
          <a:xfrm>
            <a:off x="10995543" y="5762328"/>
            <a:ext cx="1153050" cy="1054688"/>
            <a:chOff x="8455209" y="4502172"/>
            <a:chExt cx="2065634" cy="1889423"/>
          </a:xfrm>
        </p:grpSpPr>
        <p:cxnSp>
          <p:nvCxnSpPr>
            <p:cNvPr id="39" name="直接连接符 38"/>
            <p:cNvCxnSpPr/>
            <p:nvPr/>
          </p:nvCxnSpPr>
          <p:spPr>
            <a:xfrm flipV="1">
              <a:off x="8455209" y="4626295"/>
              <a:ext cx="1765300" cy="1765300"/>
            </a:xfrm>
            <a:prstGeom prst="line">
              <a:avLst/>
            </a:prstGeom>
            <a:ln w="28575">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8755543" y="4502172"/>
              <a:ext cx="1765300" cy="1765300"/>
            </a:xfrm>
            <a:prstGeom prst="line">
              <a:avLst/>
            </a:prstGeom>
            <a:ln w="28575">
              <a:solidFill>
                <a:srgbClr val="7C8799"/>
              </a:solidFill>
            </a:ln>
          </p:spPr>
          <p:style>
            <a:lnRef idx="1">
              <a:schemeClr val="accent1"/>
            </a:lnRef>
            <a:fillRef idx="0">
              <a:schemeClr val="accent1"/>
            </a:fillRef>
            <a:effectRef idx="0">
              <a:schemeClr val="accent1"/>
            </a:effectRef>
            <a:fontRef idx="minor">
              <a:schemeClr val="tx1"/>
            </a:fontRef>
          </p:style>
        </p:cxnSp>
        <p:sp>
          <p:nvSpPr>
            <p:cNvPr id="41" name="等腰三角形 40"/>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42" name="等腰三角形 41"/>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43" name="组合 42"/>
          <p:cNvGrpSpPr/>
          <p:nvPr/>
        </p:nvGrpSpPr>
        <p:grpSpPr>
          <a:xfrm>
            <a:off x="10016265" y="741209"/>
            <a:ext cx="546100" cy="228639"/>
            <a:chOff x="4592043" y="3575360"/>
            <a:chExt cx="546100" cy="228639"/>
          </a:xfrm>
        </p:grpSpPr>
        <p:sp>
          <p:nvSpPr>
            <p:cNvPr id="44" name="任意多边形: 形状 43"/>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45" name="任意多边形: 形状 44"/>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46" name="任意多边形: 形状 45"/>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2251" r="2417" b="8938"/>
          <a:stretch>
            <a:fillRect/>
          </a:stretch>
        </p:blipFill>
        <p:spPr>
          <a:xfrm>
            <a:off x="-1" y="-3810"/>
            <a:ext cx="12192001" cy="6857717"/>
          </a:xfrm>
          <a:prstGeom prst="rect">
            <a:avLst/>
          </a:prstGeom>
        </p:spPr>
      </p:pic>
      <p:grpSp>
        <p:nvGrpSpPr>
          <p:cNvPr id="4" name="组合 3"/>
          <p:cNvGrpSpPr/>
          <p:nvPr/>
        </p:nvGrpSpPr>
        <p:grpSpPr>
          <a:xfrm>
            <a:off x="10872257" y="2201416"/>
            <a:ext cx="724404" cy="812800"/>
            <a:chOff x="9575806" y="2201416"/>
            <a:chExt cx="724404" cy="812800"/>
          </a:xfrm>
        </p:grpSpPr>
        <p:sp>
          <p:nvSpPr>
            <p:cNvPr id="13" name="椭圆 12"/>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4" name="椭圆 13"/>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3" name="组合 2"/>
          <p:cNvGrpSpPr/>
          <p:nvPr/>
        </p:nvGrpSpPr>
        <p:grpSpPr>
          <a:xfrm>
            <a:off x="9197005" y="5845215"/>
            <a:ext cx="957648" cy="875955"/>
            <a:chOff x="8455209" y="4502172"/>
            <a:chExt cx="2065634" cy="1889423"/>
          </a:xfrm>
        </p:grpSpPr>
        <p:cxnSp>
          <p:nvCxnSpPr>
            <p:cNvPr id="24" name="直接连接符 23"/>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755543" y="4502172"/>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7" name="等腰三角形 2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33" name="直接连接符 32"/>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rot="5400000">
            <a:off x="10083380" y="4812309"/>
            <a:ext cx="2954597" cy="1200329"/>
          </a:xfrm>
          <a:prstGeom prst="rect">
            <a:avLst/>
          </a:prstGeom>
          <a:noFill/>
        </p:spPr>
        <p:txBody>
          <a:bodyPr wrap="square" rtlCol="0">
            <a:spAutoFit/>
          </a:bodyPr>
          <a:lstStyle/>
          <a:p>
            <a:pPr algn="dist"/>
            <a:r>
              <a:rPr lang="en-US" altLang="zh-CN" sz="7200">
                <a:solidFill>
                  <a:srgbClr val="B4BFD1"/>
                </a:solidFill>
                <a:latin typeface="Century Gothic" panose="020B0502020202020204" pitchFamily="34" charset="0"/>
                <a:ea typeface="汉仪中秀体简" panose="00020600040101010101" pitchFamily="18" charset="-122"/>
              </a:rPr>
              <a:t>READ</a:t>
            </a:r>
            <a:endParaRPr lang="zh-CN" altLang="en-US" sz="7200">
              <a:solidFill>
                <a:srgbClr val="B4BFD1"/>
              </a:solidFill>
              <a:latin typeface="Century Gothic" panose="020B0502020202020204" pitchFamily="34" charset="0"/>
              <a:ea typeface="汉仪中秀体简" panose="00020600040101010101" pitchFamily="18" charset="-122"/>
            </a:endParaRPr>
          </a:p>
        </p:txBody>
      </p:sp>
      <p:grpSp>
        <p:nvGrpSpPr>
          <p:cNvPr id="37" name="组合 36"/>
          <p:cNvGrpSpPr/>
          <p:nvPr/>
        </p:nvGrpSpPr>
        <p:grpSpPr>
          <a:xfrm>
            <a:off x="3808071" y="680971"/>
            <a:ext cx="1041699" cy="810828"/>
            <a:chOff x="3055437" y="-1604013"/>
            <a:chExt cx="2267940" cy="1765300"/>
          </a:xfrm>
        </p:grpSpPr>
        <p:cxnSp>
          <p:nvCxnSpPr>
            <p:cNvPr id="35" name="直接连接符 34"/>
            <p:cNvCxnSpPr/>
            <p:nvPr/>
          </p:nvCxnSpPr>
          <p:spPr>
            <a:xfrm rot="5400000" flipV="1">
              <a:off x="3055437" y="-1604013"/>
              <a:ext cx="1765300" cy="176530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318102" y="-843989"/>
              <a:ext cx="1005275" cy="1005276"/>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132614" y="4591252"/>
            <a:ext cx="411475" cy="442313"/>
            <a:chOff x="3132614" y="4591252"/>
            <a:chExt cx="411475" cy="442313"/>
          </a:xfrm>
        </p:grpSpPr>
        <p:sp>
          <p:nvSpPr>
            <p:cNvPr id="52" name="椭圆 51"/>
            <p:cNvSpPr/>
            <p:nvPr/>
          </p:nvSpPr>
          <p:spPr>
            <a:xfrm>
              <a:off x="3132614" y="4591252"/>
              <a:ext cx="269088" cy="269088"/>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3" name="椭圆 52"/>
            <p:cNvSpPr/>
            <p:nvPr/>
          </p:nvSpPr>
          <p:spPr>
            <a:xfrm>
              <a:off x="3178777" y="4668253"/>
              <a:ext cx="365312" cy="365312"/>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0" name="组合 59"/>
          <p:cNvGrpSpPr/>
          <p:nvPr/>
        </p:nvGrpSpPr>
        <p:grpSpPr>
          <a:xfrm>
            <a:off x="4080070" y="5258913"/>
            <a:ext cx="546100" cy="228639"/>
            <a:chOff x="4592043" y="3575360"/>
            <a:chExt cx="546100" cy="228639"/>
          </a:xfrm>
        </p:grpSpPr>
        <p:sp>
          <p:nvSpPr>
            <p:cNvPr id="55" name="任意多边形: 形状 54"/>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8" name="任意多边形: 形状 57"/>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9" name="任意多边形: 形状 58"/>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1" name="组合 60"/>
          <p:cNvGrpSpPr/>
          <p:nvPr/>
        </p:nvGrpSpPr>
        <p:grpSpPr>
          <a:xfrm>
            <a:off x="10016265" y="741209"/>
            <a:ext cx="546100" cy="228639"/>
            <a:chOff x="4592043" y="3575360"/>
            <a:chExt cx="546100" cy="228639"/>
          </a:xfrm>
        </p:grpSpPr>
        <p:sp>
          <p:nvSpPr>
            <p:cNvPr id="62" name="任意多边形: 形状 61"/>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3" name="任意多边形: 形状 62"/>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4" name="任意多边形: 形状 63"/>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71" name="任意多边形: 形状 7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76" name="直接连接符 75"/>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90266" y="114887"/>
            <a:ext cx="747819" cy="573365"/>
            <a:chOff x="290266" y="114887"/>
            <a:chExt cx="747819" cy="573365"/>
          </a:xfrm>
        </p:grpSpPr>
        <p:cxnSp>
          <p:nvCxnSpPr>
            <p:cNvPr id="73" name="直接连接符 72"/>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78" name="等腰三角形 77"/>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79" name="等腰三角形 78"/>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47" name="文本框 46"/>
          <p:cNvSpPr txBox="1"/>
          <p:nvPr/>
        </p:nvSpPr>
        <p:spPr>
          <a:xfrm>
            <a:off x="5484398" y="1859198"/>
            <a:ext cx="1553631" cy="1569660"/>
          </a:xfrm>
          <a:prstGeom prst="rect">
            <a:avLst/>
          </a:prstGeom>
          <a:noFill/>
        </p:spPr>
        <p:txBody>
          <a:bodyPr wrap="none" rtlCol="0">
            <a:spAutoFit/>
          </a:bodyPr>
          <a:lstStyle/>
          <a:p>
            <a:pPr algn="ctr"/>
            <a:r>
              <a:rPr lang="en-US" altLang="zh-CN" sz="9600">
                <a:solidFill>
                  <a:srgbClr val="50586D"/>
                </a:solidFill>
                <a:latin typeface="Arial" panose="020B0604020202020204" pitchFamily="34" charset="0"/>
                <a:ea typeface="汉仪中秀体简" panose="00020600040101010101" pitchFamily="18" charset="-122"/>
                <a:cs typeface="Arial" panose="020B0604020202020204" pitchFamily="34" charset="0"/>
              </a:rPr>
              <a:t>01</a:t>
            </a:r>
            <a:endParaRPr lang="zh-CN" altLang="en-US" sz="9600">
              <a:solidFill>
                <a:srgbClr val="50586D"/>
              </a:solidFill>
              <a:latin typeface="Arial" panose="020B0604020202020204" pitchFamily="34" charset="0"/>
              <a:ea typeface="汉仪中秀体简" panose="00020600040101010101" pitchFamily="18" charset="-122"/>
              <a:cs typeface="Arial" panose="020B0604020202020204" pitchFamily="34" charset="0"/>
            </a:endParaRPr>
          </a:p>
        </p:txBody>
      </p:sp>
      <p:sp>
        <p:nvSpPr>
          <p:cNvPr id="48" name="文本框 47"/>
          <p:cNvSpPr txBox="1"/>
          <p:nvPr/>
        </p:nvSpPr>
        <p:spPr>
          <a:xfrm>
            <a:off x="6960027" y="2112970"/>
            <a:ext cx="2646878" cy="830997"/>
          </a:xfrm>
          <a:prstGeom prst="rect">
            <a:avLst/>
          </a:prstGeom>
          <a:noFill/>
        </p:spPr>
        <p:txBody>
          <a:bodyPr wrap="none" rtlCol="0">
            <a:spAutoFit/>
          </a:bodyPr>
          <a:lstStyle/>
          <a:p>
            <a:pPr algn="ctr"/>
            <a:r>
              <a:rPr lang="zh-CN" altLang="en-US" sz="4800">
                <a:solidFill>
                  <a:srgbClr val="885069"/>
                </a:solidFill>
                <a:latin typeface="汉仪中秀体简" panose="00020600040101010101" pitchFamily="18" charset="-122"/>
                <a:ea typeface="汉仪中秀体简" panose="00020600040101010101" pitchFamily="18" charset="-122"/>
              </a:rPr>
              <a:t>作者简介</a:t>
            </a:r>
            <a:endParaRPr lang="zh-CN" altLang="en-US" sz="4800">
              <a:solidFill>
                <a:srgbClr val="885069"/>
              </a:solidFill>
              <a:latin typeface="汉仪中秀体简" panose="00020600040101010101" pitchFamily="18" charset="-122"/>
              <a:ea typeface="汉仪中秀体简" panose="00020600040101010101" pitchFamily="18" charset="-122"/>
            </a:endParaRPr>
          </a:p>
        </p:txBody>
      </p:sp>
      <p:sp>
        <p:nvSpPr>
          <p:cNvPr id="39" name="矩形 38"/>
          <p:cNvSpPr/>
          <p:nvPr/>
        </p:nvSpPr>
        <p:spPr>
          <a:xfrm>
            <a:off x="7104411" y="2845162"/>
            <a:ext cx="2893906" cy="338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1600" i="1" dirty="0">
                <a:solidFill>
                  <a:srgbClr val="344767"/>
                </a:solidFill>
                <a:latin typeface="Didot" panose="02000503000000020003" pitchFamily="2" charset="0"/>
              </a:rPr>
              <a:t>Author's Brief Introduction</a:t>
            </a:r>
            <a:endParaRPr lang="en-US" altLang="zh-CN" sz="1600" i="1" dirty="0">
              <a:solidFill>
                <a:srgbClr val="344767"/>
              </a:solidFill>
              <a:latin typeface="Didot" panose="02000503000000020003" pitchFamily="2" charset="0"/>
            </a:endParaRPr>
          </a:p>
        </p:txBody>
      </p:sp>
      <p:sp>
        <p:nvSpPr>
          <p:cNvPr id="40" name="矩形 39"/>
          <p:cNvSpPr/>
          <p:nvPr/>
        </p:nvSpPr>
        <p:spPr>
          <a:xfrm>
            <a:off x="5547115" y="3330578"/>
            <a:ext cx="4059788" cy="14890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崔允漷：男，汉族，浙江临海人。现任教育部人文社科重点研究基地华东师范大学课程与教学研究所所长，教授，博士生导师。</a:t>
            </a:r>
            <a:endParaRPr lang="zh-CN"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30000"/>
              </a:lnSpc>
            </a:pPr>
            <a:r>
              <a:rPr lang="zh-CN"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沈毅：男，</a:t>
            </a:r>
            <a:r>
              <a:rPr lang="en-US" altLang="zh-CN"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1965</a:t>
            </a:r>
            <a:r>
              <a:rPr lang="zh-CN" altLang="en-US"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年</a:t>
            </a:r>
            <a:r>
              <a:rPr lang="en-US" altLang="zh-CN"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2</a:t>
            </a:r>
            <a:r>
              <a:rPr lang="zh-CN" altLang="en-US"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月，</a:t>
            </a:r>
            <a:r>
              <a:rPr lang="zh-CN"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哈工大教授，博士生导师。</a:t>
            </a:r>
            <a:endParaRPr lang="zh-CN"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30000"/>
              </a:lnSpc>
            </a:pPr>
            <a:r>
              <a:rPr lang="zh-CN"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吴江林：男，教育专家。</a:t>
            </a:r>
            <a:endParaRPr lang="zh-CN"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7717"/>
          </a:xfrm>
          <a:prstGeom prst="rect">
            <a:avLst/>
          </a:prstGeom>
        </p:spPr>
      </p:pic>
      <p:sp>
        <p:nvSpPr>
          <p:cNvPr id="3" name="文本框 5"/>
          <p:cNvSpPr txBox="1"/>
          <p:nvPr/>
        </p:nvSpPr>
        <p:spPr>
          <a:xfrm>
            <a:off x="1290736" y="906291"/>
            <a:ext cx="3337347"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800" b="1">
                <a:solidFill>
                  <a:srgbClr val="344767"/>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mn-ea"/>
              </a:rPr>
              <a:t>作者简介</a:t>
            </a:r>
            <a:endParaRPr lang="zh-CN" altLang="en-US" sz="4800" b="1" dirty="0">
              <a:solidFill>
                <a:srgbClr val="344767"/>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5" name="矩形 4"/>
          <p:cNvSpPr/>
          <p:nvPr/>
        </p:nvSpPr>
        <p:spPr>
          <a:xfrm>
            <a:off x="1290736" y="1714344"/>
            <a:ext cx="3988435" cy="33718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1600" dirty="0">
                <a:solidFill>
                  <a:srgbClr val="344767"/>
                </a:solidFill>
                <a:latin typeface="Arial" panose="020B0604020202020204" pitchFamily="34" charset="0"/>
                <a:cs typeface="Arial" panose="020B0604020202020204" pitchFamily="34" charset="0"/>
              </a:rPr>
              <a:t>Author's Brief Introduction</a:t>
            </a:r>
            <a:endParaRPr lang="en-US" altLang="zh-CN" sz="1600" dirty="0">
              <a:solidFill>
                <a:srgbClr val="344767"/>
              </a:solidFill>
              <a:latin typeface="Arial" panose="020B0604020202020204" pitchFamily="34" charset="0"/>
              <a:cs typeface="Arial" panose="020B0604020202020204" pitchFamily="34" charset="0"/>
            </a:endParaRPr>
          </a:p>
        </p:txBody>
      </p:sp>
      <p:sp>
        <p:nvSpPr>
          <p:cNvPr id="7" name="文本框 28"/>
          <p:cNvSpPr txBox="1"/>
          <p:nvPr/>
        </p:nvSpPr>
        <p:spPr>
          <a:xfrm>
            <a:off x="1290735" y="2410053"/>
            <a:ext cx="5812795" cy="1383665"/>
          </a:xfrm>
          <a:prstGeom prst="rect">
            <a:avLst/>
          </a:prstGeom>
        </p:spPr>
        <p:txBody>
          <a:bodyPr wrap="square">
            <a:spAutoFit/>
          </a:bodyPr>
          <a:lstStyle>
            <a:defPPr>
              <a:defRPr lang="zh-CN"/>
            </a:defPPr>
            <a:lvl1pPr>
              <a:lnSpc>
                <a:spcPct val="130000"/>
              </a:lnSpc>
              <a:defRPr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sz="2800" b="1" dirty="0">
                <a:solidFill>
                  <a:srgbClr val="885069"/>
                </a:solidFill>
              </a:rPr>
              <a:t>崔允漷</a:t>
            </a:r>
            <a:r>
              <a:rPr b="1" dirty="0">
                <a:solidFill>
                  <a:srgbClr val="885069"/>
                </a:solidFill>
              </a:rPr>
              <a:t>，</a:t>
            </a:r>
            <a:r>
              <a:rPr dirty="0"/>
              <a:t>男，汉族，浙江临海人。1993年博士毕业于华东师范大学，获得教育学博士学位。现任教育部人文社科重点研究基地华东师范大学课程与教学研究所所长，教授，博士生导师。</a:t>
            </a:r>
            <a:endParaRPr dirty="0"/>
          </a:p>
        </p:txBody>
      </p:sp>
      <p:sp>
        <p:nvSpPr>
          <p:cNvPr id="9" name="文本框 4"/>
          <p:cNvSpPr txBox="1"/>
          <p:nvPr/>
        </p:nvSpPr>
        <p:spPr>
          <a:xfrm>
            <a:off x="1290736" y="4121116"/>
            <a:ext cx="9680547" cy="1706880"/>
          </a:xfrm>
          <a:prstGeom prst="rect">
            <a:avLst/>
          </a:prstGeom>
        </p:spPr>
        <p:txBody>
          <a:bodyPr wrap="square">
            <a:spAutoFit/>
          </a:bodyPr>
          <a:lstStyle>
            <a:defPPr>
              <a:defRPr lang="zh-CN"/>
            </a:defPPr>
            <a:lvl1pPr>
              <a:lnSpc>
                <a:spcPct val="130000"/>
              </a:lnSpc>
              <a:defRPr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dirty="0"/>
              <a:t>主讲课程为课程开发，教育项目设计，有效教学，研究领域为课程开发；基于课程标准的教学与评价；国际课程比较。</a:t>
            </a:r>
            <a:endParaRPr dirty="0"/>
          </a:p>
          <a:p>
            <a:pPr>
              <a:lnSpc>
                <a:spcPct val="150000"/>
              </a:lnSpc>
            </a:pPr>
            <a:r>
              <a:rPr dirty="0"/>
              <a:t>已出版专编教材：崔允漷：《有效教学》，华东师范大学出版社2009年版</a:t>
            </a:r>
            <a:endParaRPr dirty="0"/>
          </a:p>
          <a:p>
            <a:pPr>
              <a:lnSpc>
                <a:spcPct val="150000"/>
              </a:lnSpc>
            </a:pPr>
            <a:r>
              <a:rPr dirty="0"/>
              <a:t>                崔允漷：《课程·良方》，华东师范大学出版社2007年9月</a:t>
            </a:r>
            <a:r>
              <a:rPr lang="zh-CN" dirty="0"/>
              <a:t>等</a:t>
            </a:r>
            <a:endParaRPr lang="zh-CN" dirty="0"/>
          </a:p>
          <a:p>
            <a:pPr>
              <a:lnSpc>
                <a:spcPct val="150000"/>
              </a:lnSpc>
            </a:pPr>
            <a:r>
              <a:rPr lang="zh-CN" dirty="0"/>
              <a:t>已发表论文：崔允漷：全球视野下我国普通高中课程改革的对策思考，《教育发展研究》2013-18</a:t>
            </a:r>
            <a:endParaRPr lang="zh-CN" dirty="0"/>
          </a:p>
          <a:p>
            <a:pPr>
              <a:lnSpc>
                <a:spcPct val="150000"/>
              </a:lnSpc>
            </a:pPr>
            <a:r>
              <a:rPr lang="zh-CN" dirty="0"/>
              <a:t>            崔允漷：校本课程旨在让学生“活得精彩”，《基础教育课程》2013-6等</a:t>
            </a:r>
            <a:endParaRPr lang="zh-CN" dirty="0"/>
          </a:p>
        </p:txBody>
      </p:sp>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8101560" y="5600700"/>
            <a:ext cx="993563" cy="840825"/>
            <a:chOff x="8455209" y="4597197"/>
            <a:chExt cx="2120354" cy="1794398"/>
          </a:xfrm>
        </p:grpSpPr>
        <p:cxnSp>
          <p:nvCxnSpPr>
            <p:cNvPr id="23" name="直接连接符 22"/>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25" name="等腰三角形 24"/>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6" name="等腰三角形 25"/>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rot="5400000">
            <a:off x="10083380" y="4812309"/>
            <a:ext cx="2954597" cy="1200329"/>
          </a:xfrm>
          <a:prstGeom prst="rect">
            <a:avLst/>
          </a:prstGeom>
          <a:noFill/>
        </p:spPr>
        <p:txBody>
          <a:bodyPr wrap="square" rtlCol="0">
            <a:spAutoFit/>
          </a:bodyPr>
          <a:lstStyle/>
          <a:p>
            <a:pPr algn="dist"/>
            <a:r>
              <a:rPr lang="en-US" altLang="zh-CN" sz="7200">
                <a:solidFill>
                  <a:srgbClr val="B4BFD1"/>
                </a:solidFill>
                <a:latin typeface="Century Gothic" panose="020B0502020202020204" pitchFamily="34" charset="0"/>
                <a:ea typeface="汉仪中秀体简" panose="00020600040101010101" pitchFamily="18" charset="-122"/>
              </a:rPr>
              <a:t>READ</a:t>
            </a:r>
            <a:endParaRPr lang="zh-CN" altLang="en-US" sz="7200">
              <a:solidFill>
                <a:srgbClr val="B4BFD1"/>
              </a:solidFill>
              <a:latin typeface="Century Gothic" panose="020B0502020202020204" pitchFamily="34" charset="0"/>
              <a:ea typeface="汉仪中秀体简" panose="00020600040101010101" pitchFamily="18" charset="-122"/>
            </a:endParaRPr>
          </a:p>
        </p:txBody>
      </p:sp>
      <p:grpSp>
        <p:nvGrpSpPr>
          <p:cNvPr id="32" name="组合 31"/>
          <p:cNvGrpSpPr/>
          <p:nvPr/>
        </p:nvGrpSpPr>
        <p:grpSpPr>
          <a:xfrm>
            <a:off x="10841995" y="833269"/>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pic>
        <p:nvPicPr>
          <p:cNvPr id="2" name="图片 1"/>
          <p:cNvPicPr>
            <a:picLocks noChangeAspect="1"/>
          </p:cNvPicPr>
          <p:nvPr/>
        </p:nvPicPr>
        <p:blipFill>
          <a:blip r:embed="rId2"/>
          <a:stretch>
            <a:fillRect/>
          </a:stretch>
        </p:blipFill>
        <p:spPr>
          <a:xfrm>
            <a:off x="7484745" y="1424305"/>
            <a:ext cx="3213735" cy="21431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3810"/>
            <a:ext cx="12192000" cy="6857717"/>
          </a:xfrm>
          <a:prstGeom prst="rect">
            <a:avLst/>
          </a:prstGeom>
        </p:spPr>
      </p:pic>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1462656" y="720106"/>
            <a:ext cx="309314" cy="347058"/>
            <a:chOff x="9575806" y="2201416"/>
            <a:chExt cx="724404" cy="812800"/>
          </a:xfrm>
        </p:grpSpPr>
        <p:sp>
          <p:nvSpPr>
            <p:cNvPr id="20" name="椭圆 19"/>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1" name="椭圆 20"/>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2" name="组合 21"/>
          <p:cNvGrpSpPr/>
          <p:nvPr/>
        </p:nvGrpSpPr>
        <p:grpSpPr>
          <a:xfrm>
            <a:off x="9265914" y="5832476"/>
            <a:ext cx="993563" cy="840825"/>
            <a:chOff x="8455209" y="4597197"/>
            <a:chExt cx="2120354" cy="1794398"/>
          </a:xfrm>
        </p:grpSpPr>
        <p:cxnSp>
          <p:nvCxnSpPr>
            <p:cNvPr id="23" name="直接连接符 22"/>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25" name="等腰三角形 24"/>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6" name="等腰三角形 25"/>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rot="5400000">
            <a:off x="10449919" y="5271180"/>
            <a:ext cx="2221518" cy="1015663"/>
          </a:xfrm>
          <a:prstGeom prst="rect">
            <a:avLst/>
          </a:prstGeom>
          <a:noFill/>
        </p:spPr>
        <p:txBody>
          <a:bodyPr wrap="square" rtlCol="0">
            <a:spAutoFit/>
          </a:bodyPr>
          <a:lstStyle/>
          <a:p>
            <a:pPr algn="ctr"/>
            <a:r>
              <a:rPr lang="en-US" altLang="zh-CN" sz="6000">
                <a:solidFill>
                  <a:srgbClr val="B4BFD1"/>
                </a:solidFill>
                <a:latin typeface="Century Gothic" panose="020B0502020202020204" pitchFamily="34" charset="0"/>
                <a:ea typeface="汉仪中秀体简" panose="00020600040101010101" pitchFamily="18" charset="-122"/>
              </a:rPr>
              <a:t>READ</a:t>
            </a:r>
            <a:endParaRPr lang="zh-CN" altLang="en-US" sz="6000">
              <a:solidFill>
                <a:srgbClr val="B4BFD1"/>
              </a:solidFill>
              <a:latin typeface="Century Gothic" panose="020B0502020202020204" pitchFamily="34" charset="0"/>
              <a:ea typeface="汉仪中秀体简" panose="00020600040101010101" pitchFamily="18" charset="-122"/>
            </a:endParaRPr>
          </a:p>
        </p:txBody>
      </p:sp>
      <p:grpSp>
        <p:nvGrpSpPr>
          <p:cNvPr id="32" name="组合 31"/>
          <p:cNvGrpSpPr/>
          <p:nvPr/>
        </p:nvGrpSpPr>
        <p:grpSpPr>
          <a:xfrm rot="5400000">
            <a:off x="7577525" y="371065"/>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29" name="矩形 28"/>
          <p:cNvSpPr/>
          <p:nvPr/>
        </p:nvSpPr>
        <p:spPr>
          <a:xfrm>
            <a:off x="3911703" y="1436973"/>
            <a:ext cx="6828790" cy="1370965"/>
          </a:xfrm>
          <a:prstGeom prst="rect">
            <a:avLst/>
          </a:prstGeom>
        </p:spPr>
        <p:txBody>
          <a:bodyPr vert="horz"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60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sz="1600">
                <a:latin typeface="阿里巴巴普惠体 R" panose="00020600040101010101" pitchFamily="18" charset="-122"/>
                <a:ea typeface="阿里巴巴普惠体 R" panose="00020600040101010101" pitchFamily="18" charset="-122"/>
                <a:cs typeface="阿里巴巴普惠体 R" panose="00020600040101010101" pitchFamily="18" charset="-122"/>
              </a:rPr>
              <a:t>我们的教学的确存在一些问题。比如说考试，考试为什么每一次都像高考一样要排名次？考试本身没错，美国的学生也考试，甚至考试次数也不少。但是，为什么美国学生不紧张，中国学生非常紧张呢？因为我们每一次考试都要排名次。</a:t>
            </a:r>
            <a:r>
              <a:rPr sz="16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教师那么认真备课，为何学生还没学会？</a:t>
            </a:r>
            <a:endParaRPr sz="1600">
              <a:solidFill>
                <a:srgbClr val="885069"/>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30" name="矩形 29"/>
          <p:cNvSpPr/>
          <p:nvPr/>
        </p:nvSpPr>
        <p:spPr>
          <a:xfrm>
            <a:off x="3942860" y="4018331"/>
            <a:ext cx="6828788" cy="1691005"/>
          </a:xfrm>
          <a:prstGeom prst="rect">
            <a:avLst/>
          </a:prstGeom>
        </p:spPr>
        <p:txBody>
          <a:bodyPr vert="horz"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600">
                <a:solidFill>
                  <a:srgbClr val="5E667B"/>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sz="1600">
                <a:latin typeface="阿里巴巴普惠体 R" panose="00020600040101010101" pitchFamily="18" charset="-122"/>
                <a:ea typeface="阿里巴巴普惠体 R" panose="00020600040101010101" pitchFamily="18" charset="-122"/>
                <a:cs typeface="阿里巴巴普惠体 R" panose="00020600040101010101" pitchFamily="18" charset="-122"/>
              </a:rPr>
              <a:t>课堂教学改革，千变万变，唯一不变的是让学生学习增值。增值的指标有4个：一是怎么让学生更想学；二是怎么让学生更会学；三是怎么在同样的时间里学得更多、更好；四是怎么让学习更有意义。什么是更有意义？就是不仅现在有用，将来还有用，对自己的发展，对自己今后的生活都有用。</a:t>
            </a:r>
            <a:endParaRPr sz="160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31" name="文本框 83"/>
          <p:cNvSpPr txBox="1">
            <a:spLocks noChangeArrowheads="1"/>
          </p:cNvSpPr>
          <p:nvPr/>
        </p:nvSpPr>
        <p:spPr bwMode="auto">
          <a:xfrm>
            <a:off x="1168400" y="3818255"/>
            <a:ext cx="249618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dirty="0">
                <a:solidFill>
                  <a:srgbClr val="885069"/>
                </a:solidFill>
                <a:latin typeface="汉仪中秀体简" panose="00020600040101010101" pitchFamily="18" charset="-122"/>
                <a:ea typeface="汉仪中秀体简" panose="00020600040101010101" pitchFamily="18" charset="-122"/>
              </a:rPr>
              <a:t>崔允漷</a:t>
            </a:r>
            <a:r>
              <a:rPr lang="zh-CN" altLang="en-US" sz="2000" dirty="0">
                <a:solidFill>
                  <a:srgbClr val="344767"/>
                </a:solidFill>
                <a:latin typeface="汉仪中秀体简" panose="00020600040101010101" pitchFamily="18" charset="-122"/>
                <a:ea typeface="汉仪中秀体简" panose="00020600040101010101" pitchFamily="18" charset="-122"/>
              </a:rPr>
              <a:t>与学校变革</a:t>
            </a:r>
            <a:endParaRPr lang="zh-CN" altLang="en-US" sz="2000" dirty="0">
              <a:solidFill>
                <a:srgbClr val="344767"/>
              </a:solidFill>
              <a:latin typeface="汉仪中秀体简" panose="00020600040101010101" pitchFamily="18" charset="-122"/>
              <a:ea typeface="汉仪中秀体简" panose="00020600040101010101" pitchFamily="18" charset="-122"/>
            </a:endParaRPr>
          </a:p>
        </p:txBody>
      </p:sp>
      <p:pic>
        <p:nvPicPr>
          <p:cNvPr id="2" name="图片 1"/>
          <p:cNvPicPr>
            <a:picLocks noChangeAspect="1"/>
          </p:cNvPicPr>
          <p:nvPr/>
        </p:nvPicPr>
        <p:blipFill>
          <a:blip r:embed="rId2"/>
          <a:stretch>
            <a:fillRect/>
          </a:stretch>
        </p:blipFill>
        <p:spPr>
          <a:xfrm>
            <a:off x="1654175" y="2061210"/>
            <a:ext cx="1524000" cy="1612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2251" r="2417" b="8938"/>
          <a:stretch>
            <a:fillRect/>
          </a:stretch>
        </p:blipFill>
        <p:spPr>
          <a:xfrm>
            <a:off x="-1" y="0"/>
            <a:ext cx="12192001" cy="6857717"/>
          </a:xfrm>
          <a:prstGeom prst="rect">
            <a:avLst/>
          </a:prstGeom>
        </p:spPr>
      </p:pic>
      <p:grpSp>
        <p:nvGrpSpPr>
          <p:cNvPr id="4" name="组合 3"/>
          <p:cNvGrpSpPr/>
          <p:nvPr/>
        </p:nvGrpSpPr>
        <p:grpSpPr>
          <a:xfrm>
            <a:off x="10872257" y="2201416"/>
            <a:ext cx="724404" cy="812800"/>
            <a:chOff x="9575806" y="2201416"/>
            <a:chExt cx="724404" cy="812800"/>
          </a:xfrm>
        </p:grpSpPr>
        <p:sp>
          <p:nvSpPr>
            <p:cNvPr id="13" name="椭圆 12"/>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4" name="椭圆 13"/>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3" name="组合 2"/>
          <p:cNvGrpSpPr/>
          <p:nvPr/>
        </p:nvGrpSpPr>
        <p:grpSpPr>
          <a:xfrm>
            <a:off x="9197005" y="5845215"/>
            <a:ext cx="957648" cy="875955"/>
            <a:chOff x="8455209" y="4502172"/>
            <a:chExt cx="2065634" cy="1889423"/>
          </a:xfrm>
        </p:grpSpPr>
        <p:cxnSp>
          <p:nvCxnSpPr>
            <p:cNvPr id="24" name="直接连接符 23"/>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755543" y="4502172"/>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7" name="等腰三角形 2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33" name="直接连接符 32"/>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rot="5400000">
            <a:off x="10083380" y="4812309"/>
            <a:ext cx="2954597" cy="1200329"/>
          </a:xfrm>
          <a:prstGeom prst="rect">
            <a:avLst/>
          </a:prstGeom>
          <a:noFill/>
        </p:spPr>
        <p:txBody>
          <a:bodyPr wrap="square" rtlCol="0">
            <a:spAutoFit/>
          </a:bodyPr>
          <a:lstStyle/>
          <a:p>
            <a:pPr algn="dist"/>
            <a:r>
              <a:rPr lang="en-US" altLang="zh-CN" sz="7200">
                <a:solidFill>
                  <a:srgbClr val="B4BFD1"/>
                </a:solidFill>
                <a:latin typeface="Century Gothic" panose="020B0502020202020204" pitchFamily="34" charset="0"/>
                <a:ea typeface="汉仪中秀体简" panose="00020600040101010101" pitchFamily="18" charset="-122"/>
              </a:rPr>
              <a:t>READ</a:t>
            </a:r>
            <a:endParaRPr lang="zh-CN" altLang="en-US" sz="7200">
              <a:solidFill>
                <a:srgbClr val="B4BFD1"/>
              </a:solidFill>
              <a:latin typeface="Century Gothic" panose="020B0502020202020204" pitchFamily="34" charset="0"/>
              <a:ea typeface="汉仪中秀体简" panose="00020600040101010101" pitchFamily="18" charset="-122"/>
            </a:endParaRPr>
          </a:p>
        </p:txBody>
      </p:sp>
      <p:grpSp>
        <p:nvGrpSpPr>
          <p:cNvPr id="37" name="组合 36"/>
          <p:cNvGrpSpPr/>
          <p:nvPr/>
        </p:nvGrpSpPr>
        <p:grpSpPr>
          <a:xfrm>
            <a:off x="3808071" y="680971"/>
            <a:ext cx="1041699" cy="810828"/>
            <a:chOff x="3055437" y="-1604013"/>
            <a:chExt cx="2267940" cy="1765300"/>
          </a:xfrm>
        </p:grpSpPr>
        <p:cxnSp>
          <p:nvCxnSpPr>
            <p:cNvPr id="35" name="直接连接符 34"/>
            <p:cNvCxnSpPr/>
            <p:nvPr/>
          </p:nvCxnSpPr>
          <p:spPr>
            <a:xfrm rot="5400000" flipV="1">
              <a:off x="3055437" y="-1604013"/>
              <a:ext cx="1765300" cy="176530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318102" y="-843989"/>
              <a:ext cx="1005275" cy="1005276"/>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132614" y="4591252"/>
            <a:ext cx="411475" cy="442313"/>
            <a:chOff x="3132614" y="4591252"/>
            <a:chExt cx="411475" cy="442313"/>
          </a:xfrm>
        </p:grpSpPr>
        <p:sp>
          <p:nvSpPr>
            <p:cNvPr id="52" name="椭圆 51"/>
            <p:cNvSpPr/>
            <p:nvPr/>
          </p:nvSpPr>
          <p:spPr>
            <a:xfrm>
              <a:off x="3132614" y="4591252"/>
              <a:ext cx="269088" cy="269088"/>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3" name="椭圆 52"/>
            <p:cNvSpPr/>
            <p:nvPr/>
          </p:nvSpPr>
          <p:spPr>
            <a:xfrm>
              <a:off x="3178777" y="4668253"/>
              <a:ext cx="365312" cy="365312"/>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0" name="组合 59"/>
          <p:cNvGrpSpPr/>
          <p:nvPr/>
        </p:nvGrpSpPr>
        <p:grpSpPr>
          <a:xfrm>
            <a:off x="4080070" y="5258913"/>
            <a:ext cx="546100" cy="228639"/>
            <a:chOff x="4592043" y="3575360"/>
            <a:chExt cx="546100" cy="228639"/>
          </a:xfrm>
        </p:grpSpPr>
        <p:sp>
          <p:nvSpPr>
            <p:cNvPr id="55" name="任意多边形: 形状 54"/>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8" name="任意多边形: 形状 57"/>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9" name="任意多边形: 形状 58"/>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1" name="组合 60"/>
          <p:cNvGrpSpPr/>
          <p:nvPr/>
        </p:nvGrpSpPr>
        <p:grpSpPr>
          <a:xfrm>
            <a:off x="10016265" y="741209"/>
            <a:ext cx="546100" cy="228639"/>
            <a:chOff x="4592043" y="3575360"/>
            <a:chExt cx="546100" cy="228639"/>
          </a:xfrm>
        </p:grpSpPr>
        <p:sp>
          <p:nvSpPr>
            <p:cNvPr id="62" name="任意多边形: 形状 61"/>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3" name="任意多边形: 形状 62"/>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4" name="任意多边形: 形状 63"/>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71" name="任意多边形: 形状 7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76" name="直接连接符 75"/>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90266" y="114887"/>
            <a:ext cx="747819" cy="573365"/>
            <a:chOff x="290266" y="114887"/>
            <a:chExt cx="747819" cy="573365"/>
          </a:xfrm>
        </p:grpSpPr>
        <p:cxnSp>
          <p:nvCxnSpPr>
            <p:cNvPr id="73" name="直接连接符 72"/>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78" name="等腰三角形 77"/>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79" name="等腰三角形 78"/>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47" name="文本框 46"/>
          <p:cNvSpPr txBox="1"/>
          <p:nvPr/>
        </p:nvSpPr>
        <p:spPr>
          <a:xfrm>
            <a:off x="5484398" y="1859198"/>
            <a:ext cx="1553631" cy="1569660"/>
          </a:xfrm>
          <a:prstGeom prst="rect">
            <a:avLst/>
          </a:prstGeom>
          <a:noFill/>
        </p:spPr>
        <p:txBody>
          <a:bodyPr wrap="none" rtlCol="0">
            <a:spAutoFit/>
          </a:bodyPr>
          <a:lstStyle/>
          <a:p>
            <a:pPr algn="ctr"/>
            <a:r>
              <a:rPr lang="en-US" altLang="zh-CN" sz="9600">
                <a:solidFill>
                  <a:srgbClr val="50586D"/>
                </a:solidFill>
                <a:latin typeface="Arial" panose="020B0604020202020204" pitchFamily="34" charset="0"/>
                <a:ea typeface="汉仪中秀体简" panose="00020600040101010101" pitchFamily="18" charset="-122"/>
                <a:cs typeface="Arial" panose="020B0604020202020204" pitchFamily="34" charset="0"/>
              </a:rPr>
              <a:t>02</a:t>
            </a:r>
            <a:endParaRPr lang="zh-CN" altLang="en-US" sz="9600">
              <a:solidFill>
                <a:srgbClr val="50586D"/>
              </a:solidFill>
              <a:latin typeface="Arial" panose="020B0604020202020204" pitchFamily="34" charset="0"/>
              <a:ea typeface="汉仪中秀体简" panose="00020600040101010101" pitchFamily="18" charset="-122"/>
              <a:cs typeface="Arial" panose="020B0604020202020204" pitchFamily="34" charset="0"/>
            </a:endParaRPr>
          </a:p>
        </p:txBody>
      </p:sp>
      <p:sp>
        <p:nvSpPr>
          <p:cNvPr id="48" name="文本框 47"/>
          <p:cNvSpPr txBox="1"/>
          <p:nvPr/>
        </p:nvSpPr>
        <p:spPr>
          <a:xfrm>
            <a:off x="6960030" y="2112970"/>
            <a:ext cx="2646878" cy="830997"/>
          </a:xfrm>
          <a:prstGeom prst="rect">
            <a:avLst/>
          </a:prstGeom>
          <a:noFill/>
        </p:spPr>
        <p:txBody>
          <a:bodyPr wrap="none" rtlCol="0">
            <a:spAutoFit/>
          </a:bodyPr>
          <a:lstStyle/>
          <a:p>
            <a:pPr algn="ctr"/>
            <a:r>
              <a:rPr lang="zh-CN" altLang="en-US" sz="4800">
                <a:solidFill>
                  <a:srgbClr val="885069"/>
                </a:solidFill>
                <a:latin typeface="汉仪中秀体简" panose="00020600040101010101" pitchFamily="18" charset="-122"/>
                <a:ea typeface="汉仪中秀体简" panose="00020600040101010101" pitchFamily="18" charset="-122"/>
              </a:rPr>
              <a:t>书籍简介</a:t>
            </a:r>
            <a:endParaRPr lang="zh-CN" altLang="en-US" sz="4800">
              <a:solidFill>
                <a:srgbClr val="885069"/>
              </a:solidFill>
              <a:latin typeface="汉仪中秀体简" panose="00020600040101010101" pitchFamily="18" charset="-122"/>
              <a:ea typeface="汉仪中秀体简" panose="00020600040101010101" pitchFamily="18" charset="-122"/>
            </a:endParaRPr>
          </a:p>
        </p:txBody>
      </p:sp>
      <p:sp>
        <p:nvSpPr>
          <p:cNvPr id="39" name="矩形 38"/>
          <p:cNvSpPr/>
          <p:nvPr/>
        </p:nvSpPr>
        <p:spPr>
          <a:xfrm>
            <a:off x="7104411" y="2845162"/>
            <a:ext cx="2893906" cy="338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i="1">
                <a:solidFill>
                  <a:srgbClr val="344767"/>
                </a:solidFill>
                <a:latin typeface="Didot" panose="02000503000000020003" pitchFamily="2" charset="0"/>
              </a:rPr>
              <a:t>Introduction to Books</a:t>
            </a:r>
            <a:endParaRPr lang="en-US" altLang="zh-CN" sz="1600" i="1" dirty="0">
              <a:solidFill>
                <a:srgbClr val="344767"/>
              </a:solidFill>
              <a:latin typeface="Didot" panose="02000503000000020003" pitchFamily="2" charset="0"/>
            </a:endParaRPr>
          </a:p>
        </p:txBody>
      </p:sp>
      <p:sp>
        <p:nvSpPr>
          <p:cNvPr id="40" name="矩形 39"/>
          <p:cNvSpPr/>
          <p:nvPr/>
        </p:nvSpPr>
        <p:spPr>
          <a:xfrm>
            <a:off x="5547115" y="3330578"/>
            <a:ext cx="4059788" cy="12096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《课堂观察2:走向专业的听评课》写到，如何让证据更可靠？如何让技术更专业？如何让合作更聚焦？于是，又有了眼前《课堂观察2:走向专业的听评课》。</a:t>
            </a:r>
            <a:endParaRPr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3810"/>
            <a:ext cx="12192000" cy="6857717"/>
          </a:xfrm>
          <a:prstGeom prst="rect">
            <a:avLst/>
          </a:prstGeom>
        </p:spPr>
      </p:pic>
      <p:sp>
        <p:nvSpPr>
          <p:cNvPr id="11" name="任意多边形: 形状 1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12" name="直接连接符 11"/>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90266" y="114887"/>
            <a:ext cx="747819" cy="573365"/>
            <a:chOff x="290266" y="114887"/>
            <a:chExt cx="747819" cy="573365"/>
          </a:xfrm>
        </p:grpSpPr>
        <p:cxnSp>
          <p:nvCxnSpPr>
            <p:cNvPr id="14" name="直接连接符 13"/>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7" name="等腰三角形 16"/>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18" name="直接连接符 17"/>
          <p:cNvCxnSpPr/>
          <p:nvPr/>
        </p:nvCxnSpPr>
        <p:spPr>
          <a:xfrm>
            <a:off x="8621582" y="184699"/>
            <a:ext cx="3570418" cy="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1347322" y="410965"/>
            <a:ext cx="498102" cy="558883"/>
            <a:chOff x="9575806" y="2201416"/>
            <a:chExt cx="724404" cy="812800"/>
          </a:xfrm>
        </p:grpSpPr>
        <p:sp>
          <p:nvSpPr>
            <p:cNvPr id="20" name="椭圆 19"/>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1" name="椭圆 20"/>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22" name="组合 21"/>
          <p:cNvGrpSpPr/>
          <p:nvPr/>
        </p:nvGrpSpPr>
        <p:grpSpPr>
          <a:xfrm>
            <a:off x="11172444" y="6137030"/>
            <a:ext cx="672980" cy="569524"/>
            <a:chOff x="8455209" y="4597197"/>
            <a:chExt cx="2120354" cy="1794398"/>
          </a:xfrm>
        </p:grpSpPr>
        <p:cxnSp>
          <p:nvCxnSpPr>
            <p:cNvPr id="23" name="直接连接符 22"/>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8810264" y="4597197"/>
              <a:ext cx="1765299"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25" name="等腰三角形 24"/>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6" name="等腰三角形 25"/>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27" name="直接连接符 26"/>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19814" y="741209"/>
            <a:ext cx="546100" cy="228639"/>
            <a:chOff x="4592043" y="3575360"/>
            <a:chExt cx="546100" cy="228639"/>
          </a:xfrm>
        </p:grpSpPr>
        <p:sp>
          <p:nvSpPr>
            <p:cNvPr id="33" name="任意多边形: 形状 32"/>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4" name="任意多边形: 形状 33"/>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35" name="任意多边形: 形状 34"/>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29" name="矩形 28"/>
          <p:cNvSpPr>
            <a:spLocks noChangeArrowheads="1"/>
          </p:cNvSpPr>
          <p:nvPr/>
        </p:nvSpPr>
        <p:spPr bwMode="auto">
          <a:xfrm>
            <a:off x="1778456" y="4143215"/>
            <a:ext cx="2131865"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lnSpc>
                <a:spcPct val="130000"/>
              </a:lnSpc>
            </a:pPr>
            <a:r>
              <a:rPr sz="1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《课堂观察：走向专业的听评课》呈现的是听评课范式转型时的思考</a:t>
            </a:r>
            <a:endParaRPr sz="140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6" name="矩形 5"/>
          <p:cNvSpPr/>
          <p:nvPr/>
        </p:nvSpPr>
        <p:spPr>
          <a:xfrm>
            <a:off x="1458190" y="1714913"/>
            <a:ext cx="2772800" cy="3427890"/>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矩形 36"/>
          <p:cNvSpPr/>
          <p:nvPr/>
        </p:nvSpPr>
        <p:spPr>
          <a:xfrm>
            <a:off x="7961010" y="1714913"/>
            <a:ext cx="2772800" cy="3427890"/>
          </a:xfrm>
          <a:prstGeom prst="rect">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 name="图片 1"/>
          <p:cNvPicPr>
            <a:picLocks noChangeAspect="1"/>
          </p:cNvPicPr>
          <p:nvPr/>
        </p:nvPicPr>
        <p:blipFill>
          <a:blip r:embed="rId2"/>
          <a:srcRect l="16850" t="6649" r="16850" b="7676"/>
          <a:stretch>
            <a:fillRect/>
          </a:stretch>
        </p:blipFill>
        <p:spPr>
          <a:xfrm>
            <a:off x="4872355" y="1727835"/>
            <a:ext cx="2592070" cy="3345180"/>
          </a:xfrm>
          <a:prstGeom prst="rect">
            <a:avLst/>
          </a:prstGeom>
        </p:spPr>
      </p:pic>
      <p:pic>
        <p:nvPicPr>
          <p:cNvPr id="3" name="图片 2" descr="f764e5ecf9658d9ab9b7d1aba32c052"/>
          <p:cNvPicPr>
            <a:picLocks noChangeAspect="1"/>
          </p:cNvPicPr>
          <p:nvPr/>
        </p:nvPicPr>
        <p:blipFill>
          <a:blip r:embed="rId3"/>
          <a:srcRect l="14975" r="15150"/>
          <a:stretch>
            <a:fillRect/>
          </a:stretch>
        </p:blipFill>
        <p:spPr>
          <a:xfrm>
            <a:off x="2136140" y="1830705"/>
            <a:ext cx="1579245" cy="2259965"/>
          </a:xfrm>
          <a:prstGeom prst="rect">
            <a:avLst/>
          </a:prstGeom>
        </p:spPr>
      </p:pic>
      <p:pic>
        <p:nvPicPr>
          <p:cNvPr id="7" name="图片 6"/>
          <p:cNvPicPr>
            <a:picLocks noChangeAspect="1"/>
          </p:cNvPicPr>
          <p:nvPr/>
        </p:nvPicPr>
        <p:blipFill>
          <a:blip r:embed="rId4"/>
          <a:srcRect l="26375" t="3238" r="21788" b="4425"/>
          <a:stretch>
            <a:fillRect/>
          </a:stretch>
        </p:blipFill>
        <p:spPr>
          <a:xfrm>
            <a:off x="8621395" y="1715135"/>
            <a:ext cx="1317625" cy="2346960"/>
          </a:xfrm>
          <a:prstGeom prst="rect">
            <a:avLst/>
          </a:prstGeom>
        </p:spPr>
      </p:pic>
      <p:sp>
        <p:nvSpPr>
          <p:cNvPr id="9" name="文本框 8"/>
          <p:cNvSpPr txBox="1"/>
          <p:nvPr/>
        </p:nvSpPr>
        <p:spPr>
          <a:xfrm>
            <a:off x="8081010" y="4131945"/>
            <a:ext cx="2533015" cy="953135"/>
          </a:xfrm>
          <a:prstGeom prst="rect">
            <a:avLst/>
          </a:prstGeom>
          <a:noFill/>
        </p:spPr>
        <p:txBody>
          <a:bodyPr wrap="square" rtlCol="0">
            <a:spAutoFit/>
          </a:bodyPr>
          <a:p>
            <a:r>
              <a:rPr sz="1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《课堂观察</a:t>
            </a:r>
            <a:r>
              <a:rPr lang="en-US" sz="1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LICC</a:t>
            </a:r>
            <a:r>
              <a:rPr lang="zh-CN" altLang="en-US" sz="1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模式（课例集）》更加真切的了解课堂观察“为什么”“是什么”“怎么做”“做得如何”。</a:t>
            </a:r>
            <a:endParaRPr lang="zh-CN" altLang="en-US" sz="1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2251" r="2417" b="8938"/>
          <a:stretch>
            <a:fillRect/>
          </a:stretch>
        </p:blipFill>
        <p:spPr>
          <a:xfrm>
            <a:off x="-1" y="0"/>
            <a:ext cx="12192001" cy="6857717"/>
          </a:xfrm>
          <a:prstGeom prst="rect">
            <a:avLst/>
          </a:prstGeom>
        </p:spPr>
      </p:pic>
      <p:grpSp>
        <p:nvGrpSpPr>
          <p:cNvPr id="4" name="组合 3"/>
          <p:cNvGrpSpPr/>
          <p:nvPr/>
        </p:nvGrpSpPr>
        <p:grpSpPr>
          <a:xfrm>
            <a:off x="10872257" y="2201416"/>
            <a:ext cx="724404" cy="812800"/>
            <a:chOff x="9575806" y="2201416"/>
            <a:chExt cx="724404" cy="812800"/>
          </a:xfrm>
        </p:grpSpPr>
        <p:sp>
          <p:nvSpPr>
            <p:cNvPr id="13" name="椭圆 12"/>
            <p:cNvSpPr/>
            <p:nvPr/>
          </p:nvSpPr>
          <p:spPr>
            <a:xfrm>
              <a:off x="9576310" y="2201416"/>
              <a:ext cx="723900" cy="723900"/>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14" name="椭圆 13"/>
            <p:cNvSpPr/>
            <p:nvPr/>
          </p:nvSpPr>
          <p:spPr>
            <a:xfrm>
              <a:off x="9575806" y="2652266"/>
              <a:ext cx="361950" cy="361950"/>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3" name="组合 2"/>
          <p:cNvGrpSpPr/>
          <p:nvPr/>
        </p:nvGrpSpPr>
        <p:grpSpPr>
          <a:xfrm>
            <a:off x="9197005" y="5845215"/>
            <a:ext cx="957648" cy="875955"/>
            <a:chOff x="8455209" y="4502172"/>
            <a:chExt cx="2065634" cy="1889423"/>
          </a:xfrm>
        </p:grpSpPr>
        <p:cxnSp>
          <p:nvCxnSpPr>
            <p:cNvPr id="24" name="直接连接符 23"/>
            <p:cNvCxnSpPr/>
            <p:nvPr/>
          </p:nvCxnSpPr>
          <p:spPr>
            <a:xfrm flipV="1">
              <a:off x="8455209" y="4626295"/>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755543" y="4502172"/>
              <a:ext cx="1765300" cy="1765300"/>
            </a:xfrm>
            <a:prstGeom prst="line">
              <a:avLst/>
            </a:prstGeom>
            <a:ln w="19050">
              <a:solidFill>
                <a:srgbClr val="7C8799"/>
              </a:solidFill>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rot="11677590">
              <a:off x="9310218" y="5050035"/>
              <a:ext cx="219475" cy="189202"/>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27" name="等腰三角形 26"/>
            <p:cNvSpPr/>
            <p:nvPr/>
          </p:nvSpPr>
          <p:spPr>
            <a:xfrm rot="11677590">
              <a:off x="9296393" y="5245342"/>
              <a:ext cx="328997" cy="283617"/>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cxnSp>
        <p:nvCxnSpPr>
          <p:cNvPr id="33" name="直接连接符 32"/>
          <p:cNvCxnSpPr/>
          <p:nvPr/>
        </p:nvCxnSpPr>
        <p:spPr>
          <a:xfrm>
            <a:off x="12003133" y="0"/>
            <a:ext cx="0" cy="5600700"/>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rot="5400000">
            <a:off x="10083380" y="4812309"/>
            <a:ext cx="2954597" cy="1200329"/>
          </a:xfrm>
          <a:prstGeom prst="rect">
            <a:avLst/>
          </a:prstGeom>
          <a:noFill/>
        </p:spPr>
        <p:txBody>
          <a:bodyPr wrap="square" rtlCol="0">
            <a:spAutoFit/>
          </a:bodyPr>
          <a:lstStyle/>
          <a:p>
            <a:pPr algn="dist"/>
            <a:r>
              <a:rPr lang="en-US" altLang="zh-CN" sz="7200">
                <a:solidFill>
                  <a:srgbClr val="B4BFD1"/>
                </a:solidFill>
                <a:latin typeface="Century Gothic" panose="020B0502020202020204" pitchFamily="34" charset="0"/>
                <a:ea typeface="汉仪中秀体简" panose="00020600040101010101" pitchFamily="18" charset="-122"/>
              </a:rPr>
              <a:t>READ</a:t>
            </a:r>
            <a:endParaRPr lang="zh-CN" altLang="en-US" sz="7200">
              <a:solidFill>
                <a:srgbClr val="B4BFD1"/>
              </a:solidFill>
              <a:latin typeface="Century Gothic" panose="020B0502020202020204" pitchFamily="34" charset="0"/>
              <a:ea typeface="汉仪中秀体简" panose="00020600040101010101" pitchFamily="18" charset="-122"/>
            </a:endParaRPr>
          </a:p>
        </p:txBody>
      </p:sp>
      <p:grpSp>
        <p:nvGrpSpPr>
          <p:cNvPr id="37" name="组合 36"/>
          <p:cNvGrpSpPr/>
          <p:nvPr/>
        </p:nvGrpSpPr>
        <p:grpSpPr>
          <a:xfrm>
            <a:off x="3808071" y="680971"/>
            <a:ext cx="1041699" cy="810828"/>
            <a:chOff x="3055437" y="-1604013"/>
            <a:chExt cx="2267940" cy="1765300"/>
          </a:xfrm>
        </p:grpSpPr>
        <p:cxnSp>
          <p:nvCxnSpPr>
            <p:cNvPr id="35" name="直接连接符 34"/>
            <p:cNvCxnSpPr/>
            <p:nvPr/>
          </p:nvCxnSpPr>
          <p:spPr>
            <a:xfrm rot="5400000" flipV="1">
              <a:off x="3055437" y="-1604013"/>
              <a:ext cx="1765300" cy="1765300"/>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318102" y="-843989"/>
              <a:ext cx="1005275" cy="1005276"/>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132614" y="4591252"/>
            <a:ext cx="411475" cy="442313"/>
            <a:chOff x="3132614" y="4591252"/>
            <a:chExt cx="411475" cy="442313"/>
          </a:xfrm>
        </p:grpSpPr>
        <p:sp>
          <p:nvSpPr>
            <p:cNvPr id="52" name="椭圆 51"/>
            <p:cNvSpPr/>
            <p:nvPr/>
          </p:nvSpPr>
          <p:spPr>
            <a:xfrm>
              <a:off x="3132614" y="4591252"/>
              <a:ext cx="269088" cy="269088"/>
            </a:xfrm>
            <a:prstGeom prst="ellipse">
              <a:avLst/>
            </a:prstGeom>
            <a:solidFill>
              <a:srgbClr val="BD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3" name="椭圆 52"/>
            <p:cNvSpPr/>
            <p:nvPr/>
          </p:nvSpPr>
          <p:spPr>
            <a:xfrm>
              <a:off x="3178777" y="4668253"/>
              <a:ext cx="365312" cy="365312"/>
            </a:xfrm>
            <a:prstGeom prst="ellipse">
              <a:avLst/>
            </a:prstGeom>
            <a:solidFill>
              <a:srgbClr val="505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0" name="组合 59"/>
          <p:cNvGrpSpPr/>
          <p:nvPr/>
        </p:nvGrpSpPr>
        <p:grpSpPr>
          <a:xfrm>
            <a:off x="4080070" y="5258913"/>
            <a:ext cx="546100" cy="228639"/>
            <a:chOff x="4592043" y="3575360"/>
            <a:chExt cx="546100" cy="228639"/>
          </a:xfrm>
        </p:grpSpPr>
        <p:sp>
          <p:nvSpPr>
            <p:cNvPr id="55" name="任意多边形: 形状 54"/>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8" name="任意多边形: 形状 57"/>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59" name="任意多边形: 形状 58"/>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grpSp>
        <p:nvGrpSpPr>
          <p:cNvPr id="61" name="组合 60"/>
          <p:cNvGrpSpPr/>
          <p:nvPr/>
        </p:nvGrpSpPr>
        <p:grpSpPr>
          <a:xfrm>
            <a:off x="10016265" y="741209"/>
            <a:ext cx="546100" cy="228639"/>
            <a:chOff x="4592043" y="3575360"/>
            <a:chExt cx="546100" cy="228639"/>
          </a:xfrm>
        </p:grpSpPr>
        <p:sp>
          <p:nvSpPr>
            <p:cNvPr id="62" name="任意多边形: 形状 61"/>
            <p:cNvSpPr/>
            <p:nvPr/>
          </p:nvSpPr>
          <p:spPr>
            <a:xfrm>
              <a:off x="4592043" y="3575360"/>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3" name="任意多边形: 形状 62"/>
            <p:cNvSpPr/>
            <p:nvPr/>
          </p:nvSpPr>
          <p:spPr>
            <a:xfrm>
              <a:off x="4592043" y="3651573"/>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64" name="任意多边形: 形状 63"/>
            <p:cNvSpPr/>
            <p:nvPr/>
          </p:nvSpPr>
          <p:spPr>
            <a:xfrm>
              <a:off x="4592043" y="3727786"/>
              <a:ext cx="546100" cy="76213"/>
            </a:xfrm>
            <a:custGeom>
              <a:avLst/>
              <a:gdLst>
                <a:gd name="connsiteX0" fmla="*/ 0 w 546100"/>
                <a:gd name="connsiteY0" fmla="*/ 73026 h 76213"/>
                <a:gd name="connsiteX1" fmla="*/ 87312 w 546100"/>
                <a:gd name="connsiteY1" fmla="*/ 12701 h 76213"/>
                <a:gd name="connsiteX2" fmla="*/ 196850 w 546100"/>
                <a:gd name="connsiteY2" fmla="*/ 76201 h 76213"/>
                <a:gd name="connsiteX3" fmla="*/ 284162 w 546100"/>
                <a:gd name="connsiteY3" fmla="*/ 6351 h 76213"/>
                <a:gd name="connsiteX4" fmla="*/ 381000 w 546100"/>
                <a:gd name="connsiteY4" fmla="*/ 69851 h 76213"/>
                <a:gd name="connsiteX5" fmla="*/ 461962 w 546100"/>
                <a:gd name="connsiteY5" fmla="*/ 1 h 76213"/>
                <a:gd name="connsiteX6" fmla="*/ 546100 w 546100"/>
                <a:gd name="connsiteY6" fmla="*/ 68264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100" h="76213">
                  <a:moveTo>
                    <a:pt x="0" y="73026"/>
                  </a:moveTo>
                  <a:cubicBezTo>
                    <a:pt x="27252" y="42599"/>
                    <a:pt x="54504" y="12172"/>
                    <a:pt x="87312" y="12701"/>
                  </a:cubicBezTo>
                  <a:cubicBezTo>
                    <a:pt x="120120" y="13230"/>
                    <a:pt x="164042" y="77259"/>
                    <a:pt x="196850" y="76201"/>
                  </a:cubicBezTo>
                  <a:cubicBezTo>
                    <a:pt x="229658" y="75143"/>
                    <a:pt x="253470" y="7409"/>
                    <a:pt x="284162" y="6351"/>
                  </a:cubicBezTo>
                  <a:cubicBezTo>
                    <a:pt x="314854" y="5293"/>
                    <a:pt x="351367" y="70909"/>
                    <a:pt x="381000" y="69851"/>
                  </a:cubicBezTo>
                  <a:cubicBezTo>
                    <a:pt x="410633" y="68793"/>
                    <a:pt x="434445" y="265"/>
                    <a:pt x="461962" y="1"/>
                  </a:cubicBezTo>
                  <a:cubicBezTo>
                    <a:pt x="489479" y="-263"/>
                    <a:pt x="517789" y="34000"/>
                    <a:pt x="546100" y="68264"/>
                  </a:cubicBezTo>
                </a:path>
              </a:pathLst>
            </a:custGeom>
            <a:noFill/>
            <a:ln w="9525">
              <a:solidFill>
                <a:srgbClr val="8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71" name="任意多边形: 形状 70"/>
          <p:cNvSpPr/>
          <p:nvPr/>
        </p:nvSpPr>
        <p:spPr>
          <a:xfrm>
            <a:off x="-1" y="1637407"/>
            <a:ext cx="768842" cy="1929576"/>
          </a:xfrm>
          <a:custGeom>
            <a:avLst/>
            <a:gdLst>
              <a:gd name="connsiteX0" fmla="*/ 0 w 768842"/>
              <a:gd name="connsiteY0" fmla="*/ 0 h 1929576"/>
              <a:gd name="connsiteX1" fmla="*/ 72816 w 768842"/>
              <a:gd name="connsiteY1" fmla="*/ 18723 h 1929576"/>
              <a:gd name="connsiteX2" fmla="*/ 768842 w 768842"/>
              <a:gd name="connsiteY2" fmla="*/ 964788 h 1929576"/>
              <a:gd name="connsiteX3" fmla="*/ 72816 w 768842"/>
              <a:gd name="connsiteY3" fmla="*/ 1910853 h 1929576"/>
              <a:gd name="connsiteX4" fmla="*/ 0 w 768842"/>
              <a:gd name="connsiteY4" fmla="*/ 1929576 h 1929576"/>
              <a:gd name="connsiteX5" fmla="*/ 0 w 768842"/>
              <a:gd name="connsiteY5" fmla="*/ 0 h 19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842" h="1929576">
                <a:moveTo>
                  <a:pt x="0" y="0"/>
                </a:moveTo>
                <a:lnTo>
                  <a:pt x="72816" y="18723"/>
                </a:lnTo>
                <a:cubicBezTo>
                  <a:pt x="476058" y="144145"/>
                  <a:pt x="768842" y="520275"/>
                  <a:pt x="768842" y="964788"/>
                </a:cubicBezTo>
                <a:cubicBezTo>
                  <a:pt x="768842" y="1409301"/>
                  <a:pt x="476058" y="1785431"/>
                  <a:pt x="72816" y="1910853"/>
                </a:cubicBezTo>
                <a:lnTo>
                  <a:pt x="0" y="1929576"/>
                </a:lnTo>
                <a:lnTo>
                  <a:pt x="0" y="0"/>
                </a:lnTo>
                <a:close/>
              </a:path>
            </a:pathLst>
          </a:custGeom>
          <a:solidFill>
            <a:srgbClr val="C1C9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ndParaRPr>
          </a:p>
        </p:txBody>
      </p:sp>
      <p:cxnSp>
        <p:nvCxnSpPr>
          <p:cNvPr id="76" name="直接连接符 75"/>
          <p:cNvCxnSpPr/>
          <p:nvPr/>
        </p:nvCxnSpPr>
        <p:spPr>
          <a:xfrm>
            <a:off x="180456" y="5146437"/>
            <a:ext cx="0" cy="1779499"/>
          </a:xfrm>
          <a:prstGeom prst="line">
            <a:avLst/>
          </a:prstGeom>
          <a:ln w="12700">
            <a:solidFill>
              <a:srgbClr val="7C8799"/>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90266" y="114887"/>
            <a:ext cx="747819" cy="573365"/>
            <a:chOff x="290266" y="114887"/>
            <a:chExt cx="747819" cy="573365"/>
          </a:xfrm>
        </p:grpSpPr>
        <p:cxnSp>
          <p:nvCxnSpPr>
            <p:cNvPr id="73" name="直接连接符 72"/>
            <p:cNvCxnSpPr/>
            <p:nvPr/>
          </p:nvCxnSpPr>
          <p:spPr>
            <a:xfrm rot="2669548" flipV="1">
              <a:off x="299189" y="114887"/>
              <a:ext cx="573364" cy="573365"/>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rot="18869548">
              <a:off x="711574" y="120311"/>
              <a:ext cx="326511" cy="326511"/>
            </a:xfrm>
            <a:prstGeom prst="line">
              <a:avLst/>
            </a:prstGeom>
            <a:ln w="12700">
              <a:solidFill>
                <a:srgbClr val="7C8799"/>
              </a:solidFill>
            </a:ln>
          </p:spPr>
          <p:style>
            <a:lnRef idx="1">
              <a:schemeClr val="accent1"/>
            </a:lnRef>
            <a:fillRef idx="0">
              <a:schemeClr val="accent1"/>
            </a:fillRef>
            <a:effectRef idx="0">
              <a:schemeClr val="accent1"/>
            </a:effectRef>
            <a:fontRef idx="minor">
              <a:schemeClr val="tx1"/>
            </a:fontRef>
          </p:style>
        </p:cxnSp>
        <p:sp>
          <p:nvSpPr>
            <p:cNvPr id="78" name="等腰三角形 77"/>
            <p:cNvSpPr/>
            <p:nvPr/>
          </p:nvSpPr>
          <p:spPr>
            <a:xfrm rot="11677590">
              <a:off x="336645" y="335835"/>
              <a:ext cx="153485" cy="132314"/>
            </a:xfrm>
            <a:prstGeom prst="triangle">
              <a:avLst/>
            </a:prstGeom>
            <a:solidFill>
              <a:srgbClr val="5E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
          <p:nvSpPr>
            <p:cNvPr id="79" name="等腰三角形 78"/>
            <p:cNvSpPr/>
            <p:nvPr/>
          </p:nvSpPr>
          <p:spPr>
            <a:xfrm rot="11677590">
              <a:off x="290266" y="427827"/>
              <a:ext cx="230077" cy="198341"/>
            </a:xfrm>
            <a:prstGeom prst="triangle">
              <a:avLst/>
            </a:prstGeom>
            <a:solidFill>
              <a:srgbClr val="8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grpSp>
      <p:sp>
        <p:nvSpPr>
          <p:cNvPr id="47" name="文本框 46"/>
          <p:cNvSpPr txBox="1"/>
          <p:nvPr/>
        </p:nvSpPr>
        <p:spPr>
          <a:xfrm>
            <a:off x="5484398" y="1859198"/>
            <a:ext cx="1553631" cy="1569660"/>
          </a:xfrm>
          <a:prstGeom prst="rect">
            <a:avLst/>
          </a:prstGeom>
          <a:noFill/>
        </p:spPr>
        <p:txBody>
          <a:bodyPr wrap="none" rtlCol="0">
            <a:spAutoFit/>
          </a:bodyPr>
          <a:lstStyle/>
          <a:p>
            <a:pPr algn="ctr"/>
            <a:r>
              <a:rPr lang="en-US" altLang="zh-CN" sz="9600">
                <a:solidFill>
                  <a:srgbClr val="50586D"/>
                </a:solidFill>
                <a:latin typeface="Arial" panose="020B0604020202020204" pitchFamily="34" charset="0"/>
                <a:ea typeface="汉仪中秀体简" panose="00020600040101010101" pitchFamily="18" charset="-122"/>
                <a:cs typeface="Arial" panose="020B0604020202020204" pitchFamily="34" charset="0"/>
              </a:rPr>
              <a:t>03</a:t>
            </a:r>
            <a:endParaRPr lang="zh-CN" altLang="en-US" sz="9600">
              <a:solidFill>
                <a:srgbClr val="50586D"/>
              </a:solidFill>
              <a:latin typeface="Arial" panose="020B0604020202020204" pitchFamily="34" charset="0"/>
              <a:ea typeface="汉仪中秀体简" panose="00020600040101010101" pitchFamily="18" charset="-122"/>
              <a:cs typeface="Arial" panose="020B0604020202020204" pitchFamily="34" charset="0"/>
            </a:endParaRPr>
          </a:p>
        </p:txBody>
      </p:sp>
      <p:sp>
        <p:nvSpPr>
          <p:cNvPr id="48" name="文本框 47"/>
          <p:cNvSpPr txBox="1"/>
          <p:nvPr/>
        </p:nvSpPr>
        <p:spPr>
          <a:xfrm>
            <a:off x="6960034" y="2112970"/>
            <a:ext cx="2646878" cy="830997"/>
          </a:xfrm>
          <a:prstGeom prst="rect">
            <a:avLst/>
          </a:prstGeom>
          <a:noFill/>
        </p:spPr>
        <p:txBody>
          <a:bodyPr wrap="none" rtlCol="0">
            <a:spAutoFit/>
          </a:bodyPr>
          <a:lstStyle/>
          <a:p>
            <a:pPr algn="ctr"/>
            <a:r>
              <a:rPr lang="zh-CN" altLang="en-US" sz="4800">
                <a:solidFill>
                  <a:srgbClr val="885069"/>
                </a:solidFill>
                <a:latin typeface="汉仪中秀体简" panose="00020600040101010101" pitchFamily="18" charset="-122"/>
                <a:ea typeface="汉仪中秀体简" panose="00020600040101010101" pitchFamily="18" charset="-122"/>
              </a:rPr>
              <a:t>内容梗概</a:t>
            </a:r>
            <a:endParaRPr lang="zh-CN" altLang="en-US" sz="4800">
              <a:solidFill>
                <a:srgbClr val="885069"/>
              </a:solidFill>
              <a:latin typeface="汉仪中秀体简" panose="00020600040101010101" pitchFamily="18" charset="-122"/>
              <a:ea typeface="汉仪中秀体简" panose="00020600040101010101" pitchFamily="18" charset="-122"/>
            </a:endParaRPr>
          </a:p>
        </p:txBody>
      </p:sp>
      <p:sp>
        <p:nvSpPr>
          <p:cNvPr id="39" name="矩形 38"/>
          <p:cNvSpPr/>
          <p:nvPr/>
        </p:nvSpPr>
        <p:spPr>
          <a:xfrm>
            <a:off x="7104411" y="2845162"/>
            <a:ext cx="2893906" cy="338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i="1">
                <a:solidFill>
                  <a:srgbClr val="344767"/>
                </a:solidFill>
                <a:latin typeface="Didot" panose="02000503000000020003" pitchFamily="2" charset="0"/>
              </a:rPr>
              <a:t>Summary of Content</a:t>
            </a:r>
            <a:endParaRPr lang="en-US" altLang="zh-CN" sz="1600" i="1" dirty="0">
              <a:solidFill>
                <a:srgbClr val="344767"/>
              </a:solidFill>
              <a:latin typeface="Didot" panose="02000503000000020003" pitchFamily="2" charset="0"/>
            </a:endParaRPr>
          </a:p>
        </p:txBody>
      </p:sp>
      <p:sp>
        <p:nvSpPr>
          <p:cNvPr id="40" name="矩形 39"/>
          <p:cNvSpPr/>
          <p:nvPr/>
        </p:nvSpPr>
        <p:spPr>
          <a:xfrm>
            <a:off x="5547115" y="3330578"/>
            <a:ext cx="4059788" cy="12096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2013</a:t>
            </a:r>
            <a:r>
              <a:rPr lang="zh-CN" altLang="en-US"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年版</a:t>
            </a:r>
            <a:r>
              <a:rPr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《课堂观察2:走向专业的听评课》</a:t>
            </a:r>
            <a:r>
              <a:rPr lang="zh-CN"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奉献的是</a:t>
            </a:r>
            <a:r>
              <a:rPr lang="en-US" altLang="zh-CN"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LICC</a:t>
            </a:r>
            <a:r>
              <a:rPr lang="zh-CN" altLang="en-US"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范式基本成熟后的样态。五年来，课堂观察得到了长足发展，影响日益扩大，已经逐渐从</a:t>
            </a:r>
            <a:r>
              <a:rPr lang="en-US" altLang="zh-CN"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a:t>
            </a:r>
            <a:r>
              <a:rPr lang="zh-CN" altLang="en-US"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前专业化</a:t>
            </a:r>
            <a:r>
              <a:rPr lang="en-US" altLang="zh-CN"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a:t>
            </a:r>
            <a:r>
              <a:rPr lang="zh-CN" altLang="en-US"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走向</a:t>
            </a:r>
            <a:r>
              <a:rPr lang="en-US" altLang="zh-CN"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a:t>
            </a:r>
            <a:r>
              <a:rPr lang="zh-CN" altLang="en-US"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专业化</a:t>
            </a:r>
            <a:r>
              <a:rPr lang="en-US" altLang="zh-CN"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a:t>
            </a:r>
            <a:r>
              <a:rPr lang="zh-CN" altLang="en-US" sz="140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a:t>
            </a:r>
            <a:endParaRPr lang="zh-CN" altLang="en-US" sz="1400" dirty="0">
              <a:solidFill>
                <a:srgbClr val="344767"/>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2494</Words>
  <Application>WPS 演示</Application>
  <PresentationFormat>宽屏</PresentationFormat>
  <Paragraphs>246</Paragraphs>
  <Slides>19</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19</vt:i4>
      </vt:variant>
    </vt:vector>
  </HeadingPairs>
  <TitlesOfParts>
    <vt:vector size="35" baseType="lpstr">
      <vt:lpstr>Arial</vt:lpstr>
      <vt:lpstr>宋体</vt:lpstr>
      <vt:lpstr>Wingdings</vt:lpstr>
      <vt:lpstr>汉仪中秀体简</vt:lpstr>
      <vt:lpstr>Century Gothic</vt:lpstr>
      <vt:lpstr>华文行楷</vt:lpstr>
      <vt:lpstr>阿里巴巴普惠体 R</vt:lpstr>
      <vt:lpstr>Didot</vt:lpstr>
      <vt:lpstr>阿里巴巴普惠体 B</vt:lpstr>
      <vt:lpstr>Calibri</vt:lpstr>
      <vt:lpstr>华文新魏</vt:lpstr>
      <vt:lpstr>黑体</vt:lpstr>
      <vt:lpstr>微软雅黑</vt:lpstr>
      <vt:lpstr>Arial Unicode MS</vt:lpstr>
      <vt:lpstr>Bell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弓德石</cp:lastModifiedBy>
  <cp:revision>68</cp:revision>
  <dcterms:created xsi:type="dcterms:W3CDTF">2019-10-19T14:27:00Z</dcterms:created>
  <dcterms:modified xsi:type="dcterms:W3CDTF">2020-03-05T05:08:55Z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