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1" r:id="rId3"/>
    <p:sldId id="315" r:id="rId5"/>
    <p:sldId id="440" r:id="rId6"/>
    <p:sldId id="448" r:id="rId7"/>
    <p:sldId id="436" r:id="rId8"/>
    <p:sldId id="417" r:id="rId9"/>
    <p:sldId id="443" r:id="rId10"/>
    <p:sldId id="441" r:id="rId11"/>
    <p:sldId id="442" r:id="rId12"/>
    <p:sldId id="382" r:id="rId13"/>
    <p:sldId id="445" r:id="rId14"/>
    <p:sldId id="446" r:id="rId15"/>
    <p:sldId id="383" r:id="rId16"/>
    <p:sldId id="447" r:id="rId17"/>
    <p:sldId id="418" r:id="rId18"/>
  </p:sldIdLst>
  <p:sldSz cx="9144000" cy="514477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9796"/>
    <a:srgbClr val="2F5EB0"/>
    <a:srgbClr val="2952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8" autoAdjust="0"/>
    <p:restoredTop sz="94660"/>
  </p:normalViewPr>
  <p:slideViewPr>
    <p:cSldViewPr>
      <p:cViewPr varScale="1">
        <p:scale>
          <a:sx n="141" d="100"/>
          <a:sy n="141" d="100"/>
        </p:scale>
        <p:origin x="276" y="120"/>
      </p:cViewPr>
      <p:guideLst>
        <p:guide orient="horz" pos="1568"/>
        <p:guide pos="2880"/>
      </p:guideLst>
    </p:cSldViewPr>
  </p:slideViewPr>
  <p:notesTextViewPr>
    <p:cViewPr>
      <p:scale>
        <a:sx n="100" d="100"/>
        <a:sy n="100" d="100"/>
      </p:scale>
      <p:origin x="0" y="0"/>
    </p:cViewPr>
  </p:notesTextViewPr>
  <p:sorterViewPr>
    <p:cViewPr>
      <p:scale>
        <a:sx n="44" d="100"/>
        <a:sy n="44"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C3FD46-6A8B-42CE-AB66-7B6FA619B83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28641B-A909-494D-BC41-FA2C69D7D88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880098FE-C805-4532-821B-05992FEE3077}" type="slidenum">
              <a:rPr lang="zh-CN" altLang="en-US" smtClean="0">
                <a:latin typeface="Calibri" panose="020F0502020204030204" pitchFamily="34" charset="0"/>
              </a:rPr>
            </a:fld>
            <a:endParaRPr lang="zh-CN"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276747B-C934-4A29-B9D2-0B4A2BD73C3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AC0BC9-B0E5-477C-8980-057E56B69F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76747B-C934-4A29-B9D2-0B4A2BD73C3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AC0BC9-B0E5-477C-8980-057E56B69F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76747B-C934-4A29-B9D2-0B4A2BD73C3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AC0BC9-B0E5-477C-8980-057E56B69F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第一节">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fld>
            <a:endParaRPr lang="zh-CN" altLang="en-US"/>
          </a:p>
        </p:txBody>
      </p:sp>
      <p:sp>
        <p:nvSpPr>
          <p:cNvPr id="8" name="文本框 37"/>
          <p:cNvSpPr txBox="1"/>
          <p:nvPr userDrawn="1"/>
        </p:nvSpPr>
        <p:spPr>
          <a:xfrm>
            <a:off x="287524" y="124272"/>
            <a:ext cx="1369614" cy="315475"/>
          </a:xfrm>
          <a:prstGeom prst="rect">
            <a:avLst/>
          </a:prstGeom>
          <a:noFill/>
        </p:spPr>
        <p:txBody>
          <a:bodyPr wrap="none" lIns="68584" tIns="34292" rIns="68584" bIns="34292" rtlCol="0">
            <a:spAutoFit/>
          </a:bodyPr>
          <a:lstStyle/>
          <a:p>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fld>
            <a:endParaRPr lang="zh-CN" altLang="en-US"/>
          </a:p>
        </p:txBody>
      </p:sp>
      <p:sp>
        <p:nvSpPr>
          <p:cNvPr id="8" name="文本框 37"/>
          <p:cNvSpPr txBox="1"/>
          <p:nvPr userDrawn="1"/>
        </p:nvSpPr>
        <p:spPr>
          <a:xfrm>
            <a:off x="323528" y="124272"/>
            <a:ext cx="1369614" cy="315475"/>
          </a:xfrm>
          <a:prstGeom prst="rect">
            <a:avLst/>
          </a:prstGeom>
          <a:noFill/>
        </p:spPr>
        <p:txBody>
          <a:bodyPr wrap="none" lIns="68584" tIns="34292" rIns="68584" bIns="34292" rtlCol="0">
            <a:spAutoFit/>
          </a:bodyPr>
          <a:lstStyle/>
          <a:p>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工作完成情况</a:t>
            </a:r>
            <a:endParaRPr lang="zh-CN" altLang="en-US" sz="1600" kern="1200" dirty="0">
              <a:solidFill>
                <a:schemeClr val="tx1">
                  <a:lumMod val="75000"/>
                  <a:lumOff val="25000"/>
                </a:schemeClr>
              </a:solidFill>
              <a:latin typeface="+mn-lt"/>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fld>
            <a:endParaRPr lang="zh-CN" altLang="en-US"/>
          </a:p>
        </p:txBody>
      </p:sp>
      <p:sp>
        <p:nvSpPr>
          <p:cNvPr id="8" name="文本框 37"/>
          <p:cNvSpPr txBox="1"/>
          <p:nvPr userDrawn="1"/>
        </p:nvSpPr>
        <p:spPr>
          <a:xfrm>
            <a:off x="323528" y="132833"/>
            <a:ext cx="1369614" cy="315475"/>
          </a:xfrm>
          <a:prstGeom prst="rect">
            <a:avLst/>
          </a:prstGeom>
          <a:noFill/>
        </p:spPr>
        <p:txBody>
          <a:bodyPr wrap="none" lIns="68584" tIns="34292" rIns="68584" bIns="34292" rtlCol="0">
            <a:spAutoFit/>
          </a:bodyPr>
          <a:lstStyle/>
          <a:p>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成功项目展示</a:t>
            </a:r>
            <a:endParaRPr lang="zh-CN" altLang="en-US" sz="1600" kern="1200" dirty="0">
              <a:solidFill>
                <a:schemeClr val="tx1">
                  <a:lumMod val="75000"/>
                  <a:lumOff val="25000"/>
                </a:schemeClr>
              </a:solidFill>
              <a:latin typeface="+mn-lt"/>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fld>
            <a:endParaRPr lang="zh-CN" altLang="en-US"/>
          </a:p>
        </p:txBody>
      </p:sp>
      <p:sp>
        <p:nvSpPr>
          <p:cNvPr id="8" name="文本框 37"/>
          <p:cNvSpPr txBox="1"/>
          <p:nvPr userDrawn="1"/>
        </p:nvSpPr>
        <p:spPr>
          <a:xfrm>
            <a:off x="359532" y="124272"/>
            <a:ext cx="1369614" cy="315475"/>
          </a:xfrm>
          <a:prstGeom prst="rect">
            <a:avLst/>
          </a:prstGeom>
          <a:noFill/>
        </p:spPr>
        <p:txBody>
          <a:bodyPr wrap="none" lIns="68584" tIns="34292" rIns="68584" bIns="34292" rtlCol="0">
            <a:spAutoFit/>
          </a:bodyPr>
          <a:lstStyle/>
          <a:p>
            <a:pPr lvl="0"/>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90119B5-5681-403A-890C-31B5DA309452}" type="datetime1">
              <a:rPr lang="zh-CN" altLang="en-US" smtClean="0"/>
            </a:fld>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BAEC3CBB-3DD3-44D7-A6CB-12C5A9732C6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76747B-C934-4A29-B9D2-0B4A2BD73C3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AC0BC9-B0E5-477C-8980-057E56B69F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929"/>
            <a:ext cx="7886700" cy="994479"/>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8735"/>
            <a:ext cx="2057400" cy="273928"/>
          </a:xfrm>
        </p:spPr>
        <p:txBody>
          <a:bodyPr/>
          <a:lstStyle>
            <a:lvl1pPr>
              <a:defRPr/>
            </a:lvl1pPr>
          </a:lstStyle>
          <a:p>
            <a:fld id="{1F931BFC-FA3C-44C9-BDF3-A1EA94A517F2}" type="datetime1">
              <a:rPr lang="zh-CN" altLang="en-US"/>
            </a:fld>
            <a:endParaRPr lang="zh-CN" altLang="en-US" sz="1400" dirty="0">
              <a:solidFill>
                <a:schemeClr val="tx1"/>
              </a:solidFill>
            </a:endParaRPr>
          </a:p>
        </p:txBody>
      </p:sp>
      <p:sp>
        <p:nvSpPr>
          <p:cNvPr id="4" name="页脚占位符 3"/>
          <p:cNvSpPr>
            <a:spLocks noGrp="1"/>
          </p:cNvSpPr>
          <p:nvPr>
            <p:ph type="ftr" sz="quarter" idx="11"/>
          </p:nvPr>
        </p:nvSpPr>
        <p:spPr>
          <a:xfrm>
            <a:off x="3028950" y="4768735"/>
            <a:ext cx="3086100" cy="273928"/>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457950" y="4768735"/>
            <a:ext cx="2057400" cy="273928"/>
          </a:xfrm>
        </p:spPr>
        <p:txBody>
          <a:bodyPr/>
          <a:lstStyle>
            <a:lvl1pPr>
              <a:defRPr/>
            </a:lvl1pPr>
          </a:lstStyle>
          <a:p>
            <a:fld id="{2E9294EB-43AD-4253-9111-B513B7CCDA25}" type="slidenum">
              <a:rPr lang="zh-CN" altLang="en-US"/>
            </a:fld>
            <a:endParaRPr lang="zh-CN" altLang="en-US" sz="14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fld>
            <a:endParaRPr lang="en-US" dirty="0"/>
          </a:p>
        </p:txBody>
      </p:sp>
      <p:sp>
        <p:nvSpPr>
          <p:cNvPr id="10"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dirty="0"/>
              <a:t>Click to edit Master title style</a:t>
            </a:r>
            <a:endParaRPr lang="en-US" dirty="0"/>
          </a:p>
        </p:txBody>
      </p:sp>
      <p:sp>
        <p:nvSpPr>
          <p:cNvPr id="11" name="Text Placeholder 17"/>
          <p:cNvSpPr>
            <a:spLocks noGrp="1"/>
          </p:cNvSpPr>
          <p:nvPr>
            <p:ph type="body" sz="quarter" idx="23"/>
          </p:nvPr>
        </p:nvSpPr>
        <p:spPr>
          <a:xfrm>
            <a:off x="2057401" y="876571"/>
            <a:ext cx="5029200" cy="3239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PAD mockup layout">
    <p:spTree>
      <p:nvGrpSpPr>
        <p:cNvPr id="1" name=""/>
        <p:cNvGrpSpPr/>
        <p:nvPr/>
      </p:nvGrpSpPr>
      <p:grpSpPr>
        <a:xfrm>
          <a:off x="0" y="0"/>
          <a:ext cx="0" cy="0"/>
          <a:chOff x="0" y="0"/>
          <a:chExt cx="0" cy="0"/>
        </a:xfrm>
      </p:grpSpPr>
      <p:sp>
        <p:nvSpPr>
          <p:cNvPr id="11"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dirty="0"/>
              <a:t>Click to edit Master title style</a:t>
            </a:r>
            <a:endParaRPr lang="en-US" dirty="0"/>
          </a:p>
        </p:txBody>
      </p:sp>
      <p:sp>
        <p:nvSpPr>
          <p:cNvPr id="12" name="Text Placeholder 17"/>
          <p:cNvSpPr>
            <a:spLocks noGrp="1"/>
          </p:cNvSpPr>
          <p:nvPr>
            <p:ph type="body" sz="quarter" idx="23"/>
          </p:nvPr>
        </p:nvSpPr>
        <p:spPr>
          <a:xfrm>
            <a:off x="2057401" y="876571"/>
            <a:ext cx="5029200" cy="323950"/>
          </a:xfrm>
          <a:ln>
            <a:noFill/>
          </a:ln>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
        <p:nvSpPr>
          <p:cNvPr id="13"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r">
              <a:defRPr sz="1000">
                <a:solidFill>
                  <a:srgbClr val="FFFFFF"/>
                </a:solidFill>
                <a:latin typeface="Glegoo"/>
                <a:cs typeface="Glegoo"/>
              </a:defRPr>
            </a:lvl1pPr>
          </a:lstStyle>
          <a:p>
            <a:fld id="{4F30D5C1-D155-2E40-A967-511B3BD0F2AE}" type="slidenum">
              <a:rPr lang="en-US" smtClean="0"/>
            </a:fld>
            <a:endParaRPr lang="en-US" dirty="0"/>
          </a:p>
        </p:txBody>
      </p:sp>
      <p:pic>
        <p:nvPicPr>
          <p:cNvPr id="18" name="Picture 17" descr="iPad-Retina-Display-Mocku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1" y="1295800"/>
            <a:ext cx="2552878" cy="3563450"/>
          </a:xfrm>
          <a:prstGeom prst="rect">
            <a:avLst/>
          </a:prstGeom>
        </p:spPr>
      </p:pic>
      <p:sp>
        <p:nvSpPr>
          <p:cNvPr id="19" name="Picture Placeholder 20"/>
          <p:cNvSpPr>
            <a:spLocks noGrp="1"/>
          </p:cNvSpPr>
          <p:nvPr>
            <p:ph type="pic" sz="quarter" idx="25"/>
          </p:nvPr>
        </p:nvSpPr>
        <p:spPr>
          <a:xfrm>
            <a:off x="3505200" y="1676919"/>
            <a:ext cx="1956816" cy="2420097"/>
          </a:xfrm>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Half Page Image Layou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572000" cy="5145088"/>
          </a:xfrm>
        </p:spPr>
        <p:txBody>
          <a:bodyPr/>
          <a:lstStyle/>
          <a:p>
            <a:endParaRPr lang="en-US"/>
          </a:p>
        </p:txBody>
      </p:sp>
      <p:sp>
        <p:nvSpPr>
          <p:cNvPr id="18" name="Text Placeholder 17"/>
          <p:cNvSpPr>
            <a:spLocks noGrp="1"/>
          </p:cNvSpPr>
          <p:nvPr>
            <p:ph type="body" sz="quarter" idx="15"/>
          </p:nvPr>
        </p:nvSpPr>
        <p:spPr>
          <a:xfrm>
            <a:off x="5029200" y="2038979"/>
            <a:ext cx="3505200" cy="990906"/>
          </a:xfrm>
        </p:spPr>
        <p:txBody>
          <a:bodyPr>
            <a:noAutofit/>
          </a:bodyPr>
          <a:lstStyle>
            <a:lvl1pPr marL="0" indent="0">
              <a:buFontTx/>
              <a:buNone/>
              <a:defRPr sz="1050">
                <a:solidFill>
                  <a:srgbClr val="7F7F7F"/>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US" dirty="0"/>
          </a:p>
        </p:txBody>
      </p:sp>
      <p:sp>
        <p:nvSpPr>
          <p:cNvPr id="20" name="Content Placeholder 19"/>
          <p:cNvSpPr>
            <a:spLocks noGrp="1"/>
          </p:cNvSpPr>
          <p:nvPr>
            <p:ph sz="quarter" idx="16"/>
          </p:nvPr>
        </p:nvSpPr>
        <p:spPr>
          <a:xfrm>
            <a:off x="5791201" y="3182335"/>
            <a:ext cx="2438400" cy="308070"/>
          </a:xfrm>
          <a:prstGeom prst="rect">
            <a:avLst/>
          </a:prstGeom>
          <a:noFill/>
        </p:spPr>
        <p:txBody>
          <a:bodyPr>
            <a:noAutofit/>
          </a:bodyPr>
          <a:lstStyle>
            <a:lvl1pPr marL="0" indent="0">
              <a:buFontTx/>
              <a:buNone/>
              <a:defRPr sz="1050">
                <a:solidFill>
                  <a:srgbClr val="7F7F7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21" name="Content Placeholder 19"/>
          <p:cNvSpPr>
            <a:spLocks noGrp="1"/>
          </p:cNvSpPr>
          <p:nvPr>
            <p:ph sz="quarter" idx="17"/>
          </p:nvPr>
        </p:nvSpPr>
        <p:spPr>
          <a:xfrm>
            <a:off x="5791201" y="3707977"/>
            <a:ext cx="2438400" cy="465263"/>
          </a:xfrm>
          <a:prstGeom prst="rect">
            <a:avLst/>
          </a:prstGeom>
          <a:noFill/>
        </p:spPr>
        <p:txBody>
          <a:bodyPr>
            <a:noAutofit/>
          </a:bodyPr>
          <a:lstStyle>
            <a:lvl1pPr marL="0" indent="0">
              <a:buFontTx/>
              <a:buNone/>
              <a:defRPr sz="1050">
                <a:solidFill>
                  <a:srgbClr val="7F7F7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23" name="Text Placeholder 22"/>
          <p:cNvSpPr>
            <a:spLocks noGrp="1"/>
          </p:cNvSpPr>
          <p:nvPr>
            <p:ph type="body" sz="quarter" idx="18"/>
          </p:nvPr>
        </p:nvSpPr>
        <p:spPr>
          <a:xfrm>
            <a:off x="5029200" y="1810312"/>
            <a:ext cx="3505200" cy="357297"/>
          </a:xfrm>
        </p:spPr>
        <p:txBody>
          <a:bodyPr>
            <a:noAutofit/>
          </a:bodyPr>
          <a:lstStyle>
            <a:lvl1pPr marL="0" indent="0">
              <a:buFontTx/>
              <a:buNone/>
              <a:defRPr sz="1200" b="0" i="0">
                <a:solidFill>
                  <a:srgbClr val="1399EE"/>
                </a:solidFill>
                <a:latin typeface="Glegoo"/>
                <a:ea typeface="Calibri" panose="020F0502020204030204"/>
                <a:cs typeface="Glegoo"/>
              </a:defRPr>
            </a:lvl1pPr>
            <a:lvl2pPr marL="457200" indent="0">
              <a:buFontTx/>
              <a:buNone/>
              <a:defRPr sz="1300">
                <a:latin typeface="Open Sans" pitchFamily="34" charset="0"/>
                <a:ea typeface="Open Sans" pitchFamily="34" charset="0"/>
                <a:cs typeface="Open Sans" pitchFamily="34" charset="0"/>
              </a:defRPr>
            </a:lvl2pPr>
            <a:lvl3pPr marL="914400" indent="0">
              <a:buFontTx/>
              <a:buNone/>
              <a:defRPr sz="1300">
                <a:latin typeface="Open Sans" pitchFamily="34" charset="0"/>
                <a:ea typeface="Open Sans" pitchFamily="34" charset="0"/>
                <a:cs typeface="Open Sans" pitchFamily="34" charset="0"/>
              </a:defRPr>
            </a:lvl3pPr>
            <a:lvl4pPr marL="1371600" indent="0">
              <a:buFontTx/>
              <a:buNone/>
              <a:defRPr sz="1300">
                <a:latin typeface="Open Sans" pitchFamily="34" charset="0"/>
                <a:ea typeface="Open Sans" pitchFamily="34" charset="0"/>
                <a:cs typeface="Open Sans" pitchFamily="34" charset="0"/>
              </a:defRPr>
            </a:lvl4pPr>
            <a:lvl5pPr marL="1828800" indent="0">
              <a:buFontTx/>
              <a:buNone/>
              <a:defRPr sz="1300">
                <a:latin typeface="Open Sans" pitchFamily="34" charset="0"/>
                <a:ea typeface="Open Sans" pitchFamily="34" charset="0"/>
                <a:cs typeface="Open Sans" pitchFamily="34" charset="0"/>
              </a:defRPr>
            </a:lvl5pPr>
          </a:lstStyle>
          <a:p>
            <a:pPr lvl="0"/>
            <a:endParaRPr lang="en-US" dirty="0"/>
          </a:p>
        </p:txBody>
      </p:sp>
      <p:sp>
        <p:nvSpPr>
          <p:cNvPr id="11" name="Title 1"/>
          <p:cNvSpPr>
            <a:spLocks noGrp="1"/>
          </p:cNvSpPr>
          <p:nvPr>
            <p:ph type="title"/>
          </p:nvPr>
        </p:nvSpPr>
        <p:spPr>
          <a:xfrm>
            <a:off x="5105400" y="666957"/>
            <a:ext cx="3581400" cy="857515"/>
          </a:xfrm>
        </p:spPr>
        <p:txBody>
          <a:bodyPr>
            <a:normAutofit/>
          </a:bodyPr>
          <a:lstStyle>
            <a:lvl1pPr algn="l">
              <a:defRPr sz="2800">
                <a:solidFill>
                  <a:srgbClr val="48597F"/>
                </a:solidFill>
                <a:latin typeface="Lato Light"/>
                <a:cs typeface="Lato Light"/>
              </a:defRPr>
            </a:lvl1pPr>
          </a:lstStyle>
          <a:p>
            <a:r>
              <a:rPr lang="en-US" dirty="0"/>
              <a:t>Click to edit Master title style</a:t>
            </a:r>
            <a:endParaRPr lang="en-US" dirty="0"/>
          </a:p>
        </p:txBody>
      </p:sp>
      <p:sp>
        <p:nvSpPr>
          <p:cNvPr id="13" name="Text Placeholder 17"/>
          <p:cNvSpPr>
            <a:spLocks noGrp="1"/>
          </p:cNvSpPr>
          <p:nvPr>
            <p:ph type="body" sz="quarter" idx="23"/>
          </p:nvPr>
        </p:nvSpPr>
        <p:spPr>
          <a:xfrm>
            <a:off x="5105401" y="1257688"/>
            <a:ext cx="2188633" cy="323950"/>
          </a:xfrm>
        </p:spPr>
        <p:txBody>
          <a:bodyPr>
            <a:noAutofit/>
          </a:bodyPr>
          <a:lstStyle>
            <a:lvl1pPr marL="0" indent="0" algn="l">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276747B-C934-4A29-B9D2-0B4A2BD73C3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AC0BC9-B0E5-477C-8980-057E56B69F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276747B-C934-4A29-B9D2-0B4A2BD73C3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AC0BC9-B0E5-477C-8980-057E56B69F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276747B-C934-4A29-B9D2-0B4A2BD73C3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8AC0BC9-B0E5-477C-8980-057E56B69F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276747B-C934-4A29-B9D2-0B4A2BD73C3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AC0BC9-B0E5-477C-8980-057E56B69F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76747B-C934-4A29-B9D2-0B4A2BD73C3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8AC0BC9-B0E5-477C-8980-057E56B69F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276747B-C934-4A29-B9D2-0B4A2BD73C3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AC0BC9-B0E5-477C-8980-057E56B69F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276747B-C934-4A29-B9D2-0B4A2BD73C3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AC0BC9-B0E5-477C-8980-057E56B69F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8" Type="http://schemas.openxmlformats.org/officeDocument/2006/relationships/theme" Target="../theme/theme1.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0276747B-C934-4A29-B9D2-0B4A2BD73C3B}" type="datetimeFigureOut">
              <a:rPr lang="zh-CN" altLang="en-US" smtClean="0"/>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98AC0BC9-B0E5-477C-8980-057E56B69FA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3.xml"/><Relationship Id="rId5" Type="http://schemas.openxmlformats.org/officeDocument/2006/relationships/tags" Target="../tags/tag15.xml"/><Relationship Id="rId4" Type="http://schemas.openxmlformats.org/officeDocument/2006/relationships/image" Target="../media/image4.png"/><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3.xml"/><Relationship Id="rId5" Type="http://schemas.openxmlformats.org/officeDocument/2006/relationships/tags" Target="../tags/tag19.xml"/><Relationship Id="rId4" Type="http://schemas.openxmlformats.org/officeDocument/2006/relationships/image" Target="../media/image4.png"/><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3.xml"/><Relationship Id="rId3"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3.xml"/><Relationship Id="rId5" Type="http://schemas.openxmlformats.org/officeDocument/2006/relationships/tags" Target="../tags/tag7.xml"/><Relationship Id="rId4" Type="http://schemas.openxmlformats.org/officeDocument/2006/relationships/image" Target="../media/image4.png"/><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3.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auto">
          <a:xfrm>
            <a:off x="3552241" y="1122762"/>
            <a:ext cx="3060340" cy="507576"/>
          </a:xfrm>
          <a:prstGeom prst="rect">
            <a:avLst/>
          </a:prstGeom>
          <a:noFill/>
          <a:ln>
            <a:noFill/>
          </a:ln>
          <a:effec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r"/>
            <a:r>
              <a:rPr lang="zh-CN" altLang="en-US" sz="1600" b="0" dirty="0" smtClean="0">
                <a:solidFill>
                  <a:schemeClr val="tx1">
                    <a:lumMod val="75000"/>
                    <a:lumOff val="25000"/>
                  </a:schemeClr>
                </a:solidFill>
                <a:latin typeface="微软雅黑" panose="020B0503020204020204" pitchFamily="34" charset="-122"/>
                <a:ea typeface="微软雅黑" panose="020B0503020204020204" pitchFamily="34" charset="-122"/>
              </a:rPr>
              <a:t>奔牛实小</a:t>
            </a:r>
            <a:r>
              <a:rPr lang="en-US" altLang="zh-CN" sz="1600" b="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b="0" dirty="0" smtClean="0">
                <a:solidFill>
                  <a:schemeClr val="tx1">
                    <a:lumMod val="75000"/>
                    <a:lumOff val="25000"/>
                  </a:schemeClr>
                </a:solidFill>
                <a:latin typeface="微软雅黑" panose="020B0503020204020204" pitchFamily="34" charset="-122"/>
                <a:ea typeface="微软雅黑" panose="020B0503020204020204" pitchFamily="34" charset="-122"/>
              </a:rPr>
              <a:t>何可人</a:t>
            </a:r>
            <a:endParaRPr lang="zh-CN" altLang="en-US" sz="1600" b="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bamboo">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28600" y="1132384"/>
            <a:ext cx="609600" cy="609600"/>
          </a:xfrm>
          <a:prstGeom prst="rect">
            <a:avLst/>
          </a:prstGeom>
        </p:spPr>
      </p:pic>
      <p:sp>
        <p:nvSpPr>
          <p:cNvPr id="18" name="TextBox 5"/>
          <p:cNvSpPr txBox="1"/>
          <p:nvPr/>
        </p:nvSpPr>
        <p:spPr>
          <a:xfrm>
            <a:off x="2165350" y="441325"/>
            <a:ext cx="6316345" cy="626110"/>
          </a:xfrm>
          <a:prstGeom prst="rect">
            <a:avLst/>
          </a:prstGeom>
          <a:noFill/>
        </p:spPr>
        <p:txBody>
          <a:bodyPr wrap="square" lIns="72554" tIns="36277" rIns="72554" bIns="36277" rtlCol="0">
            <a:spAutoFit/>
          </a:bodyPr>
          <a:lstStyle/>
          <a:p>
            <a:pPr algn="r"/>
            <a:r>
              <a:rPr lang="zh-CN" altLang="en-US" sz="3600" dirty="0">
                <a:solidFill>
                  <a:schemeClr val="tx1">
                    <a:lumMod val="75000"/>
                    <a:lumOff val="25000"/>
                  </a:schemeClr>
                </a:solidFill>
                <a:latin typeface="微软雅黑 Light" panose="020B0502040204020203" pitchFamily="34" charset="-122"/>
                <a:ea typeface="微软雅黑 Light" panose="020B0502040204020203" pitchFamily="34" charset="-122"/>
              </a:rPr>
              <a:t>课堂观察</a:t>
            </a:r>
            <a:r>
              <a:rPr lang="en-US" altLang="zh-CN" sz="3600" dirty="0">
                <a:solidFill>
                  <a:schemeClr val="tx1">
                    <a:lumMod val="75000"/>
                    <a:lumOff val="25000"/>
                  </a:schemeClr>
                </a:solidFill>
                <a:latin typeface="微软雅黑 Light" panose="020B0502040204020203" pitchFamily="34" charset="-122"/>
                <a:ea typeface="微软雅黑 Light" panose="020B0502040204020203" pitchFamily="34" charset="-122"/>
              </a:rPr>
              <a:t>2—</a:t>
            </a:r>
            <a:r>
              <a:rPr lang="zh-CN" altLang="en-US" sz="3600" dirty="0">
                <a:solidFill>
                  <a:schemeClr val="tx1">
                    <a:lumMod val="75000"/>
                    <a:lumOff val="25000"/>
                  </a:schemeClr>
                </a:solidFill>
                <a:latin typeface="微软雅黑 Light" panose="020B0502040204020203" pitchFamily="34" charset="-122"/>
                <a:ea typeface="微软雅黑 Light" panose="020B0502040204020203" pitchFamily="34" charset="-122"/>
              </a:rPr>
              <a:t>走向专业听评课</a:t>
            </a:r>
            <a:endParaRPr lang="zh-CN" altLang="en-US" sz="36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48" y="1772003"/>
            <a:ext cx="8966921" cy="3500526"/>
          </a:xfrm>
          <a:prstGeom prst="rect">
            <a:avLst/>
          </a:prstGeom>
        </p:spPr>
      </p:pic>
      <p:pic>
        <p:nvPicPr>
          <p:cNvPr id="2055" name="Picture 7" descr="C:\Users\Administrator\Desktop\新文档 6.jpg"/>
          <p:cNvPicPr>
            <a:picLocks noChangeAspect="1" noChangeArrowheads="1"/>
          </p:cNvPicPr>
          <p:nvPr/>
        </p:nvPicPr>
        <p:blipFill>
          <a:blip r:embed="rId5"/>
          <a:srcRect/>
          <a:stretch>
            <a:fillRect/>
          </a:stretch>
        </p:blipFill>
        <p:spPr bwMode="auto">
          <a:xfrm>
            <a:off x="787400" y="203200"/>
            <a:ext cx="1504315" cy="1538605"/>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50" presetClass="entr" presetSubtype="0" decel="10000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 calcmode="lin" valueType="num">
                                      <p:cBhvr>
                                        <p:cTn id="9" dur="1000" fill="hold"/>
                                        <p:tgtEl>
                                          <p:spTgt spid="20"/>
                                        </p:tgtEl>
                                        <p:attrNameLst>
                                          <p:attrName>ppt_w</p:attrName>
                                        </p:attrNameLst>
                                      </p:cBhvr>
                                      <p:tavLst>
                                        <p:tav tm="0">
                                          <p:val>
                                            <p:strVal val="#ppt_w+.3"/>
                                          </p:val>
                                        </p:tav>
                                        <p:tav tm="100000">
                                          <p:val>
                                            <p:strVal val="#ppt_w"/>
                                          </p:val>
                                        </p:tav>
                                      </p:tavLst>
                                    </p:anim>
                                    <p:anim calcmode="lin" valueType="num">
                                      <p:cBhvr>
                                        <p:cTn id="10" dur="1000" fill="hold"/>
                                        <p:tgtEl>
                                          <p:spTgt spid="20"/>
                                        </p:tgtEl>
                                        <p:attrNameLst>
                                          <p:attrName>ppt_h</p:attrName>
                                        </p:attrNameLst>
                                      </p:cBhvr>
                                      <p:tavLst>
                                        <p:tav tm="0">
                                          <p:val>
                                            <p:strVal val="#ppt_h"/>
                                          </p:val>
                                        </p:tav>
                                        <p:tav tm="100000">
                                          <p:val>
                                            <p:strVal val="#ppt_h"/>
                                          </p:val>
                                        </p:tav>
                                      </p:tavLst>
                                    </p:anim>
                                    <p:animEffect transition="in" filter="fade">
                                      <p:cBhvr>
                                        <p:cTn id="11" dur="1000"/>
                                        <p:tgtEl>
                                          <p:spTgt spid="20"/>
                                        </p:tgtEl>
                                      </p:cBhvr>
                                    </p:animEffect>
                                  </p:childTnLst>
                                </p:cTn>
                              </p:par>
                            </p:childTnLst>
                          </p:cTn>
                        </p:par>
                        <p:par>
                          <p:cTn id="12" fill="hold">
                            <p:stCondLst>
                              <p:cond delay="0"/>
                            </p:stCondLst>
                            <p:childTnLst>
                              <p:par>
                                <p:cTn id="13" presetID="53" presetClass="entr" presetSubtype="16" fill="hold" grpId="0" nodeType="afterEffect">
                                  <p:stCondLst>
                                    <p:cond delay="0"/>
                                  </p:stCondLst>
                                  <p:iterate type="wd">
                                    <p:tmPct val="10000"/>
                                  </p:iterate>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11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22" repeatCount="indefinite" fill="hold" display="0">
                  <p:stCondLst>
                    <p:cond delay="indefinite"/>
                  </p:stCondLst>
                  <p:endCondLst>
                    <p:cond evt="onStopAudio" delay="0">
                      <p:tgtEl>
                        <p:sldTgt/>
                      </p:tgtEl>
                    </p:cond>
                  </p:endCondLst>
                </p:cTn>
                <p:tgtEl>
                  <p:spTgt spid="2"/>
                </p:tgtEl>
              </p:cMediaNode>
            </p:audio>
          </p:childTnLst>
        </p:cTn>
      </p:par>
    </p:tnLst>
    <p:bldLst>
      <p:bldP spid="13"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2662698" y="1977969"/>
            <a:ext cx="654025" cy="461665"/>
          </a:xfrm>
          <a:prstGeom prst="rect">
            <a:avLst/>
          </a:prstGeom>
          <a:noFill/>
        </p:spPr>
        <p:txBody>
          <a:bodyPr wrap="none" lIns="0" tIns="0" rIns="0" bIns="0">
            <a:spAutoFit/>
          </a:bodyPr>
          <a:lstStyle/>
          <a:p>
            <a:pPr>
              <a:defRP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3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8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2"/>
            </p:custDataLst>
          </p:nvPr>
        </p:nvSpPr>
        <p:spPr bwMode="auto">
          <a:xfrm>
            <a:off x="2755815" y="1856487"/>
            <a:ext cx="4680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endPar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3" name="文本框 14"/>
          <p:cNvSpPr txBox="1">
            <a:spLocks noChangeArrowheads="1"/>
          </p:cNvSpPr>
          <p:nvPr>
            <p:custDataLst>
              <p:tags r:id="rId3"/>
            </p:custDataLst>
          </p:nvPr>
        </p:nvSpPr>
        <p:spPr bwMode="auto">
          <a:xfrm>
            <a:off x="3438976" y="1517054"/>
            <a:ext cx="1025922" cy="1108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dirty="0">
                <a:solidFill>
                  <a:schemeClr val="accent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7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467" y="2508436"/>
            <a:ext cx="6399644" cy="2498307"/>
          </a:xfrm>
          <a:prstGeom prst="rect">
            <a:avLst/>
          </a:prstGeom>
        </p:spPr>
      </p:pic>
      <p:sp>
        <p:nvSpPr>
          <p:cNvPr id="7" name="文本框 6"/>
          <p:cNvSpPr txBox="1"/>
          <p:nvPr/>
        </p:nvSpPr>
        <p:spPr>
          <a:xfrm>
            <a:off x="4898390" y="1840865"/>
            <a:ext cx="3141345" cy="583565"/>
          </a:xfrm>
          <a:prstGeom prst="rect">
            <a:avLst/>
          </a:prstGeom>
          <a:noFill/>
        </p:spPr>
        <p:txBody>
          <a:bodyPr wrap="square" rtlCol="0">
            <a:spAutoFit/>
          </a:bodyPr>
          <a:p>
            <a:r>
              <a:rPr lang="zh-CN" altLang="en-US" sz="3200">
                <a:solidFill>
                  <a:schemeClr val="tx1"/>
                </a:solidFill>
              </a:rPr>
              <a:t>最爱版块分享</a:t>
            </a:r>
            <a:endParaRPr lang="zh-CN" altLang="en-US" sz="3200">
              <a:solidFill>
                <a:schemeClr val="tx1"/>
              </a:solidFill>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1000"/>
                                        <p:tgtEl>
                                          <p:spTgt spid="2052"/>
                                        </p:tgtEl>
                                      </p:cBhvr>
                                    </p:animEffect>
                                    <p:anim calcmode="lin" valueType="num">
                                      <p:cBhvr>
                                        <p:cTn id="14" dur="1000" fill="hold"/>
                                        <p:tgtEl>
                                          <p:spTgt spid="2052"/>
                                        </p:tgtEl>
                                        <p:attrNameLst>
                                          <p:attrName>ppt_x</p:attrName>
                                        </p:attrNameLst>
                                      </p:cBhvr>
                                      <p:tavLst>
                                        <p:tav tm="0">
                                          <p:val>
                                            <p:strVal val="#ppt_x"/>
                                          </p:val>
                                        </p:tav>
                                        <p:tav tm="100000">
                                          <p:val>
                                            <p:strVal val="#ppt_x"/>
                                          </p:val>
                                        </p:tav>
                                      </p:tavLst>
                                    </p:anim>
                                    <p:anim calcmode="lin" valueType="num">
                                      <p:cBhvr>
                                        <p:cTn id="15" dur="1000" fill="hold"/>
                                        <p:tgtEl>
                                          <p:spTgt spid="205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2" fill="hold" grpId="0" nodeType="after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additive="base">
                                        <p:cTn id="25" dur="500" fill="hold"/>
                                        <p:tgtEl>
                                          <p:spTgt spid="2053"/>
                                        </p:tgtEl>
                                        <p:attrNameLst>
                                          <p:attrName>ppt_x</p:attrName>
                                        </p:attrNameLst>
                                      </p:cBhvr>
                                      <p:tavLst>
                                        <p:tav tm="0">
                                          <p:val>
                                            <p:strVal val="1+#ppt_w/2"/>
                                          </p:val>
                                        </p:tav>
                                        <p:tav tm="100000">
                                          <p:val>
                                            <p:strVal val="#ppt_x"/>
                                          </p:val>
                                        </p:tav>
                                      </p:tavLst>
                                    </p:anim>
                                    <p:anim calcmode="lin" valueType="num">
                                      <p:cBhvr additive="base">
                                        <p:cTn id="26" dur="500" fill="hold"/>
                                        <p:tgtEl>
                                          <p:spTgt spid="20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52" grpId="0"/>
      <p:bldP spid="20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569085" y="1669415"/>
            <a:ext cx="6573520" cy="2584450"/>
          </a:xfrm>
          <a:prstGeom prst="rect">
            <a:avLst/>
          </a:prstGeom>
          <a:noFill/>
        </p:spPr>
        <p:txBody>
          <a:bodyPr wrap="square" rtlCol="0" anchor="t">
            <a:spAutoFit/>
          </a:bodyPr>
          <a:p>
            <a:r>
              <a:rPr lang="en-US" altLang="zh-CN"/>
              <a:t>05</a:t>
            </a:r>
            <a:r>
              <a:rPr lang="zh-CN" altLang="en-US"/>
              <a:t>《课堂观察，我们走近你》讲述了孙香花老师所在的地理组，由“两年的沉寂——无奈的起步——忐忑的第一次——跨过一坡的美好”的切身体会；</a:t>
            </a:r>
            <a:r>
              <a:rPr lang="en-US" altLang="zh-CN"/>
              <a:t>06</a:t>
            </a:r>
            <a:r>
              <a:rPr lang="zh-CN" altLang="en-US"/>
              <a:t>《合作，我们一步步走入胜景》讲述了敢为人先的生物组老师，不仅率先下水，摸着石头过河，而且始终没有停止研究的步伐，最后步入胜境的曼妙之旅；</a:t>
            </a:r>
            <a:endParaRPr lang="zh-CN" altLang="en-US"/>
          </a:p>
          <a:p>
            <a:r>
              <a:rPr lang="en-US" altLang="zh-CN"/>
              <a:t>07</a:t>
            </a:r>
            <a:r>
              <a:rPr lang="zh-CN" altLang="en-US"/>
              <a:t>《课堂观察，让荒地变花园》讲述了技术组在落后与其他教师多年之后，奋起直追，年会报告的认可，评优课的成功……终于将这块荒地一点一点变成了花园。</a:t>
            </a:r>
            <a:endParaRPr lang="zh-CN" altLang="en-US"/>
          </a:p>
          <a:p>
            <a:endParaRPr lang="en-US" altLang="zh-CN"/>
          </a:p>
        </p:txBody>
      </p:sp>
      <p:sp>
        <p:nvSpPr>
          <p:cNvPr id="4" name="矩形 3"/>
          <p:cNvSpPr/>
          <p:nvPr/>
        </p:nvSpPr>
        <p:spPr>
          <a:xfrm>
            <a:off x="151765" y="1012825"/>
            <a:ext cx="857885" cy="3415030"/>
          </a:xfrm>
          <a:prstGeom prst="rect">
            <a:avLst/>
          </a:prstGeom>
          <a:noFill/>
          <a:ln>
            <a:noFill/>
          </a:ln>
        </p:spPr>
        <p:txBody>
          <a:bodyPr wrap="square" rtlCol="0" anchor="t">
            <a:spAutoFit/>
          </a:bodyPr>
          <a:p>
            <a:pPr algn="ctr"/>
            <a:r>
              <a:rPr lang="zh-CN" altLang="en-US" sz="3600" b="1">
                <a:blipFill>
                  <a:blip r:embed="rId1"/>
                  <a:stretch>
                    <a:fillRect/>
                  </a:stretch>
                </a:blipFill>
                <a:effectLst>
                  <a:outerShdw blurRad="38100" dist="19050" dir="2700000" algn="tl" rotWithShape="0">
                    <a:schemeClr val="dk1">
                      <a:alpha val="40000"/>
                    </a:schemeClr>
                  </a:outerShdw>
                </a:effectLst>
              </a:rPr>
              <a:t>七个观察故事</a:t>
            </a:r>
            <a:endParaRPr lang="zh-CN" altLang="en-US" sz="3600" b="1">
              <a:blipFill>
                <a:blip r:embed="rId1"/>
                <a:stretch>
                  <a:fillRect/>
                </a:stretch>
              </a:blipFill>
              <a:effectLst>
                <a:outerShdw blurRad="38100" dist="19050" dir="2700000" algn="tl" rotWithShape="0">
                  <a:schemeClr val="dk1">
                    <a:alpha val="40000"/>
                  </a:schemeClr>
                </a:outerShdw>
              </a:effectLst>
            </a:endParaRPr>
          </a:p>
        </p:txBody>
      </p:sp>
      <p:sp>
        <p:nvSpPr>
          <p:cNvPr id="5" name="文本框 4"/>
          <p:cNvSpPr txBox="1"/>
          <p:nvPr/>
        </p:nvSpPr>
        <p:spPr>
          <a:xfrm rot="600000">
            <a:off x="2225040" y="396875"/>
            <a:ext cx="4267200" cy="706755"/>
          </a:xfrm>
          <a:prstGeom prst="rect">
            <a:avLst/>
          </a:prstGeom>
          <a:noFill/>
        </p:spPr>
        <p:txBody>
          <a:bodyPr wrap="none" rtlCol="0" anchor="t">
            <a:spAutoFit/>
          </a:bodyPr>
          <a:p>
            <a:pPr algn="ctr"/>
            <a:r>
              <a:rPr lang="zh-CN" altLang="en-US" sz="40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sym typeface="+mn-ea"/>
              </a:rPr>
              <a:t>最爱观察故事版块</a:t>
            </a:r>
            <a:endParaRPr lang="zh-CN" altLang="en-US" sz="4000"/>
          </a:p>
        </p:txBody>
      </p:sp>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90295" y="1609725"/>
            <a:ext cx="7133590" cy="2306955"/>
          </a:xfrm>
          <a:prstGeom prst="rect">
            <a:avLst/>
          </a:prstGeom>
          <a:noFill/>
        </p:spPr>
        <p:txBody>
          <a:bodyPr wrap="square" rtlCol="0" anchor="t">
            <a:spAutoFit/>
          </a:bodyPr>
          <a:p>
            <a:r>
              <a:rPr lang="en-US" altLang="zh-CN">
                <a:sym typeface="+mn-ea"/>
              </a:rPr>
              <a:t>08</a:t>
            </a:r>
            <a:r>
              <a:rPr lang="zh-CN" altLang="en-US">
                <a:sym typeface="+mn-ea"/>
              </a:rPr>
              <a:t>《这一年，我们步步登高》讲述了物理教研组长曹天福的亲身体验，其中也有老教师们由怀疑旁观到热心实践的心路历程；</a:t>
            </a:r>
            <a:endParaRPr lang="zh-CN" altLang="en-US">
              <a:sym typeface="+mn-ea"/>
            </a:endParaRPr>
          </a:p>
          <a:p>
            <a:r>
              <a:rPr lang="en-US" altLang="zh-CN">
                <a:sym typeface="+mn-ea"/>
              </a:rPr>
              <a:t>09</a:t>
            </a:r>
            <a:r>
              <a:rPr lang="zh-CN" altLang="en-US">
                <a:sym typeface="+mn-ea"/>
              </a:rPr>
              <a:t>《一路有你》讲述了化学组年轻的邹老师由手足无措到小有所成的成长足迹。</a:t>
            </a:r>
            <a:endParaRPr lang="zh-CN" altLang="en-US"/>
          </a:p>
          <a:p>
            <a:r>
              <a:rPr lang="en-US" altLang="zh-CN">
                <a:sym typeface="+mn-ea"/>
              </a:rPr>
              <a:t>10</a:t>
            </a:r>
            <a:r>
              <a:rPr lang="zh-CN" altLang="en-US">
                <a:sym typeface="+mn-ea"/>
              </a:rPr>
              <a:t>《我的被观察和观察》则讲述了生物组的新成员姚老师经历了观察者由“随便听听”到“像专家一样评课”的发展过程。</a:t>
            </a:r>
            <a:endParaRPr lang="zh-CN" altLang="en-US"/>
          </a:p>
          <a:p>
            <a:r>
              <a:rPr lang="en-US" altLang="zh-CN">
                <a:sym typeface="+mn-ea"/>
              </a:rPr>
              <a:t>11</a:t>
            </a:r>
            <a:r>
              <a:rPr lang="zh-CN" altLang="en-US">
                <a:sym typeface="+mn-ea"/>
              </a:rPr>
              <a:t>《课堂观察路上，我跋涉着》技术组年轻的劳老师，从初出茅庐到成为独当一面的优秀教师。</a:t>
            </a:r>
            <a:endParaRPr lang="zh-CN" altLang="en-US"/>
          </a:p>
        </p:txBody>
      </p:sp>
      <p:sp>
        <p:nvSpPr>
          <p:cNvPr id="3" name="矩形 2"/>
          <p:cNvSpPr/>
          <p:nvPr/>
        </p:nvSpPr>
        <p:spPr>
          <a:xfrm rot="360000">
            <a:off x="558800" y="399415"/>
            <a:ext cx="5060315" cy="645160"/>
          </a:xfrm>
          <a:prstGeom prst="rect">
            <a:avLst/>
          </a:prstGeom>
          <a:noFill/>
          <a:ln>
            <a:noFill/>
          </a:ln>
        </p:spPr>
        <p:txBody>
          <a:bodyPr wrap="square" rtlCol="0" anchor="t">
            <a:spAutoFit/>
            <a:scene3d>
              <a:camera prst="orthographicFront"/>
              <a:lightRig rig="threePt" dir="t">
                <a:rot lat="0" lon="0" rev="0"/>
              </a:lightRig>
            </a:scene3d>
            <a:sp3d extrusionH="120650" prstMaterial="matte"/>
          </a:bodyPr>
          <a:p>
            <a:pPr algn="ctr"/>
            <a:r>
              <a:rPr lang="zh-CN" altLang="en-US" sz="36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rPr>
              <a:t>最爱观察故事版块</a:t>
            </a:r>
            <a:endParaRPr lang="zh-CN" altLang="en-US" sz="36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2626694" y="1849630"/>
            <a:ext cx="654025" cy="461665"/>
          </a:xfrm>
          <a:prstGeom prst="rect">
            <a:avLst/>
          </a:prstGeom>
          <a:noFill/>
        </p:spPr>
        <p:txBody>
          <a:bodyPr wrap="none" lIns="0" tIns="0" rIns="0" bIns="0">
            <a:spAutoFit/>
          </a:bodyPr>
          <a:lstStyle/>
          <a:p>
            <a:pPr>
              <a:defRP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3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8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2"/>
            </p:custDataLst>
          </p:nvPr>
        </p:nvSpPr>
        <p:spPr bwMode="auto">
          <a:xfrm>
            <a:off x="2719811" y="1728148"/>
            <a:ext cx="4680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endPar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3" name="文本框 14"/>
          <p:cNvSpPr txBox="1">
            <a:spLocks noChangeArrowheads="1"/>
          </p:cNvSpPr>
          <p:nvPr>
            <p:custDataLst>
              <p:tags r:id="rId3"/>
            </p:custDataLst>
          </p:nvPr>
        </p:nvSpPr>
        <p:spPr bwMode="auto">
          <a:xfrm>
            <a:off x="3402972" y="1388715"/>
            <a:ext cx="1025922" cy="1108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dirty="0">
                <a:solidFill>
                  <a:schemeClr val="accent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7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467" y="2508436"/>
            <a:ext cx="6399644" cy="2498307"/>
          </a:xfrm>
          <a:prstGeom prst="rect">
            <a:avLst/>
          </a:prstGeom>
        </p:spPr>
      </p:pic>
      <p:sp>
        <p:nvSpPr>
          <p:cNvPr id="2" name="文本框 1"/>
          <p:cNvSpPr txBox="1"/>
          <p:nvPr/>
        </p:nvSpPr>
        <p:spPr>
          <a:xfrm>
            <a:off x="4719320" y="1605915"/>
            <a:ext cx="2621280" cy="583565"/>
          </a:xfrm>
          <a:prstGeom prst="rect">
            <a:avLst/>
          </a:prstGeom>
          <a:noFill/>
        </p:spPr>
        <p:txBody>
          <a:bodyPr wrap="none" rtlCol="0" anchor="t">
            <a:spAutoFit/>
          </a:bodyPr>
          <a:p>
            <a:pPr algn="ctr"/>
            <a:r>
              <a:rPr lang="zh-CN" altLang="en-US" sz="3200">
                <a:sym typeface="+mn-ea"/>
              </a:rPr>
              <a:t>个人体会感悟</a:t>
            </a:r>
            <a:endParaRPr lang="zh-CN" altLang="en-US" sz="3200">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1000"/>
                                        <p:tgtEl>
                                          <p:spTgt spid="2052"/>
                                        </p:tgtEl>
                                      </p:cBhvr>
                                    </p:animEffect>
                                    <p:anim calcmode="lin" valueType="num">
                                      <p:cBhvr>
                                        <p:cTn id="14" dur="1000" fill="hold"/>
                                        <p:tgtEl>
                                          <p:spTgt spid="2052"/>
                                        </p:tgtEl>
                                        <p:attrNameLst>
                                          <p:attrName>ppt_x</p:attrName>
                                        </p:attrNameLst>
                                      </p:cBhvr>
                                      <p:tavLst>
                                        <p:tav tm="0">
                                          <p:val>
                                            <p:strVal val="#ppt_x"/>
                                          </p:val>
                                        </p:tav>
                                        <p:tav tm="100000">
                                          <p:val>
                                            <p:strVal val="#ppt_x"/>
                                          </p:val>
                                        </p:tav>
                                      </p:tavLst>
                                    </p:anim>
                                    <p:anim calcmode="lin" valueType="num">
                                      <p:cBhvr>
                                        <p:cTn id="15" dur="1000" fill="hold"/>
                                        <p:tgtEl>
                                          <p:spTgt spid="205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2" fill="hold" grpId="0" nodeType="after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additive="base">
                                        <p:cTn id="25" dur="500" fill="hold"/>
                                        <p:tgtEl>
                                          <p:spTgt spid="2053"/>
                                        </p:tgtEl>
                                        <p:attrNameLst>
                                          <p:attrName>ppt_x</p:attrName>
                                        </p:attrNameLst>
                                      </p:cBhvr>
                                      <p:tavLst>
                                        <p:tav tm="0">
                                          <p:val>
                                            <p:strVal val="1+#ppt_w/2"/>
                                          </p:val>
                                        </p:tav>
                                        <p:tav tm="100000">
                                          <p:val>
                                            <p:strVal val="#ppt_x"/>
                                          </p:val>
                                        </p:tav>
                                      </p:tavLst>
                                    </p:anim>
                                    <p:anim calcmode="lin" valueType="num">
                                      <p:cBhvr additive="base">
                                        <p:cTn id="26" dur="500" fill="hold"/>
                                        <p:tgtEl>
                                          <p:spTgt spid="20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52" grpId="0"/>
      <p:bldP spid="20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1595" y="657225"/>
            <a:ext cx="1269365" cy="2306955"/>
          </a:xfrm>
          <a:prstGeom prst="rect">
            <a:avLst/>
          </a:prstGeom>
          <a:noFill/>
          <a:ln>
            <a:noFill/>
          </a:ln>
        </p:spPr>
        <p:txBody>
          <a:bodyPr wrap="square" rtlCol="0" anchor="t">
            <a:spAutoFit/>
          </a:bodyPr>
          <a:p>
            <a:pPr algn="ctr"/>
            <a:r>
              <a:rPr lang="zh-CN" altLang="en-US" sz="4800" b="1">
                <a:ln w="25400" cmpd="sng">
                  <a:solidFill>
                    <a:srgbClr val="FAFCB7">
                      <a:alpha val="98000"/>
                    </a:srgbClr>
                  </a:solidFill>
                  <a:prstDash val="solid"/>
                </a:ln>
                <a:solidFill>
                  <a:srgbClr val="0B9796"/>
                </a:solidFill>
                <a:effectLst>
                  <a:innerShdw dist="38100" dir="18900000">
                    <a:srgbClr val="F89D26">
                      <a:alpha val="100000"/>
                    </a:srgbClr>
                  </a:innerShdw>
                  <a:reflection blurRad="6350" stA="50000" endA="300" endPos="50000" dist="12700" dir="5400000" sy="-100000" algn="bl" rotWithShape="0"/>
                </a:effectLst>
              </a:rPr>
              <a:t>读后感</a:t>
            </a:r>
            <a:endParaRPr lang="zh-CN" altLang="en-US" sz="4800" b="1">
              <a:ln w="25400" cmpd="sng">
                <a:solidFill>
                  <a:srgbClr val="FAFCB7">
                    <a:alpha val="98000"/>
                  </a:srgbClr>
                </a:solidFill>
                <a:prstDash val="solid"/>
              </a:ln>
              <a:solidFill>
                <a:srgbClr val="0B9796"/>
              </a:solidFill>
              <a:effectLst>
                <a:innerShdw dist="38100" dir="18900000">
                  <a:srgbClr val="F89D26">
                    <a:alpha val="100000"/>
                  </a:srgbClr>
                </a:innerShdw>
                <a:reflection blurRad="6350" stA="50000" endA="300" endPos="50000" dist="12700" dir="5400000" sy="-100000" algn="bl" rotWithShape="0"/>
              </a:effectLst>
            </a:endParaRPr>
          </a:p>
        </p:txBody>
      </p:sp>
      <p:sp>
        <p:nvSpPr>
          <p:cNvPr id="3" name="文本框 2"/>
          <p:cNvSpPr txBox="1"/>
          <p:nvPr/>
        </p:nvSpPr>
        <p:spPr>
          <a:xfrm>
            <a:off x="1163955" y="576580"/>
            <a:ext cx="7567295" cy="4246245"/>
          </a:xfrm>
          <a:prstGeom prst="rect">
            <a:avLst/>
          </a:prstGeom>
          <a:noFill/>
        </p:spPr>
        <p:txBody>
          <a:bodyPr wrap="square" rtlCol="0">
            <a:spAutoFit/>
          </a:bodyPr>
          <a:p>
            <a:r>
              <a:rPr lang="en-US" altLang="zh-CN"/>
              <a:t>  </a:t>
            </a:r>
            <a:r>
              <a:rPr lang="zh-CN" altLang="en-US"/>
              <a:t>边读这本书，边在思考，感悟良多，虽然这些经历与我们音乐学科有一些区别，但是这种课堂转型的坚韧不拔精神让学科之间也有一些相同之处。欣赏着，品味着这些来自教学一线的真实故事，我又一次体会了“教学及研究”的真实人生。尤其是姚远老师的课后反思令我深有同感：这次观察观察让我认识到了自己的浅薄。以前，我教学设计时，总是凭那点少的可怜的“经验”，想当然地备课，可我现在知道，很多时候，真实的学情和我的假设是大相径庭的；以前，我总是困惑于一些在课堂上讲过多遍的知识点，学生依然不理解或记不住，现在我知道，教学时只想“怎么教”不想“怎么学”，课堂势必是低效的；以前，我知道讲授与提问，可我现在知道学习方式还有很多，自主、合作、探究的学习方式需要在有效的教学策略下，才能成为现实</a:t>
            </a:r>
            <a:endParaRPr lang="zh-CN" altLang="en-US"/>
          </a:p>
          <a:p>
            <a:r>
              <a:rPr lang="zh-CN" altLang="en-US"/>
              <a:t>  因此今后的教学工作中，我将更加重视对学情的收集和分析，多了解学生的所思、所想、所盼；在今后的课堂观察中，我将努力寻找一个合适的切入点，课前事先做好研究，课堂上才能更好地听、更好地记，课后才能做出正确的教学诊断和改进。</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03" y="1592298"/>
            <a:ext cx="8966921" cy="3500526"/>
          </a:xfrm>
          <a:prstGeom prst="rect">
            <a:avLst/>
          </a:prstGeom>
        </p:spPr>
      </p:pic>
      <p:sp>
        <p:nvSpPr>
          <p:cNvPr id="2" name="矩形 1"/>
          <p:cNvSpPr/>
          <p:nvPr/>
        </p:nvSpPr>
        <p:spPr>
          <a:xfrm>
            <a:off x="2857500" y="408305"/>
            <a:ext cx="3855720" cy="1198880"/>
          </a:xfrm>
          <a:prstGeom prst="rect">
            <a:avLst/>
          </a:prstGeom>
          <a:noFill/>
          <a:ln>
            <a:noFill/>
          </a:ln>
        </p:spPr>
        <p:txBody>
          <a:bodyPr wrap="none" rtlCol="0" anchor="t">
            <a:spAutoFit/>
            <a:scene3d>
              <a:camera prst="orthographicFront"/>
              <a:lightRig rig="threePt" dir="t">
                <a:rot lat="0" lon="0" rev="0"/>
              </a:lightRig>
            </a:scene3d>
            <a:sp3d extrusionH="120650" prstMaterial="matte"/>
          </a:bodyPr>
          <a:p>
            <a:pPr algn="ctr"/>
            <a:r>
              <a:rPr lang="zh-CN" altLang="en-US" sz="72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rPr>
              <a:t>谢谢观看</a:t>
            </a:r>
            <a:endParaRPr lang="zh-CN" altLang="en-US" sz="72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3"/>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MH_Others_1"/>
          <p:cNvSpPr txBox="1"/>
          <p:nvPr>
            <p:custDataLst>
              <p:tags r:id="rId1"/>
            </p:custDataLst>
          </p:nvPr>
        </p:nvSpPr>
        <p:spPr>
          <a:xfrm>
            <a:off x="2174408" y="2133130"/>
            <a:ext cx="1749520" cy="430887"/>
          </a:xfrm>
          <a:prstGeom prst="rect">
            <a:avLst/>
          </a:prstGeom>
          <a:noFill/>
        </p:spPr>
        <p:txBody>
          <a:bodyPr vert="horz" wrap="square" lIns="0" tIns="0" rIns="0" bIns="0" rtlCol="0" anchor="ctr" anchorCtr="0">
            <a:spAutoFit/>
          </a:bodyPr>
          <a:lstStyle/>
          <a:p>
            <a:pPr algn="ctr"/>
            <a:r>
              <a:rPr lang="zh-CN" altLang="en-US" sz="2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目  录</a:t>
            </a:r>
            <a:endParaRPr lang="zh-CN" altLang="en-US" sz="2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MH_Others_2"/>
          <p:cNvSpPr txBox="1"/>
          <p:nvPr>
            <p:custDataLst>
              <p:tags r:id="rId2"/>
            </p:custDataLst>
          </p:nvPr>
        </p:nvSpPr>
        <p:spPr>
          <a:xfrm>
            <a:off x="2385458" y="2638289"/>
            <a:ext cx="1381303" cy="246221"/>
          </a:xfrm>
          <a:prstGeom prst="rect">
            <a:avLst/>
          </a:prstGeom>
          <a:solidFill>
            <a:schemeClr val="accent1"/>
          </a:solidFill>
        </p:spPr>
        <p:txBody>
          <a:bodyPr wrap="square" lIns="0" tIns="0" rIns="0" bIns="0">
            <a:spAutoFit/>
          </a:bodyPr>
          <a:lstStyle/>
          <a:p>
            <a:pPr algn="ctr">
              <a:defRPr/>
            </a:pPr>
            <a:r>
              <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 </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Group 279"/>
          <p:cNvGrpSpPr/>
          <p:nvPr/>
        </p:nvGrpSpPr>
        <p:grpSpPr>
          <a:xfrm>
            <a:off x="4393637" y="1169720"/>
            <a:ext cx="482633" cy="482721"/>
            <a:chOff x="846989" y="1401020"/>
            <a:chExt cx="877416" cy="877416"/>
          </a:xfrm>
          <a:effectLst/>
        </p:grpSpPr>
        <p:sp>
          <p:nvSpPr>
            <p:cNvPr id="41" name="Teardrop 108"/>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01</a:t>
              </a: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279"/>
          <p:cNvGrpSpPr/>
          <p:nvPr/>
        </p:nvGrpSpPr>
        <p:grpSpPr>
          <a:xfrm>
            <a:off x="4393637" y="2129828"/>
            <a:ext cx="482633" cy="482721"/>
            <a:chOff x="846989" y="1401020"/>
            <a:chExt cx="877416" cy="877416"/>
          </a:xfrm>
          <a:effectLst/>
        </p:grpSpPr>
        <p:sp>
          <p:nvSpPr>
            <p:cNvPr id="45" name="Teardrop 108"/>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02</a:t>
              </a: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279"/>
          <p:cNvGrpSpPr/>
          <p:nvPr/>
        </p:nvGrpSpPr>
        <p:grpSpPr>
          <a:xfrm>
            <a:off x="4393637" y="3135780"/>
            <a:ext cx="482633" cy="482721"/>
            <a:chOff x="846989" y="1401020"/>
            <a:chExt cx="877416" cy="877416"/>
          </a:xfrm>
          <a:effectLst/>
        </p:grpSpPr>
        <p:sp>
          <p:nvSpPr>
            <p:cNvPr id="48" name="Teardrop 108"/>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03</a:t>
              </a: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279"/>
          <p:cNvGrpSpPr/>
          <p:nvPr/>
        </p:nvGrpSpPr>
        <p:grpSpPr>
          <a:xfrm>
            <a:off x="4393637" y="3999872"/>
            <a:ext cx="482633" cy="482721"/>
            <a:chOff x="846989" y="1401020"/>
            <a:chExt cx="877416" cy="877416"/>
          </a:xfrm>
          <a:effectLst/>
        </p:grpSpPr>
        <p:sp>
          <p:nvSpPr>
            <p:cNvPr id="51" name="Teardrop 108"/>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04</a:t>
              </a: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pic>
        <p:nvPicPr>
          <p:cNvPr id="26" name="图片 25"/>
          <p:cNvPicPr>
            <a:picLocks noChangeAspect="1"/>
          </p:cNvPicPr>
          <p:nvPr/>
        </p:nvPicPr>
        <p:blipFill rotWithShape="1">
          <a:blip r:embed="rId3">
            <a:extLst>
              <a:ext uri="{28A0092B-C50C-407E-A947-70E740481C1C}">
                <a14:useLocalDpi xmlns:a14="http://schemas.microsoft.com/office/drawing/2010/main" val="0"/>
              </a:ext>
            </a:extLst>
          </a:blip>
          <a:srcRect l="70668"/>
          <a:stretch>
            <a:fillRect/>
          </a:stretch>
        </p:blipFill>
        <p:spPr>
          <a:xfrm>
            <a:off x="29210" y="270510"/>
            <a:ext cx="2278380" cy="3033395"/>
          </a:xfrm>
          <a:prstGeom prst="rect">
            <a:avLst/>
          </a:prstGeom>
        </p:spPr>
      </p:pic>
      <p:sp>
        <p:nvSpPr>
          <p:cNvPr id="3" name="圆角矩形 2"/>
          <p:cNvSpPr/>
          <p:nvPr/>
        </p:nvSpPr>
        <p:spPr>
          <a:xfrm>
            <a:off x="5260975" y="1123315"/>
            <a:ext cx="2232025" cy="575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5335905" y="1159510"/>
            <a:ext cx="2378075" cy="460375"/>
          </a:xfrm>
          <a:prstGeom prst="rect">
            <a:avLst/>
          </a:prstGeom>
          <a:noFill/>
        </p:spPr>
        <p:txBody>
          <a:bodyPr wrap="square" rtlCol="0">
            <a:spAutoFit/>
          </a:bodyPr>
          <a:p>
            <a:r>
              <a:rPr lang="zh-CN" altLang="en-US" sz="2400"/>
              <a:t>观察内容简介</a:t>
            </a:r>
            <a:endParaRPr lang="zh-CN" altLang="en-US" sz="2400"/>
          </a:p>
        </p:txBody>
      </p:sp>
      <p:sp>
        <p:nvSpPr>
          <p:cNvPr id="5" name="圆角矩形 4"/>
          <p:cNvSpPr/>
          <p:nvPr/>
        </p:nvSpPr>
        <p:spPr>
          <a:xfrm>
            <a:off x="5290820" y="2136775"/>
            <a:ext cx="2232025" cy="575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rPr>
              <a:t>阅读感想思考</a:t>
            </a:r>
            <a:endParaRPr lang="zh-CN" altLang="en-US" sz="2400">
              <a:solidFill>
                <a:schemeClr val="tx1"/>
              </a:solidFill>
            </a:endParaRPr>
          </a:p>
        </p:txBody>
      </p:sp>
      <p:sp>
        <p:nvSpPr>
          <p:cNvPr id="6" name="圆角矩形 5"/>
          <p:cNvSpPr/>
          <p:nvPr/>
        </p:nvSpPr>
        <p:spPr>
          <a:xfrm>
            <a:off x="5290820" y="3126105"/>
            <a:ext cx="2232025" cy="575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p>
        </p:txBody>
      </p:sp>
      <p:sp>
        <p:nvSpPr>
          <p:cNvPr id="7" name="文本框 6"/>
          <p:cNvSpPr txBox="1"/>
          <p:nvPr/>
        </p:nvSpPr>
        <p:spPr>
          <a:xfrm>
            <a:off x="5440680" y="3183890"/>
            <a:ext cx="2273300" cy="460375"/>
          </a:xfrm>
          <a:prstGeom prst="rect">
            <a:avLst/>
          </a:prstGeom>
          <a:noFill/>
        </p:spPr>
        <p:txBody>
          <a:bodyPr wrap="square" rtlCol="0">
            <a:spAutoFit/>
          </a:bodyPr>
          <a:p>
            <a:r>
              <a:rPr lang="zh-CN" altLang="en-US" sz="2400">
                <a:solidFill>
                  <a:schemeClr val="tx1"/>
                </a:solidFill>
              </a:rPr>
              <a:t>最爱版块分享</a:t>
            </a:r>
            <a:endParaRPr lang="zh-CN" altLang="en-US" sz="2400">
              <a:solidFill>
                <a:schemeClr val="tx1"/>
              </a:solidFill>
            </a:endParaRPr>
          </a:p>
        </p:txBody>
      </p:sp>
      <p:sp>
        <p:nvSpPr>
          <p:cNvPr id="8" name="圆角矩形 7"/>
          <p:cNvSpPr/>
          <p:nvPr/>
        </p:nvSpPr>
        <p:spPr>
          <a:xfrm>
            <a:off x="5290820" y="4006850"/>
            <a:ext cx="2232025" cy="575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rPr>
              <a:t>个人体会感悟</a:t>
            </a:r>
            <a:endParaRPr lang="zh-CN" altLang="en-US" sz="2400">
              <a:solidFill>
                <a:schemeClr val="tx1"/>
              </a:solidFill>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20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2" presetClass="entr" presetSubtype="1" accel="50000" decel="50000"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1" accel="50000" decel="50000"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fill="hold"/>
                                        <p:tgtEl>
                                          <p:spTgt spid="43"/>
                                        </p:tgtEl>
                                        <p:attrNameLst>
                                          <p:attrName>ppt_x</p:attrName>
                                        </p:attrNameLst>
                                      </p:cBhvr>
                                      <p:tavLst>
                                        <p:tav tm="0">
                                          <p:val>
                                            <p:strVal val="#ppt_x"/>
                                          </p:val>
                                        </p:tav>
                                        <p:tav tm="100000">
                                          <p:val>
                                            <p:strVal val="#ppt_x"/>
                                          </p:val>
                                        </p:tav>
                                      </p:tavLst>
                                    </p:anim>
                                    <p:anim calcmode="lin" valueType="num">
                                      <p:cBhvr additive="base">
                                        <p:cTn id="23" dur="500" fill="hold"/>
                                        <p:tgtEl>
                                          <p:spTgt spid="43"/>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2" presetClass="entr" presetSubtype="1" accel="50000" decel="50000"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ppt_x"/>
                                          </p:val>
                                        </p:tav>
                                        <p:tav tm="100000">
                                          <p:val>
                                            <p:strVal val="#ppt_x"/>
                                          </p:val>
                                        </p:tav>
                                      </p:tavLst>
                                    </p:anim>
                                    <p:anim calcmode="lin" valueType="num">
                                      <p:cBhvr additive="base">
                                        <p:cTn id="28" dur="500" fill="hold"/>
                                        <p:tgtEl>
                                          <p:spTgt spid="47"/>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1" accel="50000" decel="50000"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500" fill="hold"/>
                                        <p:tgtEl>
                                          <p:spTgt spid="50"/>
                                        </p:tgtEl>
                                        <p:attrNameLst>
                                          <p:attrName>ppt_x</p:attrName>
                                        </p:attrNameLst>
                                      </p:cBhvr>
                                      <p:tavLst>
                                        <p:tav tm="0">
                                          <p:val>
                                            <p:strVal val="#ppt_x"/>
                                          </p:val>
                                        </p:tav>
                                        <p:tav tm="100000">
                                          <p:val>
                                            <p:strVal val="#ppt_x"/>
                                          </p:val>
                                        </p:tav>
                                      </p:tavLst>
                                    </p:anim>
                                    <p:anim calcmode="lin" valueType="num">
                                      <p:cBhvr additive="base">
                                        <p:cTn id="33" dur="500" fill="hold"/>
                                        <p:tgtEl>
                                          <p:spTgt spid="50"/>
                                        </p:tgtEl>
                                        <p:attrNameLst>
                                          <p:attrName>ppt_y</p:attrName>
                                        </p:attrNameLst>
                                      </p:cBhvr>
                                      <p:tavLst>
                                        <p:tav tm="0">
                                          <p:val>
                                            <p:strVal val="0-#ppt_h/2"/>
                                          </p:val>
                                        </p:tav>
                                        <p:tav tm="100000">
                                          <p:val>
                                            <p:strVal val="#ppt_y"/>
                                          </p:val>
                                        </p:tav>
                                      </p:tavLst>
                                    </p:anim>
                                  </p:childTnLst>
                                </p:cTn>
                              </p:par>
                              <p:par>
                                <p:cTn id="34" presetID="50" presetClass="entr" presetSubtype="0" decel="10000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1000" fill="hold"/>
                                        <p:tgtEl>
                                          <p:spTgt spid="26"/>
                                        </p:tgtEl>
                                        <p:attrNameLst>
                                          <p:attrName>ppt_w</p:attrName>
                                        </p:attrNameLst>
                                      </p:cBhvr>
                                      <p:tavLst>
                                        <p:tav tm="0">
                                          <p:val>
                                            <p:strVal val="#ppt_w+.3"/>
                                          </p:val>
                                        </p:tav>
                                        <p:tav tm="100000">
                                          <p:val>
                                            <p:strVal val="#ppt_w"/>
                                          </p:val>
                                        </p:tav>
                                      </p:tavLst>
                                    </p:anim>
                                    <p:anim calcmode="lin" valueType="num">
                                      <p:cBhvr>
                                        <p:cTn id="37" dur="1000" fill="hold"/>
                                        <p:tgtEl>
                                          <p:spTgt spid="26"/>
                                        </p:tgtEl>
                                        <p:attrNameLst>
                                          <p:attrName>ppt_h</p:attrName>
                                        </p:attrNameLst>
                                      </p:cBhvr>
                                      <p:tavLst>
                                        <p:tav tm="0">
                                          <p:val>
                                            <p:strVal val="#ppt_h"/>
                                          </p:val>
                                        </p:tav>
                                        <p:tav tm="100000">
                                          <p:val>
                                            <p:strVal val="#ppt_h"/>
                                          </p:val>
                                        </p:tav>
                                      </p:tavLst>
                                    </p:anim>
                                    <p:animEffect transition="in" filter="fade">
                                      <p:cBhvr>
                                        <p:cTn id="3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2842718" y="1977969"/>
            <a:ext cx="654025" cy="461665"/>
          </a:xfrm>
          <a:prstGeom prst="rect">
            <a:avLst/>
          </a:prstGeom>
          <a:noFill/>
        </p:spPr>
        <p:txBody>
          <a:bodyPr wrap="none" lIns="0" tIns="0" rIns="0" bIns="0">
            <a:spAutoFit/>
          </a:bodyPr>
          <a:lstStyle/>
          <a:p>
            <a:pPr>
              <a:defRP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3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8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2"/>
            </p:custDataLst>
          </p:nvPr>
        </p:nvSpPr>
        <p:spPr bwMode="auto">
          <a:xfrm>
            <a:off x="2935835" y="1856487"/>
            <a:ext cx="4680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endPar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3" name="文本框 14"/>
          <p:cNvSpPr txBox="1">
            <a:spLocks noChangeArrowheads="1"/>
          </p:cNvSpPr>
          <p:nvPr>
            <p:custDataLst>
              <p:tags r:id="rId3"/>
            </p:custDataLst>
          </p:nvPr>
        </p:nvSpPr>
        <p:spPr bwMode="auto">
          <a:xfrm>
            <a:off x="3618996" y="1517054"/>
            <a:ext cx="1025922" cy="1108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7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467" y="2508436"/>
            <a:ext cx="6399644" cy="2498307"/>
          </a:xfrm>
          <a:prstGeom prst="rect">
            <a:avLst/>
          </a:prstGeom>
        </p:spPr>
      </p:pic>
      <p:sp>
        <p:nvSpPr>
          <p:cNvPr id="2" name="文本框 1"/>
          <p:cNvSpPr txBox="1"/>
          <p:nvPr/>
        </p:nvSpPr>
        <p:spPr>
          <a:xfrm>
            <a:off x="4786630" y="1692910"/>
            <a:ext cx="3069590" cy="583565"/>
          </a:xfrm>
          <a:prstGeom prst="rect">
            <a:avLst/>
          </a:prstGeom>
          <a:noFill/>
        </p:spPr>
        <p:txBody>
          <a:bodyPr wrap="square" rtlCol="0">
            <a:spAutoFit/>
          </a:bodyPr>
          <a:p>
            <a:r>
              <a:rPr lang="zh-CN" altLang="en-US" sz="3200"/>
              <a:t>观察内容简介</a:t>
            </a:r>
            <a:endParaRPr lang="zh-CN" altLang="en-US" sz="3200"/>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1000"/>
                                        <p:tgtEl>
                                          <p:spTgt spid="2052"/>
                                        </p:tgtEl>
                                      </p:cBhvr>
                                    </p:animEffect>
                                    <p:anim calcmode="lin" valueType="num">
                                      <p:cBhvr>
                                        <p:cTn id="14" dur="1000" fill="hold"/>
                                        <p:tgtEl>
                                          <p:spTgt spid="2052"/>
                                        </p:tgtEl>
                                        <p:attrNameLst>
                                          <p:attrName>ppt_x</p:attrName>
                                        </p:attrNameLst>
                                      </p:cBhvr>
                                      <p:tavLst>
                                        <p:tav tm="0">
                                          <p:val>
                                            <p:strVal val="#ppt_x"/>
                                          </p:val>
                                        </p:tav>
                                        <p:tav tm="100000">
                                          <p:val>
                                            <p:strVal val="#ppt_x"/>
                                          </p:val>
                                        </p:tav>
                                      </p:tavLst>
                                    </p:anim>
                                    <p:anim calcmode="lin" valueType="num">
                                      <p:cBhvr>
                                        <p:cTn id="15" dur="1000" fill="hold"/>
                                        <p:tgtEl>
                                          <p:spTgt spid="205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2" fill="hold" grpId="0" nodeType="after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additive="base">
                                        <p:cTn id="25" dur="500" fill="hold"/>
                                        <p:tgtEl>
                                          <p:spTgt spid="2053"/>
                                        </p:tgtEl>
                                        <p:attrNameLst>
                                          <p:attrName>ppt_x</p:attrName>
                                        </p:attrNameLst>
                                      </p:cBhvr>
                                      <p:tavLst>
                                        <p:tav tm="0">
                                          <p:val>
                                            <p:strVal val="1+#ppt_w/2"/>
                                          </p:val>
                                        </p:tav>
                                        <p:tav tm="100000">
                                          <p:val>
                                            <p:strVal val="#ppt_x"/>
                                          </p:val>
                                        </p:tav>
                                      </p:tavLst>
                                    </p:anim>
                                    <p:anim calcmode="lin" valueType="num">
                                      <p:cBhvr additive="base">
                                        <p:cTn id="26" dur="500" fill="hold"/>
                                        <p:tgtEl>
                                          <p:spTgt spid="20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52" grpId="0"/>
      <p:bldP spid="20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581150" y="367030"/>
            <a:ext cx="8472170" cy="4246245"/>
          </a:xfrm>
          <a:prstGeom prst="rect">
            <a:avLst/>
          </a:prstGeom>
          <a:noFill/>
        </p:spPr>
        <p:txBody>
          <a:bodyPr wrap="square" rtlCol="0" anchor="t">
            <a:spAutoFit/>
          </a:bodyPr>
          <a:p>
            <a:pPr marL="457200" lvl="0" indent="-457200" eaLnBrk="1" hangingPunct="1">
              <a:lnSpc>
                <a:spcPct val="150000"/>
              </a:lnSpc>
              <a:spcBef>
                <a:spcPct val="0"/>
              </a:spcBef>
              <a:buFont typeface="Calibri Light" panose="020F0302020204030204" pitchFamily="34" charset="0"/>
              <a:buAutoNum type="arabicPeriod"/>
            </a:pPr>
            <a:r>
              <a:rPr lang="zh-CN" altLang="en-US" dirty="0">
                <a:latin typeface="方正清刻本悦宋简体" panose="02000000000000000000" pitchFamily="2" charset="-122"/>
                <a:ea typeface="方正清刻本悦宋简体" panose="02000000000000000000" pitchFamily="2" charset="-122"/>
                <a:sym typeface="+mn-ea"/>
              </a:rPr>
              <a:t>学习支架的设计与利用  </a:t>
            </a:r>
            <a:r>
              <a:rPr lang="en-US" altLang="zh-CN" dirty="0">
                <a:latin typeface="方正清刻本悦宋简体" panose="02000000000000000000" pitchFamily="2" charset="-122"/>
                <a:ea typeface="方正清刻本悦宋简体" panose="02000000000000000000" pitchFamily="2" charset="-122"/>
                <a:sym typeface="+mn-ea"/>
              </a:rPr>
              <a:t>/  </a:t>
            </a:r>
            <a:r>
              <a:rPr lang="zh-CN" altLang="en-US" dirty="0">
                <a:latin typeface="方正清刻本悦宋简体" panose="02000000000000000000" pitchFamily="2" charset="-122"/>
                <a:ea typeface="方正清刻本悦宋简体" panose="02000000000000000000" pitchFamily="2" charset="-122"/>
                <a:sym typeface="+mn-ea"/>
              </a:rPr>
              <a:t>吴江林  </a:t>
            </a:r>
            <a:r>
              <a:rPr lang="en-US" altLang="zh-CN" dirty="0">
                <a:latin typeface="方正清刻本悦宋简体" panose="02000000000000000000" pitchFamily="2" charset="-122"/>
                <a:ea typeface="方正清刻本悦宋简体" panose="02000000000000000000" pitchFamily="2" charset="-122"/>
                <a:sym typeface="+mn-ea"/>
              </a:rPr>
              <a:t>/  P107</a:t>
            </a:r>
            <a:endParaRPr lang="en-US" altLang="zh-CN" dirty="0">
              <a:latin typeface="方正清刻本悦宋简体" panose="02000000000000000000" pitchFamily="2" charset="-122"/>
              <a:ea typeface="方正清刻本悦宋简体" panose="02000000000000000000" pitchFamily="2" charset="-122"/>
            </a:endParaRPr>
          </a:p>
          <a:p>
            <a:pPr marL="457200" lvl="0" indent="-457200" eaLnBrk="1" hangingPunct="1">
              <a:lnSpc>
                <a:spcPct val="150000"/>
              </a:lnSpc>
              <a:spcBef>
                <a:spcPct val="0"/>
              </a:spcBef>
              <a:buFont typeface="Calibri Light" panose="020F0302020204030204" pitchFamily="34" charset="0"/>
              <a:buAutoNum type="arabicPeriod"/>
            </a:pPr>
            <a:r>
              <a:rPr lang="zh-CN" altLang="en-US" dirty="0">
                <a:latin typeface="方正清刻本悦宋简体" panose="02000000000000000000" pitchFamily="2" charset="-122"/>
                <a:ea typeface="方正清刻本悦宋简体" panose="02000000000000000000" pitchFamily="2" charset="-122"/>
                <a:sym typeface="+mn-ea"/>
              </a:rPr>
              <a:t>学生动作技能的形成  </a:t>
            </a:r>
            <a:r>
              <a:rPr lang="en-US" altLang="zh-CN" dirty="0">
                <a:latin typeface="方正清刻本悦宋简体" panose="02000000000000000000" pitchFamily="2" charset="-122"/>
                <a:ea typeface="方正清刻本悦宋简体" panose="02000000000000000000" pitchFamily="2" charset="-122"/>
                <a:sym typeface="+mn-ea"/>
              </a:rPr>
              <a:t>/  </a:t>
            </a:r>
            <a:r>
              <a:rPr lang="zh-CN" altLang="en-US" dirty="0">
                <a:latin typeface="方正清刻本悦宋简体" panose="02000000000000000000" pitchFamily="2" charset="-122"/>
                <a:ea typeface="方正清刻本悦宋简体" panose="02000000000000000000" pitchFamily="2" charset="-122"/>
                <a:sym typeface="+mn-ea"/>
              </a:rPr>
              <a:t>高志远  </a:t>
            </a:r>
            <a:r>
              <a:rPr lang="en-US" altLang="zh-CN" dirty="0">
                <a:latin typeface="方正清刻本悦宋简体" panose="02000000000000000000" pitchFamily="2" charset="-122"/>
                <a:ea typeface="方正清刻本悦宋简体" panose="02000000000000000000" pitchFamily="2" charset="-122"/>
                <a:sym typeface="+mn-ea"/>
              </a:rPr>
              <a:t>/  P110</a:t>
            </a:r>
            <a:endParaRPr lang="en-US" altLang="zh-CN" dirty="0">
              <a:latin typeface="方正清刻本悦宋简体" panose="02000000000000000000" pitchFamily="2" charset="-122"/>
              <a:ea typeface="方正清刻本悦宋简体" panose="02000000000000000000" pitchFamily="2" charset="-122"/>
            </a:endParaRPr>
          </a:p>
          <a:p>
            <a:pPr marL="457200" lvl="0" indent="-457200" eaLnBrk="1" hangingPunct="1">
              <a:lnSpc>
                <a:spcPct val="150000"/>
              </a:lnSpc>
              <a:spcBef>
                <a:spcPct val="0"/>
              </a:spcBef>
              <a:buFont typeface="Calibri Light" panose="020F0302020204030204" pitchFamily="34" charset="0"/>
              <a:buAutoNum type="arabicPeriod"/>
            </a:pPr>
            <a:r>
              <a:rPr lang="zh-CN" altLang="en-US" dirty="0">
                <a:latin typeface="方正清刻本悦宋简体" panose="02000000000000000000" pitchFamily="2" charset="-122"/>
                <a:ea typeface="方正清刻本悦宋简体" panose="02000000000000000000" pitchFamily="2" charset="-122"/>
                <a:sym typeface="+mn-ea"/>
              </a:rPr>
              <a:t>课堂互动与教学目标达成  </a:t>
            </a:r>
            <a:r>
              <a:rPr lang="en-US" altLang="zh-CN" dirty="0">
                <a:latin typeface="方正清刻本悦宋简体" panose="02000000000000000000" pitchFamily="2" charset="-122"/>
                <a:ea typeface="方正清刻本悦宋简体" panose="02000000000000000000" pitchFamily="2" charset="-122"/>
                <a:sym typeface="+mn-ea"/>
              </a:rPr>
              <a:t>/  </a:t>
            </a:r>
            <a:r>
              <a:rPr lang="zh-CN" altLang="en-US" dirty="0">
                <a:latin typeface="方正清刻本悦宋简体" panose="02000000000000000000" pitchFamily="2" charset="-122"/>
                <a:ea typeface="方正清刻本悦宋简体" panose="02000000000000000000" pitchFamily="2" charset="-122"/>
                <a:sym typeface="+mn-ea"/>
              </a:rPr>
              <a:t>喻融  </a:t>
            </a:r>
            <a:r>
              <a:rPr lang="en-US" altLang="zh-CN" dirty="0">
                <a:latin typeface="方正清刻本悦宋简体" panose="02000000000000000000" pitchFamily="2" charset="-122"/>
                <a:ea typeface="方正清刻本悦宋简体" panose="02000000000000000000" pitchFamily="2" charset="-122"/>
                <a:sym typeface="+mn-ea"/>
              </a:rPr>
              <a:t>/  P112</a:t>
            </a:r>
            <a:endParaRPr lang="en-US" altLang="zh-CN" dirty="0">
              <a:latin typeface="方正清刻本悦宋简体" panose="02000000000000000000" pitchFamily="2" charset="-122"/>
              <a:ea typeface="方正清刻本悦宋简体" panose="02000000000000000000" pitchFamily="2" charset="-122"/>
            </a:endParaRPr>
          </a:p>
          <a:p>
            <a:pPr marL="457200" lvl="0" indent="-457200" eaLnBrk="1" hangingPunct="1">
              <a:lnSpc>
                <a:spcPct val="150000"/>
              </a:lnSpc>
              <a:spcBef>
                <a:spcPct val="0"/>
              </a:spcBef>
              <a:buFont typeface="Calibri Light" panose="020F0302020204030204" pitchFamily="34" charset="0"/>
              <a:buAutoNum type="arabicPeriod"/>
            </a:pPr>
            <a:r>
              <a:rPr lang="zh-CN" altLang="en-US" dirty="0">
                <a:latin typeface="方正清刻本悦宋简体" panose="02000000000000000000" pitchFamily="2" charset="-122"/>
                <a:ea typeface="方正清刻本悦宋简体" panose="02000000000000000000" pitchFamily="2" charset="-122"/>
                <a:sym typeface="+mn-ea"/>
              </a:rPr>
              <a:t>教学环节与学习目标的达成  </a:t>
            </a:r>
            <a:r>
              <a:rPr lang="en-US" altLang="zh-CN" dirty="0">
                <a:latin typeface="方正清刻本悦宋简体" panose="02000000000000000000" pitchFamily="2" charset="-122"/>
                <a:ea typeface="方正清刻本悦宋简体" panose="02000000000000000000" pitchFamily="2" charset="-122"/>
                <a:sym typeface="+mn-ea"/>
              </a:rPr>
              <a:t>/  </a:t>
            </a:r>
            <a:r>
              <a:rPr lang="zh-CN" altLang="en-US" dirty="0">
                <a:latin typeface="方正清刻本悦宋简体" panose="02000000000000000000" pitchFamily="2" charset="-122"/>
                <a:ea typeface="方正清刻本悦宋简体" panose="02000000000000000000" pitchFamily="2" charset="-122"/>
                <a:sym typeface="+mn-ea"/>
              </a:rPr>
              <a:t>钟慧 </a:t>
            </a:r>
            <a:r>
              <a:rPr lang="en-US" altLang="zh-CN" dirty="0">
                <a:latin typeface="方正清刻本悦宋简体" panose="02000000000000000000" pitchFamily="2" charset="-122"/>
                <a:ea typeface="方正清刻本悦宋简体" panose="02000000000000000000" pitchFamily="2" charset="-122"/>
                <a:sym typeface="+mn-ea"/>
              </a:rPr>
              <a:t>/  P115</a:t>
            </a:r>
            <a:endParaRPr lang="en-US" altLang="zh-CN" dirty="0">
              <a:latin typeface="方正清刻本悦宋简体" panose="02000000000000000000" pitchFamily="2" charset="-122"/>
              <a:ea typeface="方正清刻本悦宋简体" panose="02000000000000000000" pitchFamily="2" charset="-122"/>
            </a:endParaRPr>
          </a:p>
          <a:p>
            <a:pPr marL="457200" lvl="0" indent="-457200" eaLnBrk="1" hangingPunct="1">
              <a:lnSpc>
                <a:spcPct val="150000"/>
              </a:lnSpc>
              <a:spcBef>
                <a:spcPct val="0"/>
              </a:spcBef>
              <a:buFont typeface="Calibri Light" panose="020F0302020204030204" pitchFamily="34" charset="0"/>
              <a:buAutoNum type="arabicPeriod"/>
            </a:pPr>
            <a:r>
              <a:rPr lang="zh-CN" altLang="en-US" dirty="0">
                <a:latin typeface="方正清刻本悦宋简体" panose="02000000000000000000" pitchFamily="2" charset="-122"/>
                <a:ea typeface="方正清刻本悦宋简体" panose="02000000000000000000" pitchFamily="2" charset="-122"/>
                <a:sym typeface="+mn-ea"/>
              </a:rPr>
              <a:t>课外教学资源的利用  </a:t>
            </a:r>
            <a:r>
              <a:rPr lang="en-US" altLang="zh-CN" dirty="0">
                <a:latin typeface="方正清刻本悦宋简体" panose="02000000000000000000" pitchFamily="2" charset="-122"/>
                <a:ea typeface="方正清刻本悦宋简体" panose="02000000000000000000" pitchFamily="2" charset="-122"/>
                <a:sym typeface="+mn-ea"/>
              </a:rPr>
              <a:t>/  </a:t>
            </a:r>
            <a:r>
              <a:rPr lang="zh-CN" altLang="en-US" dirty="0">
                <a:latin typeface="方正清刻本悦宋简体" panose="02000000000000000000" pitchFamily="2" charset="-122"/>
                <a:ea typeface="方正清刻本悦宋简体" panose="02000000000000000000" pitchFamily="2" charset="-122"/>
                <a:sym typeface="+mn-ea"/>
              </a:rPr>
              <a:t>姚国忠 </a:t>
            </a:r>
            <a:r>
              <a:rPr lang="en-US" altLang="zh-CN" dirty="0">
                <a:latin typeface="方正清刻本悦宋简体" panose="02000000000000000000" pitchFamily="2" charset="-122"/>
                <a:ea typeface="方正清刻本悦宋简体" panose="02000000000000000000" pitchFamily="2" charset="-122"/>
                <a:sym typeface="+mn-ea"/>
              </a:rPr>
              <a:t>/ P117</a:t>
            </a:r>
            <a:endParaRPr lang="en-US" altLang="zh-CN" dirty="0">
              <a:latin typeface="方正清刻本悦宋简体" panose="02000000000000000000" pitchFamily="2" charset="-122"/>
              <a:ea typeface="方正清刻本悦宋简体" panose="02000000000000000000" pitchFamily="2" charset="-122"/>
            </a:endParaRPr>
          </a:p>
          <a:p>
            <a:pPr marL="457200" lvl="0" indent="-457200" eaLnBrk="1" hangingPunct="1">
              <a:lnSpc>
                <a:spcPct val="150000"/>
              </a:lnSpc>
              <a:spcBef>
                <a:spcPct val="0"/>
              </a:spcBef>
              <a:buFont typeface="Calibri Light" panose="020F0302020204030204" pitchFamily="34" charset="0"/>
              <a:buAutoNum type="arabicPeriod"/>
            </a:pPr>
            <a:r>
              <a:rPr lang="en-US" altLang="zh-CN" dirty="0">
                <a:latin typeface="方正清刻本悦宋简体" panose="02000000000000000000" pitchFamily="2" charset="-122"/>
                <a:ea typeface="方正清刻本悦宋简体" panose="02000000000000000000" pitchFamily="2" charset="-122"/>
                <a:sym typeface="+mn-ea"/>
              </a:rPr>
              <a:t>OAE</a:t>
            </a:r>
            <a:r>
              <a:rPr lang="zh-CN" altLang="en-US" dirty="0">
                <a:latin typeface="方正清刻本悦宋简体" panose="02000000000000000000" pitchFamily="2" charset="-122"/>
                <a:ea typeface="方正清刻本悦宋简体" panose="02000000000000000000" pitchFamily="2" charset="-122"/>
                <a:sym typeface="+mn-ea"/>
              </a:rPr>
              <a:t>学案与多媒体课件的结合  </a:t>
            </a:r>
            <a:r>
              <a:rPr lang="en-US" altLang="zh-CN" dirty="0">
                <a:latin typeface="方正清刻本悦宋简体" panose="02000000000000000000" pitchFamily="2" charset="-122"/>
                <a:ea typeface="方正清刻本悦宋简体" panose="02000000000000000000" pitchFamily="2" charset="-122"/>
                <a:sym typeface="+mn-ea"/>
              </a:rPr>
              <a:t>/ </a:t>
            </a:r>
            <a:r>
              <a:rPr lang="zh-CN" altLang="en-US" dirty="0">
                <a:latin typeface="方正清刻本悦宋简体" panose="02000000000000000000" pitchFamily="2" charset="-122"/>
                <a:ea typeface="方正清刻本悦宋简体" panose="02000000000000000000" pitchFamily="2" charset="-122"/>
                <a:sym typeface="+mn-ea"/>
              </a:rPr>
              <a:t> 姚远 </a:t>
            </a:r>
            <a:r>
              <a:rPr lang="en-US" altLang="zh-CN" dirty="0">
                <a:latin typeface="方正清刻本悦宋简体" panose="02000000000000000000" pitchFamily="2" charset="-122"/>
                <a:ea typeface="方正清刻本悦宋简体" panose="02000000000000000000" pitchFamily="2" charset="-122"/>
                <a:sym typeface="+mn-ea"/>
              </a:rPr>
              <a:t>/ P119</a:t>
            </a:r>
            <a:endParaRPr lang="en-US" altLang="zh-CN" dirty="0">
              <a:latin typeface="方正清刻本悦宋简体" panose="02000000000000000000" pitchFamily="2" charset="-122"/>
              <a:ea typeface="方正清刻本悦宋简体" panose="02000000000000000000" pitchFamily="2" charset="-122"/>
            </a:endParaRPr>
          </a:p>
          <a:p>
            <a:pPr marL="457200" lvl="0" indent="-457200" eaLnBrk="1" hangingPunct="1">
              <a:lnSpc>
                <a:spcPct val="150000"/>
              </a:lnSpc>
              <a:spcBef>
                <a:spcPct val="0"/>
              </a:spcBef>
              <a:buFont typeface="Calibri Light" panose="020F0302020204030204" pitchFamily="34" charset="0"/>
              <a:buAutoNum type="arabicPeriod"/>
            </a:pPr>
            <a:r>
              <a:rPr lang="zh-CN" altLang="en-US" dirty="0">
                <a:latin typeface="方正清刻本悦宋简体" panose="02000000000000000000" pitchFamily="2" charset="-122"/>
                <a:ea typeface="方正清刻本悦宋简体" panose="02000000000000000000" pitchFamily="2" charset="-122"/>
                <a:sym typeface="+mn-ea"/>
              </a:rPr>
              <a:t>通过数学例题发展学生的空间想象能力  </a:t>
            </a:r>
            <a:r>
              <a:rPr lang="en-US" altLang="zh-CN" dirty="0">
                <a:latin typeface="方正清刻本悦宋简体" panose="02000000000000000000" pitchFamily="2" charset="-122"/>
                <a:ea typeface="方正清刻本悦宋简体" panose="02000000000000000000" pitchFamily="2" charset="-122"/>
                <a:sym typeface="+mn-ea"/>
              </a:rPr>
              <a:t>/  </a:t>
            </a:r>
            <a:r>
              <a:rPr lang="zh-CN" altLang="en-US" dirty="0">
                <a:latin typeface="方正清刻本悦宋简体" panose="02000000000000000000" pitchFamily="2" charset="-122"/>
                <a:ea typeface="方正清刻本悦宋简体" panose="02000000000000000000" pitchFamily="2" charset="-122"/>
                <a:sym typeface="+mn-ea"/>
              </a:rPr>
              <a:t>吴亚东 </a:t>
            </a:r>
            <a:r>
              <a:rPr lang="en-US" altLang="zh-CN" dirty="0">
                <a:latin typeface="方正清刻本悦宋简体" panose="02000000000000000000" pitchFamily="2" charset="-122"/>
                <a:ea typeface="方正清刻本悦宋简体" panose="02000000000000000000" pitchFamily="2" charset="-122"/>
                <a:sym typeface="+mn-ea"/>
              </a:rPr>
              <a:t>/  P122</a:t>
            </a:r>
            <a:endParaRPr lang="en-US" altLang="zh-CN" dirty="0">
              <a:latin typeface="方正清刻本悦宋简体" panose="02000000000000000000" pitchFamily="2" charset="-122"/>
              <a:ea typeface="方正清刻本悦宋简体" panose="02000000000000000000" pitchFamily="2" charset="-122"/>
            </a:endParaRPr>
          </a:p>
          <a:p>
            <a:pPr marL="457200" lvl="0" indent="-457200" eaLnBrk="1" hangingPunct="1">
              <a:lnSpc>
                <a:spcPct val="150000"/>
              </a:lnSpc>
              <a:spcBef>
                <a:spcPct val="0"/>
              </a:spcBef>
              <a:buFont typeface="Calibri Light" panose="020F0302020204030204" pitchFamily="34" charset="0"/>
              <a:buAutoNum type="arabicPeriod"/>
            </a:pPr>
            <a:r>
              <a:rPr lang="zh-CN" altLang="en-US" dirty="0">
                <a:latin typeface="方正清刻本悦宋简体" panose="02000000000000000000" pitchFamily="2" charset="-122"/>
                <a:ea typeface="方正清刻本悦宋简体" panose="02000000000000000000" pitchFamily="2" charset="-122"/>
                <a:sym typeface="+mn-ea"/>
              </a:rPr>
              <a:t>模型在课堂教学中的运用  </a:t>
            </a:r>
            <a:r>
              <a:rPr lang="en-US" altLang="zh-CN" dirty="0">
                <a:latin typeface="方正清刻本悦宋简体" panose="02000000000000000000" pitchFamily="2" charset="-122"/>
                <a:ea typeface="方正清刻本悦宋简体" panose="02000000000000000000" pitchFamily="2" charset="-122"/>
                <a:sym typeface="+mn-ea"/>
              </a:rPr>
              <a:t>/  </a:t>
            </a:r>
            <a:r>
              <a:rPr lang="zh-CN" altLang="en-US" dirty="0">
                <a:latin typeface="方正清刻本悦宋简体" panose="02000000000000000000" pitchFamily="2" charset="-122"/>
                <a:ea typeface="方正清刻本悦宋简体" panose="02000000000000000000" pitchFamily="2" charset="-122"/>
                <a:sym typeface="+mn-ea"/>
              </a:rPr>
              <a:t>郑超  </a:t>
            </a:r>
            <a:r>
              <a:rPr lang="en-US" altLang="zh-CN" dirty="0">
                <a:latin typeface="方正清刻本悦宋简体" panose="02000000000000000000" pitchFamily="2" charset="-122"/>
                <a:ea typeface="方正清刻本悦宋简体" panose="02000000000000000000" pitchFamily="2" charset="-122"/>
                <a:sym typeface="+mn-ea"/>
              </a:rPr>
              <a:t>/ P125</a:t>
            </a:r>
            <a:endParaRPr lang="en-US" altLang="zh-CN" dirty="0">
              <a:latin typeface="方正清刻本悦宋简体" panose="02000000000000000000" pitchFamily="2" charset="-122"/>
              <a:ea typeface="方正清刻本悦宋简体" panose="02000000000000000000" pitchFamily="2" charset="-122"/>
            </a:endParaRPr>
          </a:p>
          <a:p>
            <a:pPr marL="457200" lvl="0" indent="-457200" eaLnBrk="1" hangingPunct="1">
              <a:lnSpc>
                <a:spcPct val="150000"/>
              </a:lnSpc>
              <a:spcBef>
                <a:spcPct val="0"/>
              </a:spcBef>
              <a:buFont typeface="Calibri Light" panose="020F0302020204030204" pitchFamily="34" charset="0"/>
              <a:buAutoNum type="arabicPeriod"/>
            </a:pPr>
            <a:r>
              <a:rPr lang="zh-CN" altLang="en-US" dirty="0">
                <a:latin typeface="方正清刻本悦宋简体" panose="02000000000000000000" pitchFamily="2" charset="-122"/>
                <a:ea typeface="方正清刻本悦宋简体" panose="02000000000000000000" pitchFamily="2" charset="-122"/>
                <a:sym typeface="+mn-ea"/>
              </a:rPr>
              <a:t>课前预习检测题的设计和结果处理   </a:t>
            </a:r>
            <a:r>
              <a:rPr lang="en-US" altLang="zh-CN" dirty="0">
                <a:latin typeface="方正清刻本悦宋简体" panose="02000000000000000000" pitchFamily="2" charset="-122"/>
                <a:ea typeface="方正清刻本悦宋简体" panose="02000000000000000000" pitchFamily="2" charset="-122"/>
                <a:sym typeface="+mn-ea"/>
              </a:rPr>
              <a:t>/ </a:t>
            </a:r>
            <a:r>
              <a:rPr lang="zh-CN" altLang="en-US" dirty="0">
                <a:latin typeface="方正清刻本悦宋简体" panose="02000000000000000000" pitchFamily="2" charset="-122"/>
                <a:ea typeface="方正清刻本悦宋简体" panose="02000000000000000000" pitchFamily="2" charset="-122"/>
                <a:sym typeface="+mn-ea"/>
              </a:rPr>
              <a:t>  彭小妹  </a:t>
            </a:r>
            <a:r>
              <a:rPr lang="en-US" altLang="zh-CN" dirty="0">
                <a:latin typeface="方正清刻本悦宋简体" panose="02000000000000000000" pitchFamily="2" charset="-122"/>
                <a:ea typeface="方正清刻本悦宋简体" panose="02000000000000000000" pitchFamily="2" charset="-122"/>
                <a:sym typeface="+mn-ea"/>
              </a:rPr>
              <a:t>/  P128</a:t>
            </a:r>
            <a:endParaRPr lang="en-US" altLang="zh-CN" dirty="0">
              <a:latin typeface="方正清刻本悦宋简体" panose="02000000000000000000" pitchFamily="2" charset="-122"/>
              <a:ea typeface="方正清刻本悦宋简体" panose="02000000000000000000" pitchFamily="2" charset="-122"/>
            </a:endParaRPr>
          </a:p>
          <a:p>
            <a:pPr marL="457200" lvl="0" indent="-457200" eaLnBrk="1" hangingPunct="1">
              <a:lnSpc>
                <a:spcPct val="150000"/>
              </a:lnSpc>
              <a:spcBef>
                <a:spcPct val="0"/>
              </a:spcBef>
              <a:buFont typeface="Calibri Light" panose="020F0302020204030204" pitchFamily="34" charset="0"/>
              <a:buAutoNum type="arabicPeriod"/>
            </a:pPr>
            <a:r>
              <a:rPr lang="zh-CN" altLang="en-US" dirty="0">
                <a:latin typeface="方正清刻本悦宋简体" panose="02000000000000000000" pitchFamily="2" charset="-122"/>
                <a:ea typeface="方正清刻本悦宋简体" panose="02000000000000000000" pitchFamily="2" charset="-122"/>
                <a:sym typeface="+mn-ea"/>
              </a:rPr>
              <a:t>评价信息的获取和利用  </a:t>
            </a:r>
            <a:r>
              <a:rPr lang="en-US" altLang="zh-CN" dirty="0">
                <a:latin typeface="方正清刻本悦宋简体" panose="02000000000000000000" pitchFamily="2" charset="-122"/>
                <a:ea typeface="方正清刻本悦宋简体" panose="02000000000000000000" pitchFamily="2" charset="-122"/>
                <a:sym typeface="+mn-ea"/>
              </a:rPr>
              <a:t>/  </a:t>
            </a:r>
            <a:r>
              <a:rPr lang="zh-CN" altLang="en-US" dirty="0">
                <a:latin typeface="方正清刻本悦宋简体" panose="02000000000000000000" pitchFamily="2" charset="-122"/>
                <a:ea typeface="方正清刻本悦宋简体" panose="02000000000000000000" pitchFamily="2" charset="-122"/>
                <a:sym typeface="+mn-ea"/>
              </a:rPr>
              <a:t>姜平  </a:t>
            </a:r>
            <a:r>
              <a:rPr lang="en-US" altLang="zh-CN" dirty="0">
                <a:latin typeface="方正清刻本悦宋简体" panose="02000000000000000000" pitchFamily="2" charset="-122"/>
                <a:ea typeface="方正清刻本悦宋简体" panose="02000000000000000000" pitchFamily="2" charset="-122"/>
                <a:sym typeface="+mn-ea"/>
              </a:rPr>
              <a:t>/  P131</a:t>
            </a:r>
            <a:endParaRPr lang="zh-CN" altLang="en-US"/>
          </a:p>
        </p:txBody>
      </p:sp>
      <p:sp>
        <p:nvSpPr>
          <p:cNvPr id="3" name="矩形 2"/>
          <p:cNvSpPr/>
          <p:nvPr/>
        </p:nvSpPr>
        <p:spPr>
          <a:xfrm>
            <a:off x="411480" y="337185"/>
            <a:ext cx="759460" cy="4523105"/>
          </a:xfrm>
          <a:prstGeom prst="rect">
            <a:avLst/>
          </a:prstGeom>
          <a:noFill/>
          <a:ln>
            <a:noFill/>
          </a:ln>
        </p:spPr>
        <p:txBody>
          <a:bodyPr wrap="square" rtlCol="0" anchor="t">
            <a:spAutoFit/>
          </a:bodyPr>
          <a:p>
            <a:pPr algn="ctr"/>
            <a:r>
              <a:rPr lang="zh-CN" altLang="en-US" sz="3600" b="1">
                <a:ln w="25400" cmpd="sng">
                  <a:solidFill>
                    <a:srgbClr val="FAFCB7">
                      <a:alpha val="98000"/>
                    </a:srgbClr>
                  </a:solidFill>
                  <a:prstDash val="solid"/>
                </a:ln>
                <a:blipFill>
                  <a:blip r:embed="rId1">
                    <a:alphaModFix amt="63000"/>
                  </a:blip>
                  <a:tile ty="-38100" sx="7000" flip="xy" algn="tl"/>
                </a:blipFill>
                <a:effectLst>
                  <a:innerShdw dist="38100" dir="18900000">
                    <a:srgbClr val="F89D26">
                      <a:alpha val="100000"/>
                    </a:srgbClr>
                  </a:innerShdw>
                  <a:reflection blurRad="6350" stA="50000" endA="300" endPos="50000" dist="12700" dir="5400000" sy="-100000" algn="bl" rotWithShape="0"/>
                </a:effectLst>
              </a:rPr>
              <a:t>观察工具内容介绍</a:t>
            </a:r>
            <a:endParaRPr lang="zh-CN" altLang="en-US" sz="3600" b="1">
              <a:ln w="25400" cmpd="sng">
                <a:solidFill>
                  <a:srgbClr val="FAFCB7">
                    <a:alpha val="98000"/>
                  </a:srgbClr>
                </a:solidFill>
                <a:prstDash val="solid"/>
              </a:ln>
              <a:blipFill>
                <a:blip r:embed="rId1">
                  <a:alphaModFix amt="63000"/>
                </a:blip>
                <a:tile ty="-38100" sx="7000" flip="xy" algn="tl"/>
              </a:blipFill>
              <a:effectLst>
                <a:innerShdw dist="38100" dir="18900000">
                  <a:srgbClr val="F89D26">
                    <a:alpha val="100000"/>
                  </a:srgbClr>
                </a:innerShdw>
                <a:reflection blurRad="6350" stA="50000" endA="300" endPos="50000" dist="12700" dir="5400000" sy="-100000" algn="bl" rotWithShape="0"/>
              </a:effectLs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1142153" y="160774"/>
            <a:ext cx="520432" cy="4311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5" name="矩形 4"/>
          <p:cNvSpPr/>
          <p:nvPr/>
        </p:nvSpPr>
        <p:spPr>
          <a:xfrm>
            <a:off x="4920940" y="160774"/>
            <a:ext cx="3080908" cy="4311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124" name="TextBox 5"/>
          <p:cNvSpPr txBox="1"/>
          <p:nvPr/>
        </p:nvSpPr>
        <p:spPr>
          <a:xfrm>
            <a:off x="1662585" y="160774"/>
            <a:ext cx="3258354" cy="4603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r>
              <a:rPr lang="zh-CN" altLang="en-US" sz="2400" b="1" dirty="0">
                <a:solidFill>
                  <a:schemeClr val="accent2"/>
                </a:solidFill>
                <a:latin typeface="方正清刻本悦宋简体" panose="02000000000000000000" pitchFamily="2" charset="-122"/>
                <a:ea typeface="方正清刻本悦宋简体" panose="02000000000000000000" pitchFamily="2" charset="-122"/>
              </a:rPr>
              <a:t>“观察工具”内容介绍</a:t>
            </a:r>
            <a:endParaRPr lang="zh-HK" altLang="en-US" sz="2400" b="1" dirty="0">
              <a:solidFill>
                <a:schemeClr val="accent2"/>
              </a:solidFill>
              <a:latin typeface="方正清刻本悦宋简体" panose="02000000000000000000" pitchFamily="2" charset="-122"/>
              <a:ea typeface="方正清刻本悦宋简体" panose="02000000000000000000" pitchFamily="2" charset="-122"/>
            </a:endParaRPr>
          </a:p>
        </p:txBody>
      </p:sp>
      <p:grpSp>
        <p:nvGrpSpPr>
          <p:cNvPr id="7" name="组合 6"/>
          <p:cNvGrpSpPr/>
          <p:nvPr/>
        </p:nvGrpSpPr>
        <p:grpSpPr bwMode="auto">
          <a:xfrm>
            <a:off x="1873123" y="951946"/>
            <a:ext cx="1166061" cy="391812"/>
            <a:chOff x="346587" y="2788086"/>
            <a:chExt cx="2238958" cy="601500"/>
          </a:xfrm>
          <a:solidFill>
            <a:schemeClr val="accent2">
              <a:lumMod val="75000"/>
            </a:schemeClr>
          </a:solidFill>
        </p:grpSpPr>
        <p:sp>
          <p:nvSpPr>
            <p:cNvPr id="8" name="矩形 7"/>
            <p:cNvSpPr/>
            <p:nvPr/>
          </p:nvSpPr>
          <p:spPr>
            <a:xfrm>
              <a:off x="346587" y="2788086"/>
              <a:ext cx="2238958" cy="601500"/>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9" name="TextBox 15"/>
            <p:cNvSpPr txBox="1">
              <a:spLocks noChangeArrowheads="1"/>
            </p:cNvSpPr>
            <p:nvPr/>
          </p:nvSpPr>
          <p:spPr bwMode="auto">
            <a:xfrm>
              <a:off x="427810" y="2822676"/>
              <a:ext cx="2157735" cy="5654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b="1" i="0" u="none" strike="noStrike" kern="1200" cap="none" spc="0" normalizeH="0" baseline="0" noProof="0" dirty="0" smtClean="0">
                  <a:ln>
                    <a:noFill/>
                  </a:ln>
                  <a:solidFill>
                    <a:schemeClr val="bg1"/>
                  </a:solidFill>
                  <a:effectLst/>
                  <a:uLnTx/>
                  <a:uFillTx/>
                  <a:latin typeface="方正清刻本悦宋简体" panose="02000000000000000000" pitchFamily="2" charset="-122"/>
                  <a:ea typeface="方正清刻本悦宋简体" panose="02000000000000000000" pitchFamily="2" charset="-122"/>
                  <a:cs typeface="+mn-cs"/>
                </a:rPr>
                <a:t>辅助教学</a:t>
              </a:r>
              <a:endParaRPr kumimoji="0" lang="zh-CN" altLang="en-US" b="1" i="0" u="none" strike="noStrike" kern="1200" cap="none" spc="0" normalizeH="0" baseline="0" noProof="0" dirty="0" smtClean="0">
                <a:ln>
                  <a:noFill/>
                </a:ln>
                <a:solidFill>
                  <a:schemeClr val="bg1"/>
                </a:solidFill>
                <a:effectLst/>
                <a:uLnTx/>
                <a:uFillTx/>
                <a:latin typeface="方正清刻本悦宋简体" panose="02000000000000000000" pitchFamily="2" charset="-122"/>
                <a:ea typeface="方正清刻本悦宋简体" panose="02000000000000000000" pitchFamily="2" charset="-122"/>
                <a:cs typeface="+mn-cs"/>
              </a:endParaRPr>
            </a:p>
          </p:txBody>
        </p:sp>
      </p:grpSp>
      <p:grpSp>
        <p:nvGrpSpPr>
          <p:cNvPr id="10" name="组合 9"/>
          <p:cNvGrpSpPr/>
          <p:nvPr/>
        </p:nvGrpSpPr>
        <p:grpSpPr>
          <a:xfrm>
            <a:off x="1874569" y="1343357"/>
            <a:ext cx="4842277" cy="1716115"/>
            <a:chOff x="348184" y="3389585"/>
            <a:chExt cx="2062385" cy="3479902"/>
          </a:xfrm>
        </p:grpSpPr>
        <p:sp>
          <p:nvSpPr>
            <p:cNvPr id="11" name="矩形 10"/>
            <p:cNvSpPr/>
            <p:nvPr/>
          </p:nvSpPr>
          <p:spPr>
            <a:xfrm>
              <a:off x="348184" y="3389585"/>
              <a:ext cx="2062385" cy="3479902"/>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2" name="TextBox 11"/>
            <p:cNvSpPr txBox="1"/>
            <p:nvPr/>
          </p:nvSpPr>
          <p:spPr>
            <a:xfrm>
              <a:off x="362386" y="3577949"/>
              <a:ext cx="2048183" cy="3274468"/>
            </a:xfrm>
            <a:prstGeom prst="rect">
              <a:avLst/>
            </a:prstGeom>
            <a:noFill/>
          </p:spPr>
          <p:txBody>
            <a:bodyPr>
              <a:spAutoFit/>
            </a:bodyPr>
            <a:lstStyle/>
            <a:p>
              <a:pPr marL="285750" marR="0" indent="-285750" defTabSz="914400">
                <a:buClrTx/>
                <a:buSzTx/>
                <a:buFont typeface="Arial" panose="020B0604020202020204" pitchFamily="34" charset="0"/>
                <a:buChar char="•"/>
                <a:defRPr/>
              </a:pPr>
              <a:r>
                <a:rPr kumimoji="0" lang="zh-CN" altLang="en-US" sz="1650" b="1" kern="1200" cap="none" spc="0" normalizeH="0" baseline="0" noProof="0" dirty="0">
                  <a:latin typeface="+mn-ea"/>
                  <a:ea typeface="+mn-ea"/>
                  <a:cs typeface="+mn-cs"/>
                </a:rPr>
                <a:t>学习支架的设计与利用 </a:t>
              </a:r>
              <a:endParaRPr kumimoji="0" lang="en-US" altLang="zh-CN" sz="1650" b="1" kern="1200" cap="none" spc="0" normalizeH="0" baseline="0" noProof="0" dirty="0">
                <a:latin typeface="+mn-ea"/>
                <a:ea typeface="+mn-ea"/>
                <a:cs typeface="+mn-cs"/>
              </a:endParaRPr>
            </a:p>
            <a:p>
              <a:pPr marL="285750" marR="0" indent="-285750" defTabSz="914400">
                <a:buClrTx/>
                <a:buSzTx/>
                <a:buFont typeface="Arial" panose="020B0604020202020204" pitchFamily="34" charset="0"/>
                <a:buChar char="•"/>
                <a:defRPr/>
              </a:pPr>
              <a:r>
                <a:rPr kumimoji="0" lang="zh-CN" altLang="en-US" sz="1650" b="1" kern="1200" cap="none" spc="0" normalizeH="0" baseline="0" noProof="0" dirty="0">
                  <a:latin typeface="+mn-ea"/>
                  <a:ea typeface="+mn-ea"/>
                  <a:cs typeface="+mn-cs"/>
                </a:rPr>
                <a:t>课外教学资源的利用</a:t>
              </a:r>
              <a:endParaRPr kumimoji="0" lang="en-US" altLang="zh-CN" sz="1650" b="1" kern="1200" cap="none" spc="0" normalizeH="0" baseline="0" noProof="0" dirty="0">
                <a:latin typeface="+mn-ea"/>
                <a:ea typeface="+mn-ea"/>
                <a:cs typeface="+mn-cs"/>
              </a:endParaRPr>
            </a:p>
            <a:p>
              <a:pPr marL="285750" marR="0" indent="-285750" defTabSz="914400">
                <a:buClrTx/>
                <a:buSzTx/>
                <a:buFont typeface="Arial" panose="020B0604020202020204" pitchFamily="34" charset="0"/>
                <a:buChar char="•"/>
                <a:defRPr/>
              </a:pPr>
              <a:r>
                <a:rPr kumimoji="0" lang="en-US" altLang="zh-CN" sz="1650" b="1" kern="1200" cap="none" spc="0" normalizeH="0" baseline="0" noProof="0" dirty="0">
                  <a:latin typeface="+mn-ea"/>
                  <a:ea typeface="+mn-ea"/>
                  <a:cs typeface="+mn-cs"/>
                </a:rPr>
                <a:t>OAE</a:t>
              </a:r>
              <a:r>
                <a:rPr kumimoji="0" lang="zh-CN" altLang="en-US" sz="1650" b="1" kern="1200" cap="none" spc="0" normalizeH="0" baseline="0" noProof="0" dirty="0">
                  <a:latin typeface="+mn-ea"/>
                  <a:ea typeface="+mn-ea"/>
                  <a:cs typeface="+mn-cs"/>
                </a:rPr>
                <a:t>学案与多媒体课件的结合</a:t>
              </a:r>
              <a:endParaRPr kumimoji="0" lang="en-US" altLang="zh-CN" sz="1650" b="1" kern="1200" cap="none" spc="0" normalizeH="0" baseline="0" noProof="0" dirty="0">
                <a:latin typeface="+mn-ea"/>
                <a:ea typeface="+mn-ea"/>
                <a:cs typeface="+mn-cs"/>
              </a:endParaRPr>
            </a:p>
            <a:p>
              <a:pPr marL="285750" marR="0" indent="-285750" defTabSz="914400">
                <a:buClrTx/>
                <a:buSzTx/>
                <a:buFont typeface="Arial" panose="020B0604020202020204" pitchFamily="34" charset="0"/>
                <a:buChar char="•"/>
                <a:defRPr/>
              </a:pPr>
              <a:r>
                <a:rPr kumimoji="0" lang="zh-CN" altLang="en-US" sz="1650" b="1" kern="1200" cap="none" spc="0" normalizeH="0" baseline="0" noProof="0" dirty="0">
                  <a:latin typeface="+mn-ea"/>
                  <a:ea typeface="+mn-ea"/>
                  <a:cs typeface="+mn-cs"/>
                </a:rPr>
                <a:t>通过数学例题发展学生的空间想象能力</a:t>
              </a:r>
              <a:endParaRPr kumimoji="0" lang="en-US" altLang="zh-CN" sz="1650" b="1" kern="1200" cap="none" spc="0" normalizeH="0" baseline="0" noProof="0" dirty="0">
                <a:latin typeface="+mn-ea"/>
                <a:ea typeface="+mn-ea"/>
                <a:cs typeface="+mn-cs"/>
              </a:endParaRPr>
            </a:p>
            <a:p>
              <a:pPr marL="285750" marR="0" indent="-285750" defTabSz="914400">
                <a:buClrTx/>
                <a:buSzTx/>
                <a:buFont typeface="Arial" panose="020B0604020202020204" pitchFamily="34" charset="0"/>
                <a:buChar char="•"/>
                <a:defRPr/>
              </a:pPr>
              <a:r>
                <a:rPr kumimoji="0" lang="zh-CN" altLang="en-US" sz="1650" b="1" kern="1200" cap="none" spc="0" normalizeH="0" baseline="0" noProof="0" dirty="0">
                  <a:latin typeface="+mn-ea"/>
                  <a:ea typeface="+mn-ea"/>
                  <a:cs typeface="+mn-cs"/>
                </a:rPr>
                <a:t>模型在课堂教学中的运用 </a:t>
              </a:r>
              <a:endParaRPr kumimoji="0" lang="en-US" altLang="zh-CN" sz="1650" b="1" kern="1200" cap="none" spc="0" normalizeH="0" baseline="0" noProof="0" dirty="0">
                <a:latin typeface="+mn-ea"/>
                <a:ea typeface="+mn-ea"/>
                <a:cs typeface="+mn-cs"/>
              </a:endParaRPr>
            </a:p>
            <a:p>
              <a:pPr marL="285750" marR="0" indent="-285750" defTabSz="914400">
                <a:buClrTx/>
                <a:buSzTx/>
                <a:buFont typeface="Arial" panose="020B0604020202020204" pitchFamily="34" charset="0"/>
                <a:buChar char="•"/>
                <a:defRPr/>
              </a:pPr>
              <a:r>
                <a:rPr kumimoji="0" lang="zh-CN" altLang="en-US" sz="1650" b="1" kern="1200" cap="none" spc="0" normalizeH="0" baseline="0" noProof="0" dirty="0">
                  <a:latin typeface="+mn-ea"/>
                  <a:ea typeface="+mn-ea"/>
                  <a:cs typeface="+mn-cs"/>
                </a:rPr>
                <a:t>课前预习检测题的设计和结果处理</a:t>
              </a:r>
              <a:endParaRPr kumimoji="0" lang="en-US" altLang="zh-CN" sz="1650" b="1" kern="1200" cap="none" spc="0" normalizeH="0" baseline="0" noProof="0" dirty="0">
                <a:latin typeface="+mn-ea"/>
                <a:ea typeface="+mn-ea"/>
                <a:cs typeface="+mn-cs"/>
              </a:endParaRPr>
            </a:p>
          </p:txBody>
        </p:sp>
      </p:grpSp>
      <p:cxnSp>
        <p:nvCxnSpPr>
          <p:cNvPr id="19" name="直接连接符 18"/>
          <p:cNvCxnSpPr/>
          <p:nvPr/>
        </p:nvCxnSpPr>
        <p:spPr>
          <a:xfrm>
            <a:off x="1402965" y="843171"/>
            <a:ext cx="0" cy="289394"/>
          </a:xfrm>
          <a:prstGeom prst="line">
            <a:avLst/>
          </a:prstGeom>
          <a:ln w="57150">
            <a:solidFill>
              <a:schemeClr val="accent2">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57125" y="1274283"/>
            <a:ext cx="505460" cy="1273093"/>
          </a:xfrm>
          <a:prstGeom prst="rect">
            <a:avLst/>
          </a:prstGeom>
          <a:noFill/>
        </p:spPr>
        <p:txBody>
          <a:bodyPr vert="eaVert">
            <a:spAutoFit/>
          </a:bodyPr>
          <a:lstStyle/>
          <a:p>
            <a:pPr marR="0" defTabSz="914400">
              <a:buClrTx/>
              <a:buSzTx/>
              <a:buFontTx/>
              <a:buNone/>
              <a:defRPr/>
            </a:pPr>
            <a:r>
              <a:rPr kumimoji="0" lang="zh-CN" altLang="en-US" sz="2100" b="1" kern="1200" cap="none" spc="0" normalizeH="0" baseline="0" noProof="0" dirty="0">
                <a:solidFill>
                  <a:schemeClr val="accent2">
                    <a:lumMod val="50000"/>
                  </a:schemeClr>
                </a:solidFill>
                <a:latin typeface="方正清刻本悦宋简体" panose="02000000000000000000" pitchFamily="2" charset="-122"/>
                <a:ea typeface="方正清刻本悦宋简体" panose="02000000000000000000" pitchFamily="2" charset="-122"/>
                <a:cs typeface="+mn-cs"/>
              </a:rPr>
              <a:t>两个视角</a:t>
            </a:r>
            <a:endParaRPr kumimoji="0" lang="zh-CN" altLang="en-US" sz="2100" b="1" kern="1200" cap="none" spc="0" normalizeH="0" baseline="0" noProof="0" dirty="0">
              <a:solidFill>
                <a:schemeClr val="accent2">
                  <a:lumMod val="50000"/>
                </a:schemeClr>
              </a:solidFill>
              <a:latin typeface="方正清刻本悦宋简体" panose="02000000000000000000" pitchFamily="2" charset="-122"/>
              <a:ea typeface="方正清刻本悦宋简体" panose="02000000000000000000" pitchFamily="2" charset="-122"/>
              <a:cs typeface="+mn-cs"/>
            </a:endParaRPr>
          </a:p>
        </p:txBody>
      </p:sp>
      <p:cxnSp>
        <p:nvCxnSpPr>
          <p:cNvPr id="21" name="直接连接符 20"/>
          <p:cNvCxnSpPr>
            <a:endCxn id="20" idx="2"/>
          </p:cNvCxnSpPr>
          <p:nvPr/>
        </p:nvCxnSpPr>
        <p:spPr>
          <a:xfrm flipV="1">
            <a:off x="2170870" y="1910949"/>
            <a:ext cx="28582" cy="2597395"/>
          </a:xfrm>
          <a:prstGeom prst="line">
            <a:avLst/>
          </a:prstGeom>
          <a:ln w="57150">
            <a:solidFill>
              <a:schemeClr val="accent2">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bwMode="auto">
          <a:xfrm>
            <a:off x="1894274" y="3173967"/>
            <a:ext cx="1166061" cy="391812"/>
            <a:chOff x="346587" y="2788086"/>
            <a:chExt cx="2238958" cy="601500"/>
          </a:xfrm>
          <a:solidFill>
            <a:schemeClr val="accent2">
              <a:lumMod val="75000"/>
            </a:schemeClr>
          </a:solidFill>
        </p:grpSpPr>
        <p:sp>
          <p:nvSpPr>
            <p:cNvPr id="30" name="矩形 29"/>
            <p:cNvSpPr/>
            <p:nvPr/>
          </p:nvSpPr>
          <p:spPr>
            <a:xfrm>
              <a:off x="346587" y="2788086"/>
              <a:ext cx="2238958" cy="601500"/>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1" name="TextBox 15"/>
            <p:cNvSpPr txBox="1">
              <a:spLocks noChangeArrowheads="1"/>
            </p:cNvSpPr>
            <p:nvPr/>
          </p:nvSpPr>
          <p:spPr bwMode="auto">
            <a:xfrm>
              <a:off x="427810" y="2822676"/>
              <a:ext cx="2157735" cy="5654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b="1" i="0" u="none" strike="noStrike" kern="1200" cap="none" spc="0" normalizeH="0" baseline="0" noProof="0" dirty="0" smtClean="0">
                  <a:ln>
                    <a:noFill/>
                  </a:ln>
                  <a:solidFill>
                    <a:schemeClr val="bg1"/>
                  </a:solidFill>
                  <a:effectLst/>
                  <a:uLnTx/>
                  <a:uFillTx/>
                  <a:latin typeface="方正清刻本悦宋简体" panose="02000000000000000000" pitchFamily="2" charset="-122"/>
                  <a:ea typeface="方正清刻本悦宋简体" panose="02000000000000000000" pitchFamily="2" charset="-122"/>
                  <a:cs typeface="+mn-cs"/>
                </a:rPr>
                <a:t>教学环节</a:t>
              </a:r>
              <a:endParaRPr kumimoji="0" lang="zh-CN" altLang="en-US" b="1" i="0" u="none" strike="noStrike" kern="1200" cap="none" spc="0" normalizeH="0" baseline="0" noProof="0" dirty="0" smtClean="0">
                <a:ln>
                  <a:noFill/>
                </a:ln>
                <a:solidFill>
                  <a:schemeClr val="bg1"/>
                </a:solidFill>
                <a:effectLst/>
                <a:uLnTx/>
                <a:uFillTx/>
                <a:latin typeface="方正清刻本悦宋简体" panose="02000000000000000000" pitchFamily="2" charset="-122"/>
                <a:ea typeface="方正清刻本悦宋简体" panose="02000000000000000000" pitchFamily="2" charset="-122"/>
                <a:cs typeface="+mn-cs"/>
              </a:endParaRPr>
            </a:p>
          </p:txBody>
        </p:sp>
      </p:grpSp>
      <p:grpSp>
        <p:nvGrpSpPr>
          <p:cNvPr id="32" name="组合 31"/>
          <p:cNvGrpSpPr/>
          <p:nvPr/>
        </p:nvGrpSpPr>
        <p:grpSpPr>
          <a:xfrm>
            <a:off x="1896005" y="3565611"/>
            <a:ext cx="4842277" cy="1198506"/>
            <a:chOff x="348184" y="3389585"/>
            <a:chExt cx="2062385" cy="2471540"/>
          </a:xfrm>
        </p:grpSpPr>
        <p:sp>
          <p:nvSpPr>
            <p:cNvPr id="33" name="矩形 32"/>
            <p:cNvSpPr/>
            <p:nvPr/>
          </p:nvSpPr>
          <p:spPr>
            <a:xfrm>
              <a:off x="348184" y="3389585"/>
              <a:ext cx="2062385" cy="2389585"/>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4" name="TextBox 33"/>
            <p:cNvSpPr txBox="1"/>
            <p:nvPr/>
          </p:nvSpPr>
          <p:spPr>
            <a:xfrm>
              <a:off x="362386" y="3578690"/>
              <a:ext cx="2048183" cy="2282435"/>
            </a:xfrm>
            <a:prstGeom prst="rect">
              <a:avLst/>
            </a:prstGeom>
            <a:noFill/>
          </p:spPr>
          <p:txBody>
            <a:bodyPr>
              <a:spAutoFit/>
            </a:bodyPr>
            <a:lstStyle/>
            <a:p>
              <a:pPr marL="285750" marR="0" indent="-285750" defTabSz="914400">
                <a:buClrTx/>
                <a:buSzTx/>
                <a:buFont typeface="Arial" panose="020B0604020202020204" pitchFamily="34" charset="0"/>
                <a:buChar char="•"/>
                <a:defRPr/>
              </a:pPr>
              <a:r>
                <a:rPr kumimoji="0" lang="zh-CN" altLang="en-US" sz="1650" b="1" kern="1200" cap="none" spc="0" normalizeH="0" baseline="0" noProof="0" dirty="0">
                  <a:latin typeface="+mn-ea"/>
                  <a:ea typeface="+mn-ea"/>
                  <a:cs typeface="+mn-cs"/>
                </a:rPr>
                <a:t>学生动作技能的形成</a:t>
              </a:r>
              <a:endParaRPr kumimoji="0" lang="en-US" altLang="zh-CN" sz="1650" b="1" kern="1200" cap="none" spc="0" normalizeH="0" baseline="0" noProof="0" dirty="0">
                <a:latin typeface="+mn-ea"/>
                <a:ea typeface="+mn-ea"/>
                <a:cs typeface="+mn-cs"/>
              </a:endParaRPr>
            </a:p>
            <a:p>
              <a:pPr marL="285750" marR="0" indent="-285750" defTabSz="914400">
                <a:buClrTx/>
                <a:buSzTx/>
                <a:buFont typeface="Arial" panose="020B0604020202020204" pitchFamily="34" charset="0"/>
                <a:buChar char="•"/>
                <a:defRPr/>
              </a:pPr>
              <a:r>
                <a:rPr kumimoji="0" lang="zh-CN" altLang="en-US" sz="1650" b="1" kern="1200" cap="none" spc="0" normalizeH="0" baseline="0" noProof="0" dirty="0">
                  <a:latin typeface="+mn-ea"/>
                  <a:ea typeface="+mn-ea"/>
                  <a:cs typeface="+mn-cs"/>
                </a:rPr>
                <a:t>课堂互动与教学目标达成 </a:t>
              </a:r>
              <a:endParaRPr kumimoji="0" lang="en-US" altLang="zh-CN" sz="1650" b="1" kern="1200" cap="none" spc="0" normalizeH="0" baseline="0" noProof="0" dirty="0">
                <a:latin typeface="+mn-ea"/>
                <a:ea typeface="+mn-ea"/>
                <a:cs typeface="+mn-cs"/>
              </a:endParaRPr>
            </a:p>
            <a:p>
              <a:pPr marL="285750" marR="0" indent="-285750" defTabSz="914400">
                <a:buClrTx/>
                <a:buSzTx/>
                <a:buFont typeface="Arial" panose="020B0604020202020204" pitchFamily="34" charset="0"/>
                <a:buChar char="•"/>
                <a:defRPr/>
              </a:pPr>
              <a:r>
                <a:rPr kumimoji="0" lang="zh-CN" altLang="en-US" sz="1650" b="1" kern="1200" cap="none" spc="0" normalizeH="0" baseline="0" noProof="0" dirty="0">
                  <a:latin typeface="+mn-ea"/>
                  <a:ea typeface="+mn-ea"/>
                  <a:cs typeface="+mn-cs"/>
                </a:rPr>
                <a:t>教学环节与学习目标的达成</a:t>
              </a:r>
              <a:endParaRPr kumimoji="0" lang="en-US" altLang="zh-CN" sz="1650" b="1" kern="1200" cap="none" spc="0" normalizeH="0" baseline="0" noProof="0" dirty="0">
                <a:latin typeface="+mn-ea"/>
                <a:ea typeface="+mn-ea"/>
                <a:cs typeface="+mn-cs"/>
              </a:endParaRPr>
            </a:p>
            <a:p>
              <a:pPr marL="285750" marR="0" indent="-285750" defTabSz="914400">
                <a:buClrTx/>
                <a:buSzTx/>
                <a:buFont typeface="Arial" panose="020B0604020202020204" pitchFamily="34" charset="0"/>
                <a:buChar char="•"/>
                <a:defRPr/>
              </a:pPr>
              <a:r>
                <a:rPr kumimoji="0" lang="zh-CN" altLang="en-US" sz="1650" b="1" kern="1200" cap="none" spc="0" normalizeH="0" baseline="0" noProof="0" dirty="0">
                  <a:latin typeface="+mn-ea"/>
                  <a:ea typeface="+mn-ea"/>
                  <a:cs typeface="+mn-cs"/>
                </a:rPr>
                <a:t>评价信息的获取和利用</a:t>
              </a:r>
              <a:endParaRPr kumimoji="0" lang="en-US" altLang="zh-CN" sz="1650" b="1" kern="1200" cap="none" spc="0" normalizeH="0" baseline="0" noProof="0" dirty="0">
                <a:latin typeface="+mn-ea"/>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0"/>
                                        <p:tgtEl>
                                          <p:spTgt spid="1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250"/>
                                        <p:tgtEl>
                                          <p:spTgt spid="2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25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3467" y="2508436"/>
            <a:ext cx="6399644" cy="2498307"/>
          </a:xfrm>
          <a:prstGeom prst="rect">
            <a:avLst/>
          </a:prstGeom>
        </p:spPr>
      </p:pic>
      <p:sp>
        <p:nvSpPr>
          <p:cNvPr id="7" name="文本框 6"/>
          <p:cNvSpPr txBox="1"/>
          <p:nvPr>
            <p:custDataLst>
              <p:tags r:id="rId2"/>
            </p:custDataLst>
          </p:nvPr>
        </p:nvSpPr>
        <p:spPr>
          <a:xfrm>
            <a:off x="3058742" y="1849630"/>
            <a:ext cx="654025" cy="461665"/>
          </a:xfrm>
          <a:prstGeom prst="rect">
            <a:avLst/>
          </a:prstGeom>
          <a:noFill/>
        </p:spPr>
        <p:txBody>
          <a:bodyPr wrap="none" lIns="0" tIns="0" rIns="0" bIns="0">
            <a:spAutoFit/>
          </a:bodyPr>
          <a:lstStyle/>
          <a:p>
            <a:pPr>
              <a:defRP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3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8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13"/>
          <p:cNvSpPr txBox="1">
            <a:spLocks noChangeArrowheads="1"/>
          </p:cNvSpPr>
          <p:nvPr>
            <p:custDataLst>
              <p:tags r:id="rId3"/>
            </p:custDataLst>
          </p:nvPr>
        </p:nvSpPr>
        <p:spPr bwMode="auto">
          <a:xfrm>
            <a:off x="3151859" y="1728148"/>
            <a:ext cx="4680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endPar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14"/>
          <p:cNvSpPr txBox="1">
            <a:spLocks noChangeArrowheads="1"/>
          </p:cNvSpPr>
          <p:nvPr>
            <p:custDataLst>
              <p:tags r:id="rId4"/>
            </p:custDataLst>
          </p:nvPr>
        </p:nvSpPr>
        <p:spPr bwMode="auto">
          <a:xfrm>
            <a:off x="3692780" y="1388715"/>
            <a:ext cx="1025922" cy="1108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dirty="0">
                <a:solidFill>
                  <a:schemeClr val="accent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7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4941570" y="1677035"/>
            <a:ext cx="2621280" cy="583565"/>
          </a:xfrm>
          <a:prstGeom prst="rect">
            <a:avLst/>
          </a:prstGeom>
          <a:noFill/>
        </p:spPr>
        <p:txBody>
          <a:bodyPr wrap="none" rtlCol="0" anchor="t">
            <a:spAutoFit/>
          </a:bodyPr>
          <a:p>
            <a:pPr algn="ctr"/>
            <a:r>
              <a:rPr lang="zh-CN" altLang="en-US" sz="3200">
                <a:sym typeface="+mn-ea"/>
              </a:rPr>
              <a:t>阅读感想思考</a:t>
            </a:r>
            <a:endParaRPr lang="zh-CN" altLang="en-US" sz="3200"/>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523365" y="1353185"/>
            <a:ext cx="7202805" cy="2584450"/>
          </a:xfrm>
          <a:prstGeom prst="rect">
            <a:avLst/>
          </a:prstGeom>
          <a:noFill/>
        </p:spPr>
        <p:txBody>
          <a:bodyPr wrap="square" rtlCol="0" anchor="t">
            <a:spAutoFit/>
          </a:bodyPr>
          <a:p>
            <a:endParaRPr lang="zh-CN" altLang="en-US"/>
          </a:p>
          <a:p>
            <a:endParaRPr lang="zh-CN" altLang="en-US"/>
          </a:p>
          <a:p>
            <a:r>
              <a:rPr lang="zh-CN" altLang="en-US"/>
              <a:t>听评课是上课教师、听课者、评课者、学生构成的一个专业共同体，即合作体。要走向专业的听评课，必须进行课堂观察，做好三个方面的工作：</a:t>
            </a:r>
            <a:endParaRPr lang="zh-CN" altLang="en-US"/>
          </a:p>
          <a:p>
            <a:endParaRPr lang="zh-CN" altLang="en-US"/>
          </a:p>
          <a:p>
            <a:r>
              <a:rPr lang="zh-CN" altLang="en-US"/>
              <a:t>首先要重新界定听评课的概念，解决“是什么”的问题；其次组建听评课专业合作体，解决“谁来做”的问题；第三提供技术或工具层面的支持，解决“用啥做和怎么做”的问题。</a:t>
            </a:r>
            <a:endParaRPr lang="zh-CN" altLang="en-US"/>
          </a:p>
        </p:txBody>
      </p:sp>
      <p:sp>
        <p:nvSpPr>
          <p:cNvPr id="3" name="矩形 2"/>
          <p:cNvSpPr/>
          <p:nvPr/>
        </p:nvSpPr>
        <p:spPr>
          <a:xfrm>
            <a:off x="-253365" y="123825"/>
            <a:ext cx="1744980" cy="2306955"/>
          </a:xfrm>
          <a:prstGeom prst="rect">
            <a:avLst/>
          </a:prstGeom>
          <a:noFill/>
          <a:ln>
            <a:noFill/>
          </a:ln>
        </p:spPr>
        <p:txBody>
          <a:bodyPr wrap="square" rtlCol="0" anchor="t">
            <a:spAutoFit/>
          </a:bodyPr>
          <a:p>
            <a:pPr algn="ctr"/>
            <a:r>
              <a:rPr lang="zh-CN" altLang="en-US" sz="7200" b="1">
                <a:ln w="25400" cmpd="sng">
                  <a:solidFill>
                    <a:srgbClr val="68C4A5">
                      <a:alpha val="94000"/>
                    </a:srgbClr>
                  </a:solidFill>
                  <a:prstDash val="solid"/>
                </a:ln>
                <a:blipFill>
                  <a:blip r:embed="rId1">
                    <a:alphaModFix amt="99000"/>
                  </a:blip>
                  <a:tile tx="139700" ty="0" sx="59000" sy="42000" flip="none" algn="b"/>
                </a:blipFill>
                <a:effectLst>
                  <a:glow rad="63500">
                    <a:srgbClr val="F1D66F">
                      <a:alpha val="37000"/>
                    </a:srgbClr>
                  </a:glow>
                </a:effectLst>
              </a:rPr>
              <a:t>思考</a:t>
            </a:r>
            <a:endParaRPr lang="zh-CN" altLang="en-US" sz="7200" b="1">
              <a:ln w="25400" cmpd="sng">
                <a:solidFill>
                  <a:srgbClr val="68C4A5">
                    <a:alpha val="94000"/>
                  </a:srgbClr>
                </a:solidFill>
                <a:prstDash val="solid"/>
              </a:ln>
              <a:blipFill>
                <a:blip r:embed="rId1">
                  <a:alphaModFix amt="99000"/>
                </a:blip>
                <a:tile tx="139700" ty="0" sx="59000" sy="42000" flip="none" algn="b"/>
              </a:blipFill>
              <a:effectLst>
                <a:glow rad="63500">
                  <a:srgbClr val="F1D66F">
                    <a:alpha val="37000"/>
                  </a:srgbClr>
                </a:glow>
              </a:effectLst>
            </a:endParaRPr>
          </a:p>
        </p:txBody>
      </p:sp>
      <p:sp>
        <p:nvSpPr>
          <p:cNvPr id="4" name="矩形 3"/>
          <p:cNvSpPr/>
          <p:nvPr/>
        </p:nvSpPr>
        <p:spPr>
          <a:xfrm>
            <a:off x="1452245" y="906145"/>
            <a:ext cx="2327910" cy="521970"/>
          </a:xfrm>
          <a:prstGeom prst="rect">
            <a:avLst/>
          </a:prstGeom>
          <a:noFill/>
          <a:ln>
            <a:noFill/>
          </a:ln>
        </p:spPr>
        <p:txBody>
          <a:bodyPr wrap="square" rtlCol="0" anchor="t">
            <a:spAutoFit/>
            <a:scene3d>
              <a:camera prst="orthographicFront"/>
              <a:lightRig rig="threePt" dir="t">
                <a:rot lat="0" lon="0" rev="0"/>
              </a:lightRig>
            </a:scene3d>
            <a:sp3d extrusionH="120650" prstMaterial="matte"/>
          </a:bodyPr>
          <a:p>
            <a:pPr algn="ctr"/>
            <a:r>
              <a:rPr lang="zh-CN" altLang="en-US" sz="28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rPr>
              <a:t>听评课是什么</a:t>
            </a:r>
            <a:endParaRPr lang="zh-CN" altLang="en-US" sz="28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endParaRPr>
          </a:p>
        </p:txBody>
      </p:sp>
      <p:sp>
        <p:nvSpPr>
          <p:cNvPr id="5" name="矩形 4"/>
          <p:cNvSpPr/>
          <p:nvPr/>
        </p:nvSpPr>
        <p:spPr>
          <a:xfrm rot="1620000">
            <a:off x="3594735" y="799465"/>
            <a:ext cx="1101090" cy="1198880"/>
          </a:xfrm>
          <a:prstGeom prst="rect">
            <a:avLst/>
          </a:prstGeom>
          <a:noFill/>
          <a:ln>
            <a:noFill/>
          </a:ln>
        </p:spPr>
        <p:txBody>
          <a:bodyPr wrap="none" rtlCol="0" anchor="t">
            <a:spAutoFit/>
          </a:bodyPr>
          <a:p>
            <a:pPr algn="ctr"/>
            <a:r>
              <a:rPr lang="zh-CN" altLang="en-US" sz="7200" b="1">
                <a:blipFill>
                  <a:blip r:embed="rId2"/>
                  <a:stretch>
                    <a:fillRect/>
                  </a:stretch>
                </a:blipFill>
                <a:effectLst>
                  <a:outerShdw blurRad="38100" dist="19050" dir="2700000" algn="tl" rotWithShape="0">
                    <a:schemeClr val="dk1">
                      <a:alpha val="40000"/>
                    </a:schemeClr>
                  </a:outerShdw>
                </a:effectLst>
              </a:rPr>
              <a:t>？</a:t>
            </a:r>
            <a:endParaRPr lang="zh-CN" altLang="en-US" sz="7200" b="1">
              <a:blipFill>
                <a:blip r:embed="rId2"/>
                <a:stretch>
                  <a:fillRect/>
                </a:stretch>
              </a:blip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787400" y="1146810"/>
            <a:ext cx="7171690" cy="4523105"/>
          </a:xfrm>
          <a:prstGeom prst="rect">
            <a:avLst/>
          </a:prstGeom>
          <a:noFill/>
        </p:spPr>
        <p:txBody>
          <a:bodyPr wrap="square" rtlCol="0">
            <a:spAutoFit/>
          </a:bodyPr>
          <a:p>
            <a:endParaRPr lang="en-US" altLang="zh-CN"/>
          </a:p>
          <a:p>
            <a:r>
              <a:rPr lang="zh-CN" altLang="en-US"/>
              <a:t>     在一点点啃读这本书时，我自己也在思考。从书上的了解以及多方查阅资料，</a:t>
            </a:r>
            <a:r>
              <a:rPr lang="zh-CN" altLang="en-US"/>
              <a:t>研究、实践、总结、体会，感受到传统的听评课制度，无论是教研组层面还是学校层面，都缺乏对听评课的深入研究和有效规范，听评课的随意性较大，存在“去专业”的问题，效率比较低下。</a:t>
            </a:r>
            <a:endParaRPr lang="zh-CN" altLang="en-US"/>
          </a:p>
          <a:p>
            <a:endParaRPr lang="en-US" altLang="zh-CN"/>
          </a:p>
          <a:p>
            <a:r>
              <a:rPr lang="en-US" altLang="zh-CN"/>
              <a:t>     听评课的“去专业”，是指没有深刻认识到听评课应是教师专业生活与专业成长的重要组成部分，是教师专业学习的重要途径，单纯的考核性质使一些听评课丧失了其本身的专业价值。具体表现在三个方面：即简单处理、任务取向、不合而作。</a:t>
            </a:r>
            <a:endParaRPr lang="en-US" altLang="zh-CN"/>
          </a:p>
          <a:p>
            <a:endParaRPr lang="en-US" altLang="zh-CN"/>
          </a:p>
          <a:p>
            <a:endParaRPr lang="en-US" altLang="zh-CN"/>
          </a:p>
          <a:p>
            <a:endParaRPr lang="en-US" altLang="zh-CN"/>
          </a:p>
          <a:p>
            <a:endParaRPr lang="en-US" altLang="zh-CN"/>
          </a:p>
          <a:p>
            <a:endParaRPr lang="en-US" altLang="zh-CN"/>
          </a:p>
          <a:p>
            <a:endParaRPr lang="en-US" altLang="zh-CN"/>
          </a:p>
        </p:txBody>
      </p:sp>
      <p:sp>
        <p:nvSpPr>
          <p:cNvPr id="6" name="文本框 5"/>
          <p:cNvSpPr txBox="1"/>
          <p:nvPr/>
        </p:nvSpPr>
        <p:spPr>
          <a:xfrm>
            <a:off x="537210" y="574675"/>
            <a:ext cx="3854450" cy="460375"/>
          </a:xfrm>
          <a:prstGeom prst="rect">
            <a:avLst/>
          </a:prstGeom>
          <a:noFill/>
        </p:spPr>
        <p:txBody>
          <a:bodyPr wrap="none" rtlCol="0" anchor="t">
            <a:spAutoFit/>
          </a:bodyPr>
          <a:p>
            <a:pPr algn="l"/>
            <a:r>
              <a:rPr lang="zh-CN" altLang="en-US" sz="2400">
                <a:solidFill>
                  <a:schemeClr val="accent1"/>
                </a:solidFill>
                <a:sym typeface="+mn-ea"/>
              </a:rPr>
              <a:t>一</a:t>
            </a:r>
            <a:r>
              <a:rPr lang="zh-CN" sz="2400" b="1">
                <a:solidFill>
                  <a:schemeClr val="accent1"/>
                </a:solidFill>
                <a:ea typeface="宋体" panose="02010600030101010101" pitchFamily="2" charset="-122"/>
                <a:sym typeface="+mn-ea"/>
              </a:rPr>
              <a:t>、</a:t>
            </a:r>
            <a:r>
              <a:rPr lang="en-US" altLang="zh-CN" sz="2400" b="1">
                <a:solidFill>
                  <a:schemeClr val="accent1"/>
                </a:solidFill>
                <a:sym typeface="+mn-ea"/>
              </a:rPr>
              <a:t>听评课制度的现存问题</a:t>
            </a:r>
            <a:endParaRPr lang="zh-CN" altLang="en-US" sz="2400" b="1"/>
          </a:p>
        </p:txBody>
      </p:sp>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09575" y="1515745"/>
            <a:ext cx="8462645" cy="2861310"/>
          </a:xfrm>
          <a:prstGeom prst="rect">
            <a:avLst/>
          </a:prstGeom>
          <a:noFill/>
          <a:ln w="9525">
            <a:noFill/>
          </a:ln>
        </p:spPr>
        <p:txBody>
          <a:bodyPr wrap="square">
            <a:spAutoFit/>
          </a:bodyPr>
          <a:p>
            <a:pPr indent="0"/>
            <a:r>
              <a:rPr lang="zh-CN" sz="1200" b="0">
                <a:solidFill>
                  <a:srgbClr val="494949"/>
                </a:solidFill>
                <a:ea typeface="宋体" panose="02010600030101010101" pitchFamily="2" charset="-122"/>
              </a:rPr>
              <a:t>第一，</a:t>
            </a:r>
            <a:r>
              <a:rPr lang="zh-CN" sz="1200" b="1">
                <a:solidFill>
                  <a:srgbClr val="494949"/>
                </a:solidFill>
                <a:ea typeface="宋体" panose="02010600030101010101" pitchFamily="2" charset="-122"/>
              </a:rPr>
              <a:t>要改变现有的听评课制度，最重要的是要改变我们的思维方式。</a:t>
            </a:r>
            <a:r>
              <a:rPr lang="zh-CN" sz="1200" b="0">
                <a:solidFill>
                  <a:srgbClr val="494949"/>
                </a:solidFill>
                <a:ea typeface="宋体" panose="02010600030101010101" pitchFamily="2" charset="-122"/>
              </a:rPr>
              <a:t>必须正视教学的复杂性，以复杂的思维和观点去看待教学活动。我们应该认识到，教学的本质是艺术，教学的过程就是决策的过程，它是无序、非线性的，整体与部分共同决定系统。好课是多样性的统一，统一在国家课程标准与课堂教学底线这两个基本点上。第二，</a:t>
            </a:r>
            <a:r>
              <a:rPr lang="zh-CN" sz="1200" b="1">
                <a:solidFill>
                  <a:srgbClr val="494949"/>
                </a:solidFill>
                <a:ea typeface="宋体" panose="02010600030101010101" pitchFamily="2" charset="-122"/>
              </a:rPr>
              <a:t>从对立走向理解的思维</a:t>
            </a:r>
            <a:r>
              <a:rPr lang="zh-CN" sz="1200" b="0">
                <a:solidFill>
                  <a:srgbClr val="494949"/>
                </a:solidFill>
                <a:ea typeface="宋体" panose="02010600030101010101" pitchFamily="2" charset="-122"/>
              </a:rPr>
              <a:t>。一是</a:t>
            </a:r>
            <a:r>
              <a:rPr lang="zh-CN" sz="1200" b="1">
                <a:solidFill>
                  <a:srgbClr val="494949"/>
                </a:solidFill>
                <a:ea typeface="宋体" panose="02010600030101010101" pitchFamily="2" charset="-122"/>
              </a:rPr>
              <a:t>自我本位</a:t>
            </a:r>
            <a:r>
              <a:rPr lang="zh-CN" sz="1200" b="0">
                <a:solidFill>
                  <a:srgbClr val="494949"/>
                </a:solidFill>
                <a:ea typeface="宋体" panose="02010600030101010101" pitchFamily="2" charset="-122"/>
              </a:rPr>
              <a:t>，评课人往往都是“由己及人”，如我们经常听到的“假如我来上这节课，我会……”；二是</a:t>
            </a:r>
            <a:r>
              <a:rPr lang="zh-CN" sz="1200" b="1">
                <a:solidFill>
                  <a:srgbClr val="494949"/>
                </a:solidFill>
                <a:ea typeface="宋体" panose="02010600030101010101" pitchFamily="2" charset="-122"/>
              </a:rPr>
              <a:t>责任缺位，</a:t>
            </a:r>
            <a:r>
              <a:rPr lang="zh-CN" sz="1200" b="0">
                <a:solidFill>
                  <a:srgbClr val="494949"/>
                </a:solidFill>
                <a:ea typeface="宋体" panose="02010600030101010101" pitchFamily="2" charset="-122"/>
              </a:rPr>
              <a:t>如“今天我没准备要讲话，我就随便讲几句……”；三是</a:t>
            </a:r>
            <a:r>
              <a:rPr lang="zh-CN" sz="1200" b="1">
                <a:solidFill>
                  <a:srgbClr val="494949"/>
                </a:solidFill>
                <a:ea typeface="宋体" panose="02010600030101010101" pitchFamily="2" charset="-122"/>
              </a:rPr>
              <a:t>角色凝固</a:t>
            </a:r>
            <a:r>
              <a:rPr lang="zh-CN" sz="1200" b="0">
                <a:solidFill>
                  <a:srgbClr val="494949"/>
                </a:solidFill>
                <a:ea typeface="宋体" panose="02010600030101010101" pitchFamily="2" charset="-122"/>
              </a:rPr>
              <a:t>，上课人、听课人、评课人角色和地位凝固，没有认识到</a:t>
            </a:r>
            <a:r>
              <a:rPr lang="zh-CN" sz="1200" b="1">
                <a:solidFill>
                  <a:srgbClr val="494949"/>
                </a:solidFill>
                <a:ea typeface="宋体" panose="02010600030101010101" pitchFamily="2" charset="-122"/>
              </a:rPr>
              <a:t>听评课是合作体</a:t>
            </a:r>
            <a:r>
              <a:rPr lang="zh-CN" sz="1200" b="0">
                <a:solidFill>
                  <a:srgbClr val="494949"/>
                </a:solidFill>
                <a:ea typeface="宋体" panose="02010600030101010101" pitchFamily="2" charset="-122"/>
              </a:rPr>
              <a:t>。因此，在听评课时需要考虑的：</a:t>
            </a:r>
            <a:r>
              <a:rPr lang="zh-CN" sz="1200" b="1">
                <a:solidFill>
                  <a:srgbClr val="494949"/>
                </a:solidFill>
                <a:ea typeface="宋体" panose="02010600030101010101" pitchFamily="2" charset="-122"/>
              </a:rPr>
              <a:t>一是充分考虑教师本人的独特性</a:t>
            </a:r>
            <a:r>
              <a:rPr lang="zh-CN" sz="1200" b="0">
                <a:solidFill>
                  <a:srgbClr val="494949"/>
                </a:solidFill>
                <a:ea typeface="宋体" panose="02010600030101010101" pitchFamily="2" charset="-122"/>
              </a:rPr>
              <a:t>，挖掘上课老师的优势，寻找特色，少点“补缺”。二是要在评课时，对于存在的问题，最好“</a:t>
            </a:r>
            <a:r>
              <a:rPr lang="zh-CN" sz="1200" b="1">
                <a:solidFill>
                  <a:srgbClr val="494949"/>
                </a:solidFill>
                <a:ea typeface="宋体" panose="02010600030101010101" pitchFamily="2" charset="-122"/>
              </a:rPr>
              <a:t>体谅优先</a:t>
            </a:r>
            <a:r>
              <a:rPr lang="zh-CN" sz="1200" b="0">
                <a:solidFill>
                  <a:srgbClr val="494949"/>
                </a:solidFill>
                <a:ea typeface="宋体" panose="02010600030101010101" pitchFamily="2" charset="-122"/>
              </a:rPr>
              <a:t>”；三是</a:t>
            </a:r>
            <a:r>
              <a:rPr lang="zh-CN" sz="1200" b="1">
                <a:solidFill>
                  <a:srgbClr val="494949"/>
                </a:solidFill>
                <a:ea typeface="宋体" panose="02010600030101010101" pitchFamily="2" charset="-122"/>
              </a:rPr>
              <a:t>有“合作心</a:t>
            </a:r>
            <a:r>
              <a:rPr lang="zh-CN" sz="1200" b="0">
                <a:solidFill>
                  <a:srgbClr val="494949"/>
                </a:solidFill>
                <a:ea typeface="宋体" panose="02010600030101010101" pitchFamily="2" charset="-122"/>
              </a:rPr>
              <a:t>”，树立共同体观念，必须基于“现场”，不要作过多的类推或假设。但是听评课并不是不提问题，而是提有证据的、有针对性的、便于改进的问题。第三，</a:t>
            </a:r>
            <a:r>
              <a:rPr lang="zh-CN" sz="1200" b="1">
                <a:solidFill>
                  <a:srgbClr val="494949"/>
                </a:solidFill>
                <a:ea typeface="宋体" panose="02010600030101010101" pitchFamily="2" charset="-122"/>
              </a:rPr>
              <a:t>从业余走向专业。</a:t>
            </a:r>
            <a:r>
              <a:rPr lang="zh-CN" sz="1200" b="0">
                <a:solidFill>
                  <a:srgbClr val="494949"/>
                </a:solidFill>
                <a:ea typeface="宋体" panose="02010600030101010101" pitchFamily="2" charset="-122"/>
              </a:rPr>
              <a:t>在听评课的思维方式中，最需要改变的就是</a:t>
            </a:r>
            <a:r>
              <a:rPr lang="en-US" sz="1200" b="0">
                <a:solidFill>
                  <a:srgbClr val="494949"/>
                </a:solidFill>
                <a:latin typeface="宋体" panose="02010600030101010101" pitchFamily="2" charset="-122"/>
                <a:ea typeface="宋体" panose="02010600030101010101" pitchFamily="2" charset="-122"/>
              </a:rPr>
              <a:t>“</a:t>
            </a:r>
            <a:r>
              <a:rPr lang="zh-CN" sz="1200" b="1">
                <a:solidFill>
                  <a:srgbClr val="494949"/>
                </a:solidFill>
                <a:ea typeface="宋体" panose="02010600030101010101" pitchFamily="2" charset="-122"/>
              </a:rPr>
              <a:t>用业余的思维或方法处理专业的事情</a:t>
            </a:r>
            <a:r>
              <a:rPr lang="en-US" sz="1200" b="1">
                <a:solidFill>
                  <a:srgbClr val="494949"/>
                </a:solidFill>
                <a:latin typeface="宋体" panose="02010600030101010101" pitchFamily="2" charset="-122"/>
                <a:ea typeface="宋体" panose="02010600030101010101" pitchFamily="2" charset="-122"/>
              </a:rPr>
              <a:t>”</a:t>
            </a:r>
            <a:r>
              <a:rPr lang="zh-CN" sz="1200" b="0">
                <a:solidFill>
                  <a:srgbClr val="494949"/>
                </a:solidFill>
                <a:ea typeface="宋体" panose="02010600030101010101" pitchFamily="2" charset="-122"/>
              </a:rPr>
              <a:t>。一是缺乏听评课的专门知识与技能，关注最多的是“如何教”，而“如何听评课”往往都是留给教师自己，这就使教师缺乏专门的培训或专业引领。二是缺乏专门的“听评课人才”，有了上课能力或研究能力，不等于就有了听评课的能力。所以，必须明确：一是听评课是一种评价、反思、对话研究的行为；二是听评课需要专业的视觉，那就是关注学生的学习；三是需要对教师进行专门的教育或培训，使教师学会听评课，倡导基于证据的分析；四是需要明确听评课的主体是教师特别是同行（学科）教师，而不是谁都可以充当听评课者。</a:t>
            </a:r>
            <a:endParaRPr lang="zh-CN" altLang="en-US" sz="1200"/>
          </a:p>
        </p:txBody>
      </p:sp>
      <p:sp>
        <p:nvSpPr>
          <p:cNvPr id="3" name="文本框 2"/>
          <p:cNvSpPr txBox="1"/>
          <p:nvPr/>
        </p:nvSpPr>
        <p:spPr>
          <a:xfrm>
            <a:off x="409575" y="633730"/>
            <a:ext cx="5080000" cy="521970"/>
          </a:xfrm>
          <a:prstGeom prst="rect">
            <a:avLst/>
          </a:prstGeom>
          <a:noFill/>
          <a:ln w="9525">
            <a:noFill/>
          </a:ln>
        </p:spPr>
        <p:txBody>
          <a:bodyPr>
            <a:spAutoFit/>
          </a:bodyPr>
          <a:p>
            <a:pPr indent="0"/>
            <a:r>
              <a:rPr lang="zh-CN" sz="2800" b="1">
                <a:solidFill>
                  <a:schemeClr val="accent1"/>
                </a:solidFill>
                <a:ea typeface="宋体" panose="02010600030101010101" pitchFamily="2" charset="-122"/>
              </a:rPr>
              <a:t>二、听评课思维方式需要转变</a:t>
            </a:r>
            <a:endParaRPr lang="zh-CN" altLang="en-US" sz="2800" b="1">
              <a:solidFill>
                <a:schemeClr val="accent1"/>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p14:prism isContent="1"/>
      </p:transition>
    </mc:Choice>
    <mc:Fallback>
      <p:transition spd="slow" advClick="0" advTm="0">
        <p:fade/>
      </p:transition>
    </mc:Fallback>
  </mc:AlternateContent>
</p:sld>
</file>

<file path=ppt/tags/tag1.xml><?xml version="1.0" encoding="utf-8"?>
<p:tagLst xmlns:p="http://schemas.openxmlformats.org/presentationml/2006/main">
  <p:tag name="MH" val="20160830110146"/>
  <p:tag name="MH_LIBRARY" val="CONTENTS"/>
  <p:tag name="MH_TYPE" val="OTHERS"/>
  <p:tag name="ID" val="553512"/>
</p:tagLst>
</file>

<file path=ppt/tags/tag10.xml><?xml version="1.0" encoding="utf-8"?>
<p:tagLst xmlns:p="http://schemas.openxmlformats.org/presentationml/2006/main">
  <p:tag name="MH" val="20161022204303"/>
  <p:tag name="MH_LIBRARY" val="GRAPHIC"/>
  <p:tag name="MH_ORDER" val="文本框 14"/>
</p:tagLst>
</file>

<file path=ppt/tags/tag11.xml><?xml version="1.0" encoding="utf-8"?>
<p:tagLst xmlns:p="http://schemas.openxmlformats.org/presentationml/2006/main">
  <p:tag name="MH" val="20161022204303"/>
  <p:tag name="MH_LIBRARY" val="GRAPHIC"/>
</p:tagLst>
</file>

<file path=ppt/tags/tag12.xml><?xml version="1.0" encoding="utf-8"?>
<p:tagLst xmlns:p="http://schemas.openxmlformats.org/presentationml/2006/main">
  <p:tag name="MH" val="20161022204303"/>
  <p:tag name="MH_LIBRARY" val="GRAPHIC"/>
  <p:tag name="MH_ORDER" val="TextBox 11"/>
</p:tagLst>
</file>

<file path=ppt/tags/tag13.xml><?xml version="1.0" encoding="utf-8"?>
<p:tagLst xmlns:p="http://schemas.openxmlformats.org/presentationml/2006/main">
  <p:tag name="MH" val="20161022204303"/>
  <p:tag name="MH_LIBRARY" val="GRAPHIC"/>
  <p:tag name="MH_ORDER" val="文本框 13"/>
</p:tagLst>
</file>

<file path=ppt/tags/tag14.xml><?xml version="1.0" encoding="utf-8"?>
<p:tagLst xmlns:p="http://schemas.openxmlformats.org/presentationml/2006/main">
  <p:tag name="MH" val="20161022204303"/>
  <p:tag name="MH_LIBRARY" val="GRAPHIC"/>
  <p:tag name="MH_ORDER" val="文本框 14"/>
</p:tagLst>
</file>

<file path=ppt/tags/tag15.xml><?xml version="1.0" encoding="utf-8"?>
<p:tagLst xmlns:p="http://schemas.openxmlformats.org/presentationml/2006/main">
  <p:tag name="MH" val="20161022204303"/>
  <p:tag name="MH_LIBRARY" val="GRAPHIC"/>
</p:tagLst>
</file>

<file path=ppt/tags/tag16.xml><?xml version="1.0" encoding="utf-8"?>
<p:tagLst xmlns:p="http://schemas.openxmlformats.org/presentationml/2006/main">
  <p:tag name="MH" val="20161022204303"/>
  <p:tag name="MH_LIBRARY" val="GRAPHIC"/>
  <p:tag name="MH_ORDER" val="TextBox 11"/>
</p:tagLst>
</file>

<file path=ppt/tags/tag17.xml><?xml version="1.0" encoding="utf-8"?>
<p:tagLst xmlns:p="http://schemas.openxmlformats.org/presentationml/2006/main">
  <p:tag name="MH" val="20161022204303"/>
  <p:tag name="MH_LIBRARY" val="GRAPHIC"/>
  <p:tag name="MH_ORDER" val="文本框 13"/>
</p:tagLst>
</file>

<file path=ppt/tags/tag18.xml><?xml version="1.0" encoding="utf-8"?>
<p:tagLst xmlns:p="http://schemas.openxmlformats.org/presentationml/2006/main">
  <p:tag name="MH" val="20161022204303"/>
  <p:tag name="MH_LIBRARY" val="GRAPHIC"/>
  <p:tag name="MH_ORDER" val="文本框 14"/>
</p:tagLst>
</file>

<file path=ppt/tags/tag19.xml><?xml version="1.0" encoding="utf-8"?>
<p:tagLst xmlns:p="http://schemas.openxmlformats.org/presentationml/2006/main">
  <p:tag name="MH" val="20161022204303"/>
  <p:tag name="MH_LIBRARY" val="GRAPHIC"/>
</p:tagLst>
</file>

<file path=ppt/tags/tag2.xml><?xml version="1.0" encoding="utf-8"?>
<p:tagLst xmlns:p="http://schemas.openxmlformats.org/presentationml/2006/main">
  <p:tag name="MH" val="20160830110146"/>
  <p:tag name="MH_LIBRARY" val="CONTENTS"/>
  <p:tag name="MH_TYPE" val="OTHERS"/>
  <p:tag name="ID" val="553512"/>
</p:tagLst>
</file>

<file path=ppt/tags/tag3.xml><?xml version="1.0" encoding="utf-8"?>
<p:tagLst xmlns:p="http://schemas.openxmlformats.org/presentationml/2006/main">
  <p:tag name="MH_TYPE" val="#NeiR#"/>
  <p:tag name="MH_NUMBER" val="4"/>
  <p:tag name="MH_CATEGORY" val="#BingLLB#"/>
  <p:tag name="MH_LAYOUT" val="SubTitleText"/>
  <p:tag name="MH" val="20161022203059"/>
  <p:tag name="MH_LIBRARY" val="GRAPHIC"/>
</p:tagLst>
</file>

<file path=ppt/tags/tag4.xml><?xml version="1.0" encoding="utf-8"?>
<p:tagLst xmlns:p="http://schemas.openxmlformats.org/presentationml/2006/main">
  <p:tag name="MH" val="20161022204303"/>
  <p:tag name="MH_LIBRARY" val="GRAPHIC"/>
  <p:tag name="MH_ORDER" val="TextBox 11"/>
</p:tagLst>
</file>

<file path=ppt/tags/tag5.xml><?xml version="1.0" encoding="utf-8"?>
<p:tagLst xmlns:p="http://schemas.openxmlformats.org/presentationml/2006/main">
  <p:tag name="MH" val="20161022204303"/>
  <p:tag name="MH_LIBRARY" val="GRAPHIC"/>
  <p:tag name="MH_ORDER" val="文本框 13"/>
</p:tagLst>
</file>

<file path=ppt/tags/tag6.xml><?xml version="1.0" encoding="utf-8"?>
<p:tagLst xmlns:p="http://schemas.openxmlformats.org/presentationml/2006/main">
  <p:tag name="MH" val="20161022204303"/>
  <p:tag name="MH_LIBRARY" val="GRAPHIC"/>
  <p:tag name="MH_ORDER" val="文本框 14"/>
</p:tagLst>
</file>

<file path=ppt/tags/tag7.xml><?xml version="1.0" encoding="utf-8"?>
<p:tagLst xmlns:p="http://schemas.openxmlformats.org/presentationml/2006/main">
  <p:tag name="MH" val="20161022204303"/>
  <p:tag name="MH_LIBRARY" val="GRAPHIC"/>
</p:tagLst>
</file>

<file path=ppt/tags/tag8.xml><?xml version="1.0" encoding="utf-8"?>
<p:tagLst xmlns:p="http://schemas.openxmlformats.org/presentationml/2006/main">
  <p:tag name="MH" val="20161022204303"/>
  <p:tag name="MH_LIBRARY" val="GRAPHIC"/>
  <p:tag name="MH_ORDER" val="TextBox 11"/>
</p:tagLst>
</file>

<file path=ppt/tags/tag9.xml><?xml version="1.0" encoding="utf-8"?>
<p:tagLst xmlns:p="http://schemas.openxmlformats.org/presentationml/2006/main">
  <p:tag name="MH" val="20161022204303"/>
  <p:tag name="MH_LIBRARY" val="GRAPHIC"/>
  <p:tag name="MH_ORDER" val="文本框 13"/>
</p:tagLst>
</file>

<file path=ppt/theme/theme1.xml><?xml version="1.0" encoding="utf-8"?>
<a:theme xmlns:a="http://schemas.openxmlformats.org/drawingml/2006/main" name="Office 主题">
  <a:themeElements>
    <a:clrScheme name="自定义 1198">
      <a:dk1>
        <a:sysClr val="windowText" lastClr="000000"/>
      </a:dk1>
      <a:lt1>
        <a:sysClr val="window" lastClr="FFFFFF"/>
      </a:lt1>
      <a:dk2>
        <a:srgbClr val="4E3B30"/>
      </a:dk2>
      <a:lt2>
        <a:srgbClr val="FBEEC9"/>
      </a:lt2>
      <a:accent1>
        <a:srgbClr val="DA8330"/>
      </a:accent1>
      <a:accent2>
        <a:srgbClr val="E9B542"/>
      </a:accent2>
      <a:accent3>
        <a:srgbClr val="DA8330"/>
      </a:accent3>
      <a:accent4>
        <a:srgbClr val="E9B542"/>
      </a:accent4>
      <a:accent5>
        <a:srgbClr val="DA8330"/>
      </a:accent5>
      <a:accent6>
        <a:srgbClr val="E9B542"/>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2552</Words>
  <Application>WPS 演示</Application>
  <PresentationFormat>自定义</PresentationFormat>
  <Paragraphs>140</Paragraphs>
  <Slides>15</Slides>
  <Notes>17</Notes>
  <HiddenSlides>0</HiddenSlides>
  <MMClips>1</MMClips>
  <ScaleCrop>false</ScaleCrop>
  <HeadingPairs>
    <vt:vector size="6" baseType="variant">
      <vt:variant>
        <vt:lpstr>已用的字体</vt:lpstr>
      </vt:variant>
      <vt:variant>
        <vt:i4>31</vt:i4>
      </vt:variant>
      <vt:variant>
        <vt:lpstr>主题</vt:lpstr>
      </vt:variant>
      <vt:variant>
        <vt:i4>1</vt:i4>
      </vt:variant>
      <vt:variant>
        <vt:lpstr>幻灯片标题</vt:lpstr>
      </vt:variant>
      <vt:variant>
        <vt:i4>15</vt:i4>
      </vt:variant>
    </vt:vector>
  </HeadingPairs>
  <TitlesOfParts>
    <vt:vector size="47" baseType="lpstr">
      <vt:lpstr>Arial</vt:lpstr>
      <vt:lpstr>宋体</vt:lpstr>
      <vt:lpstr>Wingdings</vt:lpstr>
      <vt:lpstr>微软雅黑</vt:lpstr>
      <vt:lpstr>Glegoo</vt:lpstr>
      <vt:lpstr>Lato Light</vt:lpstr>
      <vt:lpstr>Mission Gothic Regular</vt:lpstr>
      <vt:lpstr>Calibri</vt:lpstr>
      <vt:lpstr>Open Sans</vt:lpstr>
      <vt:lpstr>仿宋_GB2312</vt:lpstr>
      <vt:lpstr>微软雅黑 Light</vt:lpstr>
      <vt:lpstr>Calibri</vt:lpstr>
      <vt:lpstr>Agency FB</vt:lpstr>
      <vt:lpstr>华文琥珀</vt:lpstr>
      <vt:lpstr>Clear Sans Light</vt:lpstr>
      <vt:lpstr>Arial Narrow</vt:lpstr>
      <vt:lpstr>方正粗倩简体</vt:lpstr>
      <vt:lpstr>华文细黑</vt:lpstr>
      <vt:lpstr>幼圆</vt:lpstr>
      <vt:lpstr>Arial Unicode MS</vt:lpstr>
      <vt:lpstr>Franklin Gothic Medium</vt:lpstr>
      <vt:lpstr>Berlin Sans FB Demi</vt:lpstr>
      <vt:lpstr>Gill Sans</vt:lpstr>
      <vt:lpstr>思源黑体 CN Medium</vt:lpstr>
      <vt:lpstr>Courier Prime</vt:lpstr>
      <vt:lpstr>仿宋</vt:lpstr>
      <vt:lpstr>Gill Sans MT</vt:lpstr>
      <vt:lpstr>黑体</vt:lpstr>
      <vt:lpstr>方正清刻本悦宋简体</vt:lpstr>
      <vt:lpstr>Calibri Light</vt:lpstr>
      <vt:lpstr>楷体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dc:title>
  <dc:creator>Administrator</dc:creator>
  <cp:lastModifiedBy>可人</cp:lastModifiedBy>
  <cp:revision>344</cp:revision>
  <dcterms:created xsi:type="dcterms:W3CDTF">2017-03-27T05:41:00Z</dcterms:created>
  <dcterms:modified xsi:type="dcterms:W3CDTF">2020-03-04T12:38:36Z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