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wdp" ContentType="image/vnd.ms-photo"/>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14"/>
  </p:notesMasterIdLst>
  <p:handoutMasterIdLst>
    <p:handoutMasterId r:id="rId15"/>
  </p:handoutMasterIdLst>
  <p:sldIdLst>
    <p:sldId id="350" r:id="rId2"/>
    <p:sldId id="355" r:id="rId3"/>
    <p:sldId id="343" r:id="rId4"/>
    <p:sldId id="338" r:id="rId5"/>
    <p:sldId id="262" r:id="rId6"/>
    <p:sldId id="345" r:id="rId7"/>
    <p:sldId id="344" r:id="rId8"/>
    <p:sldId id="346" r:id="rId9"/>
    <p:sldId id="348" r:id="rId10"/>
    <p:sldId id="371" r:id="rId11"/>
    <p:sldId id="372" r:id="rId12"/>
    <p:sldId id="351" r:id="rId13"/>
  </p:sldIdLst>
  <p:sldSz cx="12192000" cy="6858000"/>
  <p:notesSz cx="6858000" cy="9144000"/>
  <p:custDataLst>
    <p:tags r:id="rId16"/>
  </p:custDataLst>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FBA3"/>
    <a:srgbClr val="94D7F7"/>
    <a:srgbClr val="FFFB9C"/>
    <a:srgbClr val="8CE3D6"/>
    <a:srgbClr val="000000"/>
    <a:srgbClr val="0848AF"/>
    <a:srgbClr val="3C78CE"/>
    <a:srgbClr val="FF8500"/>
    <a:srgbClr val="CD1F06"/>
    <a:srgbClr val="CB100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03447BB-5D67-496B-8E87-E561075AD55C}" styleName="深色样式 1 - 强调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4" autoAdjust="0"/>
    <p:restoredTop sz="94660"/>
  </p:normalViewPr>
  <p:slideViewPr>
    <p:cSldViewPr>
      <p:cViewPr varScale="1">
        <p:scale>
          <a:sx n="70" d="100"/>
          <a:sy n="70" d="100"/>
        </p:scale>
        <p:origin x="-162" y="-10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3030"/>
    </p:cViewPr>
  </p:sorterViewPr>
  <p:notesViewPr>
    <p:cSldViewPr>
      <p:cViewPr varScale="1">
        <p:scale>
          <a:sx n="58" d="100"/>
          <a:sy n="58" d="100"/>
        </p:scale>
        <p:origin x="-2580"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F4DFFCEE-9117-4569-827D-343A93DDD2D6}" type="datetimeFigureOut">
              <a:rPr lang="zh-CN" altLang="en-US"/>
              <a:pPr>
                <a:defRPr/>
              </a:pPr>
              <a:t>2020/3/4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4B9CFCD2-35DB-4E6F-9B70-D2EE67D0E5A4}" type="slidenum">
              <a:rPr lang="zh-CN" altLang="en-US"/>
              <a:pPr>
                <a:defRPr/>
              </a:pPr>
              <a:t>‹#›</a:t>
            </a:fld>
            <a:endParaRPr lang="zh-CN" altLang="en-US"/>
          </a:p>
        </p:txBody>
      </p:sp>
    </p:spTree>
    <p:extLst>
      <p:ext uri="{BB962C8B-B14F-4D97-AF65-F5344CB8AC3E}">
        <p14:creationId xmlns="" xmlns:p14="http://schemas.microsoft.com/office/powerpoint/2010/main" val="1247443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10D532F7-9EE9-4116-8F06-B3E96FF78C30}" type="datetimeFigureOut">
              <a:rPr lang="zh-CN" altLang="en-US"/>
              <a:pPr>
                <a:defRPr/>
              </a:pPr>
              <a:t>2020/3/4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A069CC9D-01D8-4B68-87F0-663CB8538CBD}" type="slidenum">
              <a:rPr lang="zh-CN" altLang="en-US"/>
              <a:pPr>
                <a:defRPr/>
              </a:pPr>
              <a:t>‹#›</a:t>
            </a:fld>
            <a:endParaRPr lang="zh-CN" altLang="en-US"/>
          </a:p>
        </p:txBody>
      </p:sp>
    </p:spTree>
    <p:extLst>
      <p:ext uri="{BB962C8B-B14F-4D97-AF65-F5344CB8AC3E}">
        <p14:creationId xmlns="" xmlns:p14="http://schemas.microsoft.com/office/powerpoint/2010/main" val="18066641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TextEdit="1"/>
          </p:cNvSpPr>
          <p:nvPr>
            <p:ph type="sldImg"/>
          </p:nvPr>
        </p:nvSpPr>
        <p:spPr bwMode="auto">
          <a:noFill/>
          <a:ln>
            <a:solidFill>
              <a:srgbClr val="000000"/>
            </a:solidFill>
            <a:miter lim="800000"/>
            <a:headEnd/>
            <a:tailEnd/>
          </a:ln>
        </p:spPr>
      </p:sp>
      <p:sp>
        <p:nvSpPr>
          <p:cNvPr id="102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 xmlns:p14="http://schemas.microsoft.com/office/powerpoint/2010/main" val="2083788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TextEdit="1"/>
          </p:cNvSpPr>
          <p:nvPr>
            <p:ph type="sldImg"/>
          </p:nvPr>
        </p:nvSpPr>
        <p:spPr bwMode="auto">
          <a:noFill/>
          <a:ln>
            <a:solidFill>
              <a:srgbClr val="000000"/>
            </a:solidFill>
            <a:miter lim="800000"/>
            <a:headEnd/>
            <a:tailEnd/>
          </a:ln>
        </p:spPr>
      </p:sp>
      <p:sp>
        <p:nvSpPr>
          <p:cNvPr id="102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 xmlns:p14="http://schemas.microsoft.com/office/powerpoint/2010/main" val="1427396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TextEdit="1"/>
          </p:cNvSpPr>
          <p:nvPr>
            <p:ph type="sldImg"/>
          </p:nvPr>
        </p:nvSpPr>
        <p:spPr bwMode="auto">
          <a:noFill/>
          <a:ln>
            <a:solidFill>
              <a:srgbClr val="000000"/>
            </a:solidFill>
            <a:miter lim="800000"/>
            <a:headEnd/>
            <a:tailEnd/>
          </a:ln>
        </p:spPr>
      </p:sp>
      <p:sp>
        <p:nvSpPr>
          <p:cNvPr id="102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 xmlns:p14="http://schemas.microsoft.com/office/powerpoint/2010/main" val="1427396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TextEdit="1"/>
          </p:cNvSpPr>
          <p:nvPr>
            <p:ph type="sldImg"/>
          </p:nvPr>
        </p:nvSpPr>
        <p:spPr bwMode="auto">
          <a:noFill/>
          <a:ln>
            <a:solidFill>
              <a:srgbClr val="000000"/>
            </a:solidFill>
            <a:miter lim="800000"/>
            <a:headEnd/>
            <a:tailEnd/>
          </a:ln>
        </p:spPr>
      </p:sp>
      <p:sp>
        <p:nvSpPr>
          <p:cNvPr id="102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 xmlns:p14="http://schemas.microsoft.com/office/powerpoint/2010/main" val="2668880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TextEdit="1"/>
          </p:cNvSpPr>
          <p:nvPr>
            <p:ph type="sldImg"/>
          </p:nvPr>
        </p:nvSpPr>
        <p:spPr bwMode="auto">
          <a:noFill/>
          <a:ln>
            <a:solidFill>
              <a:srgbClr val="000000"/>
            </a:solidFill>
            <a:miter lim="800000"/>
            <a:headEnd/>
            <a:tailEnd/>
          </a:ln>
        </p:spPr>
      </p:sp>
      <p:sp>
        <p:nvSpPr>
          <p:cNvPr id="102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 xmlns:p14="http://schemas.microsoft.com/office/powerpoint/2010/main" val="2462781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TextEdit="1"/>
          </p:cNvSpPr>
          <p:nvPr>
            <p:ph type="sldImg"/>
          </p:nvPr>
        </p:nvSpPr>
        <p:spPr bwMode="auto">
          <a:noFill/>
          <a:ln>
            <a:solidFill>
              <a:srgbClr val="000000"/>
            </a:solidFill>
            <a:miter lim="800000"/>
            <a:headEnd/>
            <a:tailEnd/>
          </a:ln>
        </p:spPr>
      </p:sp>
      <p:sp>
        <p:nvSpPr>
          <p:cNvPr id="102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 xmlns:p14="http://schemas.microsoft.com/office/powerpoint/2010/main" val="1940452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TextEdit="1"/>
          </p:cNvSpPr>
          <p:nvPr>
            <p:ph type="sldImg"/>
          </p:nvPr>
        </p:nvSpPr>
        <p:spPr bwMode="auto">
          <a:noFill/>
          <a:ln>
            <a:solidFill>
              <a:srgbClr val="000000"/>
            </a:solidFill>
            <a:miter lim="800000"/>
            <a:headEnd/>
            <a:tailEnd/>
          </a:ln>
        </p:spPr>
      </p:sp>
      <p:sp>
        <p:nvSpPr>
          <p:cNvPr id="102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 xmlns:p14="http://schemas.microsoft.com/office/powerpoint/2010/main" val="3362750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TextEdit="1"/>
          </p:cNvSpPr>
          <p:nvPr>
            <p:ph type="sldImg"/>
          </p:nvPr>
        </p:nvSpPr>
        <p:spPr bwMode="auto">
          <a:noFill/>
          <a:ln>
            <a:solidFill>
              <a:srgbClr val="000000"/>
            </a:solidFill>
            <a:miter lim="800000"/>
            <a:headEnd/>
            <a:tailEnd/>
          </a:ln>
        </p:spPr>
      </p:sp>
      <p:sp>
        <p:nvSpPr>
          <p:cNvPr id="102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 xmlns:p14="http://schemas.microsoft.com/office/powerpoint/2010/main" val="2916737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TextEdit="1"/>
          </p:cNvSpPr>
          <p:nvPr>
            <p:ph type="sldImg"/>
          </p:nvPr>
        </p:nvSpPr>
        <p:spPr bwMode="auto">
          <a:noFill/>
          <a:ln>
            <a:solidFill>
              <a:srgbClr val="000000"/>
            </a:solidFill>
            <a:miter lim="800000"/>
            <a:headEnd/>
            <a:tailEnd/>
          </a:ln>
        </p:spPr>
      </p:sp>
      <p:sp>
        <p:nvSpPr>
          <p:cNvPr id="102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 xmlns:p14="http://schemas.microsoft.com/office/powerpoint/2010/main" val="3318029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TextEdit="1"/>
          </p:cNvSpPr>
          <p:nvPr>
            <p:ph type="sldImg"/>
          </p:nvPr>
        </p:nvSpPr>
        <p:spPr bwMode="auto">
          <a:noFill/>
          <a:ln>
            <a:solidFill>
              <a:srgbClr val="000000"/>
            </a:solidFill>
            <a:miter lim="800000"/>
            <a:headEnd/>
            <a:tailEnd/>
          </a:ln>
        </p:spPr>
      </p:sp>
      <p:sp>
        <p:nvSpPr>
          <p:cNvPr id="102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 xmlns:p14="http://schemas.microsoft.com/office/powerpoint/2010/main" val="2447912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TextEdit="1"/>
          </p:cNvSpPr>
          <p:nvPr>
            <p:ph type="sldImg"/>
          </p:nvPr>
        </p:nvSpPr>
        <p:spPr bwMode="auto">
          <a:noFill/>
          <a:ln>
            <a:solidFill>
              <a:srgbClr val="000000"/>
            </a:solidFill>
            <a:miter lim="800000"/>
            <a:headEnd/>
            <a:tailEnd/>
          </a:ln>
        </p:spPr>
      </p:sp>
      <p:sp>
        <p:nvSpPr>
          <p:cNvPr id="102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 xmlns:p14="http://schemas.microsoft.com/office/powerpoint/2010/main" val="3125177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TextEdit="1"/>
          </p:cNvSpPr>
          <p:nvPr>
            <p:ph type="sldImg"/>
          </p:nvPr>
        </p:nvSpPr>
        <p:spPr bwMode="auto">
          <a:noFill/>
          <a:ln>
            <a:solidFill>
              <a:srgbClr val="000000"/>
            </a:solidFill>
            <a:miter lim="800000"/>
            <a:headEnd/>
            <a:tailEnd/>
          </a:ln>
        </p:spPr>
      </p:sp>
      <p:sp>
        <p:nvSpPr>
          <p:cNvPr id="102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smtClean="0"/>
          </a:p>
        </p:txBody>
      </p:sp>
    </p:spTree>
    <p:extLst>
      <p:ext uri="{BB962C8B-B14F-4D97-AF65-F5344CB8AC3E}">
        <p14:creationId xmlns="" xmlns:p14="http://schemas.microsoft.com/office/powerpoint/2010/main" val="262575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AFAFA"/>
            </a:gs>
            <a:gs pos="50000">
              <a:srgbClr val="FBFBFB"/>
            </a:gs>
            <a:gs pos="100000">
              <a:srgbClr val="FCFCFC"/>
            </a:gs>
          </a:gsLst>
          <a:lin ang="5400000"/>
        </a:gradFill>
        <a:effectLst/>
      </p:bgPr>
    </p:bg>
    <p:spTree>
      <p:nvGrpSpPr>
        <p:cNvPr id="1" name=""/>
        <p:cNvGrpSpPr/>
        <p:nvPr/>
      </p:nvGrpSpPr>
      <p:grpSpPr>
        <a:xfrm>
          <a:off x="0" y="0"/>
          <a:ext cx="0" cy="0"/>
          <a:chOff x="0" y="0"/>
          <a:chExt cx="0" cy="0"/>
        </a:xfrm>
      </p:grpSpPr>
      <p:pic>
        <p:nvPicPr>
          <p:cNvPr id="3" name="Picture 2" descr="C:\Users\Administrator\Desktop\图片1.jp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9144" y="-4977"/>
            <a:ext cx="12201144" cy="6867952"/>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图片 6"/>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t="18652" b="43391"/>
          <a:stretch>
            <a:fillRect/>
          </a:stretch>
        </p:blipFill>
        <p:spPr>
          <a:xfrm>
            <a:off x="213009" y="272844"/>
            <a:ext cx="11756837" cy="6312309"/>
          </a:xfrm>
          <a:prstGeom prst="rect">
            <a:avLst/>
          </a:prstGeom>
        </p:spPr>
      </p:pic>
      <p:pic>
        <p:nvPicPr>
          <p:cNvPr id="5" name="图片 4">
            <a:extLst>
              <a:ext uri="{FF2B5EF4-FFF2-40B4-BE49-F238E27FC236}">
                <a16:creationId xmlns:a16="http://schemas.microsoft.com/office/drawing/2014/main" xmlns="" id="{0A036806-3D49-4E7F-8993-BDFD93369639}"/>
              </a:ext>
            </a:extLst>
          </p:cNvPr>
          <p:cNvPicPr>
            <a:picLocks noChangeAspect="1"/>
          </p:cNvPicPr>
          <p:nvPr userDrawn="1"/>
        </p:nvPicPr>
        <p:blipFill rotWithShape="1">
          <a:blip r:embed="rId5" cstate="print"/>
          <a:srcRect t="4016" b="18552"/>
          <a:stretch/>
        </p:blipFill>
        <p:spPr>
          <a:xfrm>
            <a:off x="-9144" y="-27384"/>
            <a:ext cx="12201144" cy="6912768"/>
          </a:xfrm>
          <a:prstGeom prst="rect">
            <a:avLst/>
          </a:prstGeom>
        </p:spPr>
      </p:pic>
    </p:spTree>
  </p:cSld>
  <p:clrMap bg1="lt1" tx1="dk1" bg2="lt2" tx2="dk2" accent1="accent1" accent2="accent2" accent3="accent3" accent4="accent4" accent5="accent5" accent6="accent6" hlink="hlink" folHlink="folHlink"/>
  <p:sldLayoutIdLst>
    <p:sldLayoutId id="2147483657"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ea typeface="宋体" charset="-122"/>
        </a:defRPr>
      </a:lvl2pPr>
      <a:lvl3pPr algn="ctr" rtl="0" eaLnBrk="0" fontAlgn="base" hangingPunct="0">
        <a:spcBef>
          <a:spcPct val="0"/>
        </a:spcBef>
        <a:spcAft>
          <a:spcPct val="0"/>
        </a:spcAft>
        <a:defRPr sz="4400">
          <a:solidFill>
            <a:schemeClr val="tx1"/>
          </a:solidFill>
          <a:latin typeface="Arial" charset="0"/>
          <a:ea typeface="宋体" charset="-122"/>
        </a:defRPr>
      </a:lvl3pPr>
      <a:lvl4pPr algn="ctr" rtl="0" eaLnBrk="0" fontAlgn="base" hangingPunct="0">
        <a:spcBef>
          <a:spcPct val="0"/>
        </a:spcBef>
        <a:spcAft>
          <a:spcPct val="0"/>
        </a:spcAft>
        <a:defRPr sz="4400">
          <a:solidFill>
            <a:schemeClr val="tx1"/>
          </a:solidFill>
          <a:latin typeface="Arial" charset="0"/>
          <a:ea typeface="宋体" charset="-122"/>
        </a:defRPr>
      </a:lvl4pPr>
      <a:lvl5pPr algn="ctr" rtl="0" eaLnBrk="0" fontAlgn="base" hangingPunct="0">
        <a:spcBef>
          <a:spcPct val="0"/>
        </a:spcBef>
        <a:spcAft>
          <a:spcPct val="0"/>
        </a:spcAft>
        <a:defRPr sz="4400">
          <a:solidFill>
            <a:schemeClr val="tx1"/>
          </a:solidFill>
          <a:latin typeface="Arial"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5.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7.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5.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11" Type="http://schemas.microsoft.com/office/2007/relationships/hdphoto" Target="../media/hdphoto2.wdp"/><Relationship Id="rId5" Type="http://schemas.openxmlformats.org/officeDocument/2006/relationships/image" Target="../media/image27.png"/><Relationship Id="rId10" Type="http://schemas.openxmlformats.org/officeDocument/2006/relationships/image" Target="../media/image28.png"/><Relationship Id="rId4" Type="http://schemas.openxmlformats.org/officeDocument/2006/relationships/image" Target="../media/image26.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9.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13368"/>
            <a:ext cx="12244785" cy="6872016"/>
          </a:xfrm>
          <a:prstGeom prst="rect">
            <a:avLst/>
          </a:prstGeom>
        </p:spPr>
      </p:pic>
      <p:pic>
        <p:nvPicPr>
          <p:cNvPr id="2050" name="Picture 2" descr="https://timgsa.baidu.com/timg?image&amp;quality=80&amp;size=b9999_10000&amp;sec=1583348297764&amp;di=ebbc32e39092a8db08d7a8754a7d5145&amp;imgtype=0&amp;src=http%3A%2F%2Fimg10.360buyimg.com%2FpopWaterMark%2Fjfs%2Ft1273%2F151%2F1071324683%2F52168%2Ff8033100%2F556b83ecNdab18c82.jpg"/>
          <p:cNvPicPr>
            <a:picLocks noChangeAspect="1" noChangeArrowheads="1"/>
          </p:cNvPicPr>
          <p:nvPr/>
        </p:nvPicPr>
        <p:blipFill>
          <a:blip r:embed="rId4" cstate="print"/>
          <a:srcRect/>
          <a:stretch>
            <a:fillRect/>
          </a:stretch>
        </p:blipFill>
        <p:spPr bwMode="auto">
          <a:xfrm rot="21258139">
            <a:off x="518778" y="967983"/>
            <a:ext cx="2835363" cy="3836079"/>
          </a:xfrm>
          <a:prstGeom prst="rect">
            <a:avLst/>
          </a:prstGeom>
          <a:noFill/>
        </p:spPr>
      </p:pic>
      <p:sp>
        <p:nvSpPr>
          <p:cNvPr id="9" name="文本框 10"/>
          <p:cNvSpPr txBox="1"/>
          <p:nvPr/>
        </p:nvSpPr>
        <p:spPr>
          <a:xfrm>
            <a:off x="3623811" y="1628800"/>
            <a:ext cx="8568189" cy="1200329"/>
          </a:xfrm>
          <a:prstGeom prst="rect">
            <a:avLst/>
          </a:prstGeom>
          <a:noFill/>
        </p:spPr>
        <p:txBody>
          <a:bodyPr wrap="square" rtlCol="0">
            <a:spAutoFit/>
          </a:bodyPr>
          <a:lstStyle/>
          <a:p>
            <a:r>
              <a:rPr lang="zh-CN" altLang="en-US" sz="7200" dirty="0" smtClean="0">
                <a:blipFill dpi="0" rotWithShape="1">
                  <a:blip r:embed="rId5">
                    <a:extLst>
                      <a:ext uri="{28A0092B-C50C-407E-A947-70E740481C1C}">
                        <a14:useLocalDpi xmlns="" xmlns:a14="http://schemas.microsoft.com/office/drawing/2010/main" val="0"/>
                      </a:ext>
                    </a:extLst>
                  </a:blip>
                  <a:srcRect/>
                  <a:stretch>
                    <a:fillRect/>
                  </a:stretch>
                </a:blipFill>
                <a:effectLst>
                  <a:outerShdw blurRad="50800" dist="38100" dir="5400000" algn="ctr" rotWithShape="0">
                    <a:srgbClr val="000000">
                      <a:alpha val="50000"/>
                    </a:srgbClr>
                  </a:outerShdw>
                </a:effectLst>
                <a:latin typeface="方正正大黑简体" panose="02000000000000000000" pitchFamily="2" charset="-122"/>
                <a:ea typeface="方正正大黑简体" panose="02000000000000000000" pitchFamily="2" charset="-122"/>
                <a:cs typeface="Mongolian Baiti" panose="03000500000000000000" pitchFamily="66" charset="0"/>
              </a:rPr>
              <a:t> </a:t>
            </a:r>
            <a:r>
              <a:rPr lang="zh-CN" altLang="en-US" sz="7200" dirty="0" smtClean="0">
                <a:blipFill dpi="0" rotWithShape="1">
                  <a:blip r:embed="rId5">
                    <a:extLst>
                      <a:ext uri="{28A0092B-C50C-407E-A947-70E740481C1C}">
                        <a14:useLocalDpi xmlns="" xmlns:a14="http://schemas.microsoft.com/office/drawing/2010/main" val="0"/>
                      </a:ext>
                    </a:extLst>
                  </a:blip>
                  <a:srcRect/>
                  <a:stretch>
                    <a:fillRect/>
                  </a:stretch>
                </a:blipFill>
                <a:effectLst>
                  <a:outerShdw blurRad="50800" dist="38100" dir="5400000" algn="ctr" rotWithShape="0">
                    <a:srgbClr val="000000">
                      <a:alpha val="50000"/>
                    </a:srgbClr>
                  </a:outerShdw>
                </a:effectLst>
                <a:latin typeface="方正正大黑简体" panose="02000000000000000000" pitchFamily="2" charset="-122"/>
                <a:ea typeface="方正正大黑简体" panose="02000000000000000000" pitchFamily="2" charset="-122"/>
                <a:cs typeface="Mongolian Baiti" panose="03000500000000000000" pitchFamily="66" charset="0"/>
              </a:rPr>
              <a:t>从业余向专业出发</a:t>
            </a:r>
            <a:endParaRPr lang="zh-CN" altLang="en-US" sz="1050" dirty="0">
              <a:blipFill dpi="0" rotWithShape="1">
                <a:blip r:embed="rId5">
                  <a:extLst>
                    <a:ext uri="{28A0092B-C50C-407E-A947-70E740481C1C}">
                      <a14:useLocalDpi xmlns="" xmlns:a14="http://schemas.microsoft.com/office/drawing/2010/main" val="0"/>
                    </a:ext>
                  </a:extLst>
                </a:blip>
                <a:srcRect/>
                <a:stretch>
                  <a:fillRect/>
                </a:stretch>
              </a:blipFill>
              <a:effectLst>
                <a:outerShdw blurRad="50800" dist="38100" dir="5400000" algn="ctr" rotWithShape="0">
                  <a:srgbClr val="000000">
                    <a:alpha val="50000"/>
                  </a:srgbClr>
                </a:outerShdw>
              </a:effectLst>
              <a:latin typeface="方正正大黑简体" panose="02000000000000000000" pitchFamily="2" charset="-122"/>
              <a:ea typeface="方正正大黑简体" panose="02000000000000000000" pitchFamily="2" charset="-122"/>
              <a:cs typeface="Mongolian Baiti" panose="03000500000000000000" pitchFamily="66" charset="0"/>
            </a:endParaRPr>
          </a:p>
        </p:txBody>
      </p:sp>
      <p:grpSp>
        <p:nvGrpSpPr>
          <p:cNvPr id="10" name="组合 9"/>
          <p:cNvGrpSpPr/>
          <p:nvPr/>
        </p:nvGrpSpPr>
        <p:grpSpPr>
          <a:xfrm>
            <a:off x="4079776" y="3068960"/>
            <a:ext cx="7693027" cy="125215"/>
            <a:chOff x="2804139" y="4450981"/>
            <a:chExt cx="7078926" cy="223552"/>
          </a:xfrm>
        </p:grpSpPr>
        <p:sp>
          <p:nvSpPr>
            <p:cNvPr id="11" name="Freeform 334"/>
            <p:cNvSpPr>
              <a:spLocks noEditPoints="1"/>
            </p:cNvSpPr>
            <p:nvPr/>
          </p:nvSpPr>
          <p:spPr bwMode="auto">
            <a:xfrm rot="10800000">
              <a:off x="2804139" y="4450981"/>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a:p>
          </p:txBody>
        </p:sp>
        <p:sp>
          <p:nvSpPr>
            <p:cNvPr id="12" name="Freeform 334"/>
            <p:cNvSpPr>
              <a:spLocks noEditPoints="1"/>
            </p:cNvSpPr>
            <p:nvPr/>
          </p:nvSpPr>
          <p:spPr bwMode="auto">
            <a:xfrm rot="10800000" flipH="1">
              <a:off x="6258539" y="4450982"/>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a:p>
          </p:txBody>
        </p:sp>
      </p:grpSp>
      <p:sp>
        <p:nvSpPr>
          <p:cNvPr id="13" name="文本框 136"/>
          <p:cNvSpPr txBox="1"/>
          <p:nvPr/>
        </p:nvSpPr>
        <p:spPr>
          <a:xfrm>
            <a:off x="7608168" y="3429000"/>
            <a:ext cx="4248472" cy="584775"/>
          </a:xfrm>
          <a:prstGeom prst="rect">
            <a:avLst/>
          </a:prstGeom>
          <a:noFill/>
        </p:spPr>
        <p:txBody>
          <a:bodyPr wrap="square" rtlCol="0">
            <a:spAutoFit/>
          </a:bodyPr>
          <a:lstStyle/>
          <a:p>
            <a:r>
              <a:rPr lang="zh-CN" altLang="en-US" sz="3200" b="1" dirty="0" smtClean="0">
                <a:blipFill>
                  <a:blip r:embed="rId5"/>
                  <a:stretch>
                    <a:fillRect/>
                  </a:stretch>
                </a:blipFill>
                <a:latin typeface="微软雅黑" panose="020B0503020204020204" pitchFamily="34" charset="-122"/>
                <a:ea typeface="微软雅黑" panose="020B0503020204020204" pitchFamily="34" charset="-122"/>
              </a:rPr>
              <a:t>奔牛实验小学  顾多朵</a:t>
            </a:r>
            <a:endParaRPr lang="zh-CN" altLang="en-US" sz="3200" b="1" dirty="0">
              <a:blipFill>
                <a:blip r:embed="rId5"/>
                <a:stretch>
                  <a:fillRect/>
                </a:stretch>
              </a:blip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361645364"/>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6" presetClass="emph" presetSubtype="0" fill="hold" grpId="1" nodeType="afterEffect">
                                  <p:stCondLst>
                                    <p:cond delay="0"/>
                                  </p:stCondLst>
                                  <p:childTnLst>
                                    <p:animEffect transition="out" filter="fade">
                                      <p:cBhvr>
                                        <p:cTn id="14" dur="500" tmFilter="0, 0; .2, .5; .8, .5; 1, 0"/>
                                        <p:tgtEl>
                                          <p:spTgt spid="9"/>
                                        </p:tgtEl>
                                      </p:cBhvr>
                                    </p:animEffect>
                                    <p:animScale>
                                      <p:cBhvr>
                                        <p:cTn id="15" dur="250" autoRev="1" fill="hold"/>
                                        <p:tgtEl>
                                          <p:spTgt spid="9"/>
                                        </p:tgtEl>
                                      </p:cBhvr>
                                      <p:by x="105000" y="105000"/>
                                    </p:animScale>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1"/>
          <p:cNvSpPr txBox="1"/>
          <p:nvPr/>
        </p:nvSpPr>
        <p:spPr>
          <a:xfrm>
            <a:off x="1320131" y="439771"/>
            <a:ext cx="1529498" cy="415402"/>
          </a:xfrm>
          <a:prstGeom prst="rect">
            <a:avLst/>
          </a:prstGeom>
          <a:noFill/>
        </p:spPr>
        <p:txBody>
          <a:bodyPr wrap="square" lIns="0" tIns="0" rIns="0" bIns="0" rtlCol="0">
            <a:spAutoFit/>
          </a:bodyPr>
          <a:lstStyle/>
          <a:p>
            <a:r>
              <a:rPr lang="zh-CN" altLang="en-US" sz="2699" b="1" dirty="0" smtClean="0">
                <a:solidFill>
                  <a:schemeClr val="bg1"/>
                </a:solidFill>
                <a:latin typeface="微软雅黑"/>
                <a:ea typeface="微软雅黑"/>
              </a:rPr>
              <a:t>读</a:t>
            </a:r>
            <a:r>
              <a:rPr lang="zh-CN" altLang="en-US" sz="2699" b="1" dirty="0" smtClean="0">
                <a:solidFill>
                  <a:schemeClr val="bg1"/>
                </a:solidFill>
                <a:latin typeface="微软雅黑"/>
                <a:ea typeface="微软雅黑"/>
              </a:rPr>
              <a:t>后感悟</a:t>
            </a:r>
            <a:endParaRPr lang="zh-CN" altLang="en-US" sz="2699" b="1" dirty="0">
              <a:solidFill>
                <a:schemeClr val="bg1"/>
              </a:solidFill>
              <a:latin typeface="微软雅黑"/>
              <a:ea typeface="微软雅黑"/>
            </a:endParaRPr>
          </a:p>
        </p:txBody>
      </p:sp>
      <p:grpSp>
        <p:nvGrpSpPr>
          <p:cNvPr id="18" name="组合 17"/>
          <p:cNvGrpSpPr/>
          <p:nvPr/>
        </p:nvGrpSpPr>
        <p:grpSpPr>
          <a:xfrm>
            <a:off x="9120336" y="404664"/>
            <a:ext cx="1548751" cy="1248538"/>
            <a:chOff x="767408" y="4869160"/>
            <a:chExt cx="1548751" cy="1248538"/>
          </a:xfrm>
        </p:grpSpPr>
        <p:sp>
          <p:nvSpPr>
            <p:cNvPr id="5" name="Freeform 11"/>
            <p:cNvSpPr>
              <a:spLocks noEditPoints="1"/>
            </p:cNvSpPr>
            <p:nvPr/>
          </p:nvSpPr>
          <p:spPr bwMode="auto">
            <a:xfrm>
              <a:off x="771844" y="5649689"/>
              <a:ext cx="468631" cy="468009"/>
            </a:xfrm>
            <a:custGeom>
              <a:avLst/>
              <a:gdLst>
                <a:gd name="T0" fmla="*/ 638 w 638"/>
                <a:gd name="T1" fmla="*/ 346 h 637"/>
                <a:gd name="T2" fmla="*/ 603 w 638"/>
                <a:gd name="T3" fmla="*/ 284 h 637"/>
                <a:gd name="T4" fmla="*/ 556 w 638"/>
                <a:gd name="T5" fmla="*/ 221 h 637"/>
                <a:gd name="T6" fmla="*/ 609 w 638"/>
                <a:gd name="T7" fmla="*/ 184 h 637"/>
                <a:gd name="T8" fmla="*/ 547 w 638"/>
                <a:gd name="T9" fmla="*/ 146 h 637"/>
                <a:gd name="T10" fmla="*/ 476 w 638"/>
                <a:gd name="T11" fmla="*/ 116 h 637"/>
                <a:gd name="T12" fmla="*/ 503 w 638"/>
                <a:gd name="T13" fmla="*/ 57 h 637"/>
                <a:gd name="T14" fmla="*/ 432 w 638"/>
                <a:gd name="T15" fmla="*/ 56 h 637"/>
                <a:gd name="T16" fmla="*/ 353 w 638"/>
                <a:gd name="T17" fmla="*/ 65 h 637"/>
                <a:gd name="T18" fmla="*/ 347 w 638"/>
                <a:gd name="T19" fmla="*/ 0 h 637"/>
                <a:gd name="T20" fmla="*/ 285 w 638"/>
                <a:gd name="T21" fmla="*/ 34 h 637"/>
                <a:gd name="T22" fmla="*/ 221 w 638"/>
                <a:gd name="T23" fmla="*/ 81 h 637"/>
                <a:gd name="T24" fmla="*/ 185 w 638"/>
                <a:gd name="T25" fmla="*/ 28 h 637"/>
                <a:gd name="T26" fmla="*/ 149 w 638"/>
                <a:gd name="T27" fmla="*/ 90 h 637"/>
                <a:gd name="T28" fmla="*/ 117 w 638"/>
                <a:gd name="T29" fmla="*/ 162 h 637"/>
                <a:gd name="T30" fmla="*/ 58 w 638"/>
                <a:gd name="T31" fmla="*/ 134 h 637"/>
                <a:gd name="T32" fmla="*/ 56 w 638"/>
                <a:gd name="T33" fmla="*/ 205 h 637"/>
                <a:gd name="T34" fmla="*/ 66 w 638"/>
                <a:gd name="T35" fmla="*/ 284 h 637"/>
                <a:gd name="T36" fmla="*/ 0 w 638"/>
                <a:gd name="T37" fmla="*/ 290 h 637"/>
                <a:gd name="T38" fmla="*/ 37 w 638"/>
                <a:gd name="T39" fmla="*/ 352 h 637"/>
                <a:gd name="T40" fmla="*/ 82 w 638"/>
                <a:gd name="T41" fmla="*/ 414 h 637"/>
                <a:gd name="T42" fmla="*/ 29 w 638"/>
                <a:gd name="T43" fmla="*/ 452 h 637"/>
                <a:gd name="T44" fmla="*/ 91 w 638"/>
                <a:gd name="T45" fmla="*/ 488 h 637"/>
                <a:gd name="T46" fmla="*/ 162 w 638"/>
                <a:gd name="T47" fmla="*/ 520 h 637"/>
                <a:gd name="T48" fmla="*/ 135 w 638"/>
                <a:gd name="T49" fmla="*/ 579 h 637"/>
                <a:gd name="T50" fmla="*/ 208 w 638"/>
                <a:gd name="T51" fmla="*/ 581 h 637"/>
                <a:gd name="T52" fmla="*/ 285 w 638"/>
                <a:gd name="T53" fmla="*/ 572 h 637"/>
                <a:gd name="T54" fmla="*/ 291 w 638"/>
                <a:gd name="T55" fmla="*/ 637 h 637"/>
                <a:gd name="T56" fmla="*/ 353 w 638"/>
                <a:gd name="T57" fmla="*/ 600 h 637"/>
                <a:gd name="T58" fmla="*/ 417 w 638"/>
                <a:gd name="T59" fmla="*/ 555 h 637"/>
                <a:gd name="T60" fmla="*/ 453 w 638"/>
                <a:gd name="T61" fmla="*/ 608 h 637"/>
                <a:gd name="T62" fmla="*/ 491 w 638"/>
                <a:gd name="T63" fmla="*/ 546 h 637"/>
                <a:gd name="T64" fmla="*/ 521 w 638"/>
                <a:gd name="T65" fmla="*/ 475 h 637"/>
                <a:gd name="T66" fmla="*/ 580 w 638"/>
                <a:gd name="T67" fmla="*/ 502 h 637"/>
                <a:gd name="T68" fmla="*/ 582 w 638"/>
                <a:gd name="T69" fmla="*/ 429 h 637"/>
                <a:gd name="T70" fmla="*/ 573 w 638"/>
                <a:gd name="T71" fmla="*/ 352 h 637"/>
                <a:gd name="T72" fmla="*/ 319 w 638"/>
                <a:gd name="T73" fmla="*/ 493 h 637"/>
                <a:gd name="T74" fmla="*/ 319 w 638"/>
                <a:gd name="T75" fmla="*/ 144 h 637"/>
                <a:gd name="T76" fmla="*/ 319 w 638"/>
                <a:gd name="T77" fmla="*/ 49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8" h="637">
                  <a:moveTo>
                    <a:pt x="603" y="352"/>
                  </a:moveTo>
                  <a:cubicBezTo>
                    <a:pt x="638" y="346"/>
                    <a:pt x="638" y="346"/>
                    <a:pt x="638" y="346"/>
                  </a:cubicBezTo>
                  <a:cubicBezTo>
                    <a:pt x="638" y="290"/>
                    <a:pt x="638" y="290"/>
                    <a:pt x="638" y="290"/>
                  </a:cubicBezTo>
                  <a:cubicBezTo>
                    <a:pt x="603" y="284"/>
                    <a:pt x="603" y="284"/>
                    <a:pt x="603" y="284"/>
                  </a:cubicBezTo>
                  <a:cubicBezTo>
                    <a:pt x="573" y="284"/>
                    <a:pt x="573" y="284"/>
                    <a:pt x="573" y="284"/>
                  </a:cubicBezTo>
                  <a:cubicBezTo>
                    <a:pt x="570" y="261"/>
                    <a:pt x="564" y="240"/>
                    <a:pt x="556" y="221"/>
                  </a:cubicBezTo>
                  <a:cubicBezTo>
                    <a:pt x="582" y="205"/>
                    <a:pt x="582" y="205"/>
                    <a:pt x="582" y="205"/>
                  </a:cubicBezTo>
                  <a:cubicBezTo>
                    <a:pt x="609" y="184"/>
                    <a:pt x="609" y="184"/>
                    <a:pt x="609" y="184"/>
                  </a:cubicBezTo>
                  <a:cubicBezTo>
                    <a:pt x="580" y="134"/>
                    <a:pt x="580" y="134"/>
                    <a:pt x="580" y="134"/>
                  </a:cubicBezTo>
                  <a:cubicBezTo>
                    <a:pt x="547" y="146"/>
                    <a:pt x="547" y="146"/>
                    <a:pt x="547" y="146"/>
                  </a:cubicBezTo>
                  <a:cubicBezTo>
                    <a:pt x="521" y="162"/>
                    <a:pt x="521" y="162"/>
                    <a:pt x="521" y="162"/>
                  </a:cubicBezTo>
                  <a:cubicBezTo>
                    <a:pt x="509" y="145"/>
                    <a:pt x="493" y="128"/>
                    <a:pt x="476" y="116"/>
                  </a:cubicBezTo>
                  <a:cubicBezTo>
                    <a:pt x="491" y="90"/>
                    <a:pt x="491" y="90"/>
                    <a:pt x="491" y="90"/>
                  </a:cubicBezTo>
                  <a:cubicBezTo>
                    <a:pt x="503" y="57"/>
                    <a:pt x="503" y="57"/>
                    <a:pt x="503" y="57"/>
                  </a:cubicBezTo>
                  <a:cubicBezTo>
                    <a:pt x="453" y="28"/>
                    <a:pt x="453" y="28"/>
                    <a:pt x="453" y="28"/>
                  </a:cubicBezTo>
                  <a:cubicBezTo>
                    <a:pt x="432" y="56"/>
                    <a:pt x="432" y="56"/>
                    <a:pt x="432" y="56"/>
                  </a:cubicBezTo>
                  <a:cubicBezTo>
                    <a:pt x="417" y="81"/>
                    <a:pt x="417" y="81"/>
                    <a:pt x="417" y="81"/>
                  </a:cubicBezTo>
                  <a:cubicBezTo>
                    <a:pt x="397" y="74"/>
                    <a:pt x="376" y="68"/>
                    <a:pt x="353" y="65"/>
                  </a:cubicBezTo>
                  <a:cubicBezTo>
                    <a:pt x="353" y="34"/>
                    <a:pt x="353" y="34"/>
                    <a:pt x="353" y="34"/>
                  </a:cubicBezTo>
                  <a:cubicBezTo>
                    <a:pt x="347" y="0"/>
                    <a:pt x="347" y="0"/>
                    <a:pt x="347" y="0"/>
                  </a:cubicBezTo>
                  <a:cubicBezTo>
                    <a:pt x="291" y="0"/>
                    <a:pt x="291" y="0"/>
                    <a:pt x="291" y="0"/>
                  </a:cubicBezTo>
                  <a:cubicBezTo>
                    <a:pt x="285" y="34"/>
                    <a:pt x="285" y="34"/>
                    <a:pt x="285" y="34"/>
                  </a:cubicBezTo>
                  <a:cubicBezTo>
                    <a:pt x="285" y="65"/>
                    <a:pt x="285" y="65"/>
                    <a:pt x="285" y="65"/>
                  </a:cubicBezTo>
                  <a:cubicBezTo>
                    <a:pt x="262" y="68"/>
                    <a:pt x="243" y="74"/>
                    <a:pt x="221" y="81"/>
                  </a:cubicBezTo>
                  <a:cubicBezTo>
                    <a:pt x="208" y="56"/>
                    <a:pt x="208" y="56"/>
                    <a:pt x="208" y="56"/>
                  </a:cubicBezTo>
                  <a:cubicBezTo>
                    <a:pt x="185" y="28"/>
                    <a:pt x="185" y="28"/>
                    <a:pt x="185" y="28"/>
                  </a:cubicBezTo>
                  <a:cubicBezTo>
                    <a:pt x="135" y="57"/>
                    <a:pt x="135" y="57"/>
                    <a:pt x="135" y="57"/>
                  </a:cubicBezTo>
                  <a:cubicBezTo>
                    <a:pt x="149" y="90"/>
                    <a:pt x="149" y="90"/>
                    <a:pt x="149" y="90"/>
                  </a:cubicBezTo>
                  <a:cubicBezTo>
                    <a:pt x="162" y="116"/>
                    <a:pt x="162" y="116"/>
                    <a:pt x="162" y="116"/>
                  </a:cubicBezTo>
                  <a:cubicBezTo>
                    <a:pt x="146" y="128"/>
                    <a:pt x="131" y="145"/>
                    <a:pt x="117" y="162"/>
                  </a:cubicBezTo>
                  <a:cubicBezTo>
                    <a:pt x="91" y="146"/>
                    <a:pt x="91" y="146"/>
                    <a:pt x="91" y="146"/>
                  </a:cubicBezTo>
                  <a:cubicBezTo>
                    <a:pt x="58" y="134"/>
                    <a:pt x="58" y="134"/>
                    <a:pt x="58" y="134"/>
                  </a:cubicBezTo>
                  <a:cubicBezTo>
                    <a:pt x="29" y="184"/>
                    <a:pt x="29" y="184"/>
                    <a:pt x="29" y="184"/>
                  </a:cubicBezTo>
                  <a:cubicBezTo>
                    <a:pt x="56" y="205"/>
                    <a:pt x="56" y="205"/>
                    <a:pt x="56" y="205"/>
                  </a:cubicBezTo>
                  <a:cubicBezTo>
                    <a:pt x="82" y="221"/>
                    <a:pt x="82" y="221"/>
                    <a:pt x="82" y="221"/>
                  </a:cubicBezTo>
                  <a:cubicBezTo>
                    <a:pt x="75" y="240"/>
                    <a:pt x="69" y="261"/>
                    <a:pt x="66" y="284"/>
                  </a:cubicBezTo>
                  <a:cubicBezTo>
                    <a:pt x="37" y="284"/>
                    <a:pt x="37" y="284"/>
                    <a:pt x="37" y="284"/>
                  </a:cubicBezTo>
                  <a:cubicBezTo>
                    <a:pt x="0" y="290"/>
                    <a:pt x="0" y="290"/>
                    <a:pt x="0" y="290"/>
                  </a:cubicBezTo>
                  <a:cubicBezTo>
                    <a:pt x="0" y="346"/>
                    <a:pt x="0" y="346"/>
                    <a:pt x="0" y="346"/>
                  </a:cubicBezTo>
                  <a:cubicBezTo>
                    <a:pt x="37" y="352"/>
                    <a:pt x="37" y="352"/>
                    <a:pt x="37" y="352"/>
                  </a:cubicBezTo>
                  <a:cubicBezTo>
                    <a:pt x="66" y="352"/>
                    <a:pt x="66" y="352"/>
                    <a:pt x="66" y="352"/>
                  </a:cubicBezTo>
                  <a:cubicBezTo>
                    <a:pt x="69" y="373"/>
                    <a:pt x="75" y="395"/>
                    <a:pt x="82" y="414"/>
                  </a:cubicBezTo>
                  <a:cubicBezTo>
                    <a:pt x="56" y="429"/>
                    <a:pt x="56" y="429"/>
                    <a:pt x="56" y="429"/>
                  </a:cubicBezTo>
                  <a:cubicBezTo>
                    <a:pt x="29" y="452"/>
                    <a:pt x="29" y="452"/>
                    <a:pt x="29" y="452"/>
                  </a:cubicBezTo>
                  <a:cubicBezTo>
                    <a:pt x="58" y="502"/>
                    <a:pt x="58" y="502"/>
                    <a:pt x="58" y="502"/>
                  </a:cubicBezTo>
                  <a:cubicBezTo>
                    <a:pt x="91" y="488"/>
                    <a:pt x="91" y="488"/>
                    <a:pt x="91" y="488"/>
                  </a:cubicBezTo>
                  <a:cubicBezTo>
                    <a:pt x="117" y="475"/>
                    <a:pt x="117" y="475"/>
                    <a:pt x="117" y="475"/>
                  </a:cubicBezTo>
                  <a:cubicBezTo>
                    <a:pt x="131" y="491"/>
                    <a:pt x="146" y="507"/>
                    <a:pt x="162" y="520"/>
                  </a:cubicBezTo>
                  <a:cubicBezTo>
                    <a:pt x="149" y="546"/>
                    <a:pt x="149" y="546"/>
                    <a:pt x="149" y="546"/>
                  </a:cubicBezTo>
                  <a:cubicBezTo>
                    <a:pt x="135" y="579"/>
                    <a:pt x="135" y="579"/>
                    <a:pt x="135" y="579"/>
                  </a:cubicBezTo>
                  <a:cubicBezTo>
                    <a:pt x="185" y="608"/>
                    <a:pt x="185" y="608"/>
                    <a:pt x="185" y="608"/>
                  </a:cubicBezTo>
                  <a:cubicBezTo>
                    <a:pt x="208" y="581"/>
                    <a:pt x="208" y="581"/>
                    <a:pt x="208" y="581"/>
                  </a:cubicBezTo>
                  <a:cubicBezTo>
                    <a:pt x="221" y="555"/>
                    <a:pt x="221" y="555"/>
                    <a:pt x="221" y="555"/>
                  </a:cubicBezTo>
                  <a:cubicBezTo>
                    <a:pt x="243" y="563"/>
                    <a:pt x="262" y="569"/>
                    <a:pt x="285" y="572"/>
                  </a:cubicBezTo>
                  <a:cubicBezTo>
                    <a:pt x="285" y="600"/>
                    <a:pt x="285" y="600"/>
                    <a:pt x="285" y="600"/>
                  </a:cubicBezTo>
                  <a:cubicBezTo>
                    <a:pt x="291" y="637"/>
                    <a:pt x="291" y="637"/>
                    <a:pt x="291" y="637"/>
                  </a:cubicBezTo>
                  <a:cubicBezTo>
                    <a:pt x="347" y="637"/>
                    <a:pt x="347" y="637"/>
                    <a:pt x="347" y="637"/>
                  </a:cubicBezTo>
                  <a:cubicBezTo>
                    <a:pt x="353" y="600"/>
                    <a:pt x="353" y="600"/>
                    <a:pt x="353" y="600"/>
                  </a:cubicBezTo>
                  <a:cubicBezTo>
                    <a:pt x="353" y="572"/>
                    <a:pt x="353" y="572"/>
                    <a:pt x="353" y="572"/>
                  </a:cubicBezTo>
                  <a:cubicBezTo>
                    <a:pt x="376" y="569"/>
                    <a:pt x="397" y="563"/>
                    <a:pt x="417" y="555"/>
                  </a:cubicBezTo>
                  <a:cubicBezTo>
                    <a:pt x="432" y="581"/>
                    <a:pt x="432" y="581"/>
                    <a:pt x="432" y="581"/>
                  </a:cubicBezTo>
                  <a:cubicBezTo>
                    <a:pt x="453" y="608"/>
                    <a:pt x="453" y="608"/>
                    <a:pt x="453" y="608"/>
                  </a:cubicBezTo>
                  <a:cubicBezTo>
                    <a:pt x="503" y="579"/>
                    <a:pt x="503" y="579"/>
                    <a:pt x="503" y="579"/>
                  </a:cubicBezTo>
                  <a:cubicBezTo>
                    <a:pt x="491" y="546"/>
                    <a:pt x="491" y="546"/>
                    <a:pt x="491" y="546"/>
                  </a:cubicBezTo>
                  <a:cubicBezTo>
                    <a:pt x="476" y="520"/>
                    <a:pt x="476" y="520"/>
                    <a:pt x="476" y="520"/>
                  </a:cubicBezTo>
                  <a:cubicBezTo>
                    <a:pt x="493" y="507"/>
                    <a:pt x="509" y="491"/>
                    <a:pt x="521" y="475"/>
                  </a:cubicBezTo>
                  <a:cubicBezTo>
                    <a:pt x="547" y="488"/>
                    <a:pt x="547" y="488"/>
                    <a:pt x="547" y="488"/>
                  </a:cubicBezTo>
                  <a:cubicBezTo>
                    <a:pt x="580" y="502"/>
                    <a:pt x="580" y="502"/>
                    <a:pt x="580" y="502"/>
                  </a:cubicBezTo>
                  <a:cubicBezTo>
                    <a:pt x="609" y="452"/>
                    <a:pt x="609" y="452"/>
                    <a:pt x="609" y="452"/>
                  </a:cubicBezTo>
                  <a:cubicBezTo>
                    <a:pt x="582" y="429"/>
                    <a:pt x="582" y="429"/>
                    <a:pt x="582" y="429"/>
                  </a:cubicBezTo>
                  <a:cubicBezTo>
                    <a:pt x="556" y="414"/>
                    <a:pt x="556" y="414"/>
                    <a:pt x="556" y="414"/>
                  </a:cubicBezTo>
                  <a:cubicBezTo>
                    <a:pt x="564" y="395"/>
                    <a:pt x="570" y="373"/>
                    <a:pt x="573" y="352"/>
                  </a:cubicBezTo>
                  <a:lnTo>
                    <a:pt x="603" y="352"/>
                  </a:lnTo>
                  <a:close/>
                  <a:moveTo>
                    <a:pt x="319" y="493"/>
                  </a:moveTo>
                  <a:cubicBezTo>
                    <a:pt x="223" y="493"/>
                    <a:pt x="145" y="414"/>
                    <a:pt x="145" y="318"/>
                  </a:cubicBezTo>
                  <a:cubicBezTo>
                    <a:pt x="145" y="222"/>
                    <a:pt x="223" y="144"/>
                    <a:pt x="319" y="144"/>
                  </a:cubicBezTo>
                  <a:cubicBezTo>
                    <a:pt x="415" y="144"/>
                    <a:pt x="493" y="222"/>
                    <a:pt x="493" y="318"/>
                  </a:cubicBezTo>
                  <a:cubicBezTo>
                    <a:pt x="493" y="414"/>
                    <a:pt x="415" y="493"/>
                    <a:pt x="319" y="493"/>
                  </a:cubicBezTo>
                  <a:close/>
                </a:path>
              </a:pathLst>
            </a:custGeom>
            <a:blipFill>
              <a:blip r:embed="rId3" cstate="print"/>
              <a:stretch>
                <a:fillRect/>
              </a:stretch>
            </a:blip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 name="Freeform 12"/>
            <p:cNvSpPr>
              <a:spLocks noEditPoints="1"/>
            </p:cNvSpPr>
            <p:nvPr/>
          </p:nvSpPr>
          <p:spPr bwMode="auto">
            <a:xfrm>
              <a:off x="1127448" y="5301208"/>
              <a:ext cx="587732" cy="586799"/>
            </a:xfrm>
            <a:custGeom>
              <a:avLst/>
              <a:gdLst>
                <a:gd name="T0" fmla="*/ 800 w 800"/>
                <a:gd name="T1" fmla="*/ 428 h 799"/>
                <a:gd name="T2" fmla="*/ 766 w 800"/>
                <a:gd name="T3" fmla="*/ 365 h 799"/>
                <a:gd name="T4" fmla="*/ 725 w 800"/>
                <a:gd name="T5" fmla="*/ 303 h 799"/>
                <a:gd name="T6" fmla="*/ 781 w 800"/>
                <a:gd name="T7" fmla="*/ 273 h 799"/>
                <a:gd name="T8" fmla="*/ 725 w 800"/>
                <a:gd name="T9" fmla="*/ 229 h 799"/>
                <a:gd name="T10" fmla="*/ 663 w 800"/>
                <a:gd name="T11" fmla="*/ 186 h 799"/>
                <a:gd name="T12" fmla="*/ 704 w 800"/>
                <a:gd name="T13" fmla="*/ 136 h 799"/>
                <a:gd name="T14" fmla="*/ 636 w 800"/>
                <a:gd name="T15" fmla="*/ 117 h 799"/>
                <a:gd name="T16" fmla="*/ 561 w 800"/>
                <a:gd name="T17" fmla="*/ 102 h 799"/>
                <a:gd name="T18" fmla="*/ 580 w 800"/>
                <a:gd name="T19" fmla="*/ 41 h 799"/>
                <a:gd name="T20" fmla="*/ 509 w 800"/>
                <a:gd name="T21" fmla="*/ 49 h 799"/>
                <a:gd name="T22" fmla="*/ 436 w 800"/>
                <a:gd name="T23" fmla="*/ 64 h 799"/>
                <a:gd name="T24" fmla="*/ 430 w 800"/>
                <a:gd name="T25" fmla="*/ 0 h 799"/>
                <a:gd name="T26" fmla="*/ 366 w 800"/>
                <a:gd name="T27" fmla="*/ 35 h 799"/>
                <a:gd name="T28" fmla="*/ 304 w 800"/>
                <a:gd name="T29" fmla="*/ 76 h 799"/>
                <a:gd name="T30" fmla="*/ 274 w 800"/>
                <a:gd name="T31" fmla="*/ 20 h 799"/>
                <a:gd name="T32" fmla="*/ 230 w 800"/>
                <a:gd name="T33" fmla="*/ 76 h 799"/>
                <a:gd name="T34" fmla="*/ 188 w 800"/>
                <a:gd name="T35" fmla="*/ 138 h 799"/>
                <a:gd name="T36" fmla="*/ 138 w 800"/>
                <a:gd name="T37" fmla="*/ 97 h 799"/>
                <a:gd name="T38" fmla="*/ 118 w 800"/>
                <a:gd name="T39" fmla="*/ 165 h 799"/>
                <a:gd name="T40" fmla="*/ 103 w 800"/>
                <a:gd name="T41" fmla="*/ 239 h 799"/>
                <a:gd name="T42" fmla="*/ 43 w 800"/>
                <a:gd name="T43" fmla="*/ 220 h 799"/>
                <a:gd name="T44" fmla="*/ 50 w 800"/>
                <a:gd name="T45" fmla="*/ 292 h 799"/>
                <a:gd name="T46" fmla="*/ 64 w 800"/>
                <a:gd name="T47" fmla="*/ 365 h 799"/>
                <a:gd name="T48" fmla="*/ 0 w 800"/>
                <a:gd name="T49" fmla="*/ 371 h 799"/>
                <a:gd name="T50" fmla="*/ 37 w 800"/>
                <a:gd name="T51" fmla="*/ 435 h 799"/>
                <a:gd name="T52" fmla="*/ 77 w 800"/>
                <a:gd name="T53" fmla="*/ 497 h 799"/>
                <a:gd name="T54" fmla="*/ 20 w 800"/>
                <a:gd name="T55" fmla="*/ 527 h 799"/>
                <a:gd name="T56" fmla="*/ 77 w 800"/>
                <a:gd name="T57" fmla="*/ 571 h 799"/>
                <a:gd name="T58" fmla="*/ 139 w 800"/>
                <a:gd name="T59" fmla="*/ 613 h 799"/>
                <a:gd name="T60" fmla="*/ 99 w 800"/>
                <a:gd name="T61" fmla="*/ 663 h 799"/>
                <a:gd name="T62" fmla="*/ 167 w 800"/>
                <a:gd name="T63" fmla="*/ 683 h 799"/>
                <a:gd name="T64" fmla="*/ 241 w 800"/>
                <a:gd name="T65" fmla="*/ 698 h 799"/>
                <a:gd name="T66" fmla="*/ 221 w 800"/>
                <a:gd name="T67" fmla="*/ 758 h 799"/>
                <a:gd name="T68" fmla="*/ 292 w 800"/>
                <a:gd name="T69" fmla="*/ 751 h 799"/>
                <a:gd name="T70" fmla="*/ 366 w 800"/>
                <a:gd name="T71" fmla="*/ 736 h 799"/>
                <a:gd name="T72" fmla="*/ 372 w 800"/>
                <a:gd name="T73" fmla="*/ 799 h 799"/>
                <a:gd name="T74" fmla="*/ 436 w 800"/>
                <a:gd name="T75" fmla="*/ 764 h 799"/>
                <a:gd name="T76" fmla="*/ 498 w 800"/>
                <a:gd name="T77" fmla="*/ 724 h 799"/>
                <a:gd name="T78" fmla="*/ 528 w 800"/>
                <a:gd name="T79" fmla="*/ 781 h 799"/>
                <a:gd name="T80" fmla="*/ 572 w 800"/>
                <a:gd name="T81" fmla="*/ 724 h 799"/>
                <a:gd name="T82" fmla="*/ 614 w 800"/>
                <a:gd name="T83" fmla="*/ 662 h 799"/>
                <a:gd name="T84" fmla="*/ 664 w 800"/>
                <a:gd name="T85" fmla="*/ 702 h 799"/>
                <a:gd name="T86" fmla="*/ 684 w 800"/>
                <a:gd name="T87" fmla="*/ 634 h 799"/>
                <a:gd name="T88" fmla="*/ 699 w 800"/>
                <a:gd name="T89" fmla="*/ 560 h 799"/>
                <a:gd name="T90" fmla="*/ 760 w 800"/>
                <a:gd name="T91" fmla="*/ 580 h 799"/>
                <a:gd name="T92" fmla="*/ 751 w 800"/>
                <a:gd name="T93" fmla="*/ 507 h 799"/>
                <a:gd name="T94" fmla="*/ 737 w 800"/>
                <a:gd name="T95" fmla="*/ 435 h 799"/>
                <a:gd name="T96" fmla="*/ 400 w 800"/>
                <a:gd name="T97" fmla="*/ 650 h 799"/>
                <a:gd name="T98" fmla="*/ 400 w 800"/>
                <a:gd name="T99" fmla="*/ 149 h 799"/>
                <a:gd name="T100" fmla="*/ 400 w 800"/>
                <a:gd name="T101" fmla="*/ 65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0" h="799">
                  <a:moveTo>
                    <a:pt x="766" y="435"/>
                  </a:moveTo>
                  <a:cubicBezTo>
                    <a:pt x="800" y="428"/>
                    <a:pt x="800" y="428"/>
                    <a:pt x="800" y="428"/>
                  </a:cubicBezTo>
                  <a:cubicBezTo>
                    <a:pt x="800" y="371"/>
                    <a:pt x="800" y="371"/>
                    <a:pt x="800" y="371"/>
                  </a:cubicBezTo>
                  <a:cubicBezTo>
                    <a:pt x="766" y="365"/>
                    <a:pt x="766" y="365"/>
                    <a:pt x="766" y="365"/>
                  </a:cubicBezTo>
                  <a:cubicBezTo>
                    <a:pt x="737" y="365"/>
                    <a:pt x="737" y="365"/>
                    <a:pt x="737" y="365"/>
                  </a:cubicBezTo>
                  <a:cubicBezTo>
                    <a:pt x="735" y="344"/>
                    <a:pt x="731" y="322"/>
                    <a:pt x="725" y="303"/>
                  </a:cubicBezTo>
                  <a:cubicBezTo>
                    <a:pt x="751" y="292"/>
                    <a:pt x="751" y="292"/>
                    <a:pt x="751" y="292"/>
                  </a:cubicBezTo>
                  <a:cubicBezTo>
                    <a:pt x="781" y="273"/>
                    <a:pt x="781" y="273"/>
                    <a:pt x="781" y="273"/>
                  </a:cubicBezTo>
                  <a:cubicBezTo>
                    <a:pt x="760" y="220"/>
                    <a:pt x="760" y="220"/>
                    <a:pt x="760" y="220"/>
                  </a:cubicBezTo>
                  <a:cubicBezTo>
                    <a:pt x="725" y="229"/>
                    <a:pt x="725" y="229"/>
                    <a:pt x="725" y="229"/>
                  </a:cubicBezTo>
                  <a:cubicBezTo>
                    <a:pt x="699" y="239"/>
                    <a:pt x="699" y="239"/>
                    <a:pt x="699" y="239"/>
                  </a:cubicBezTo>
                  <a:cubicBezTo>
                    <a:pt x="689" y="220"/>
                    <a:pt x="676" y="203"/>
                    <a:pt x="663" y="186"/>
                  </a:cubicBezTo>
                  <a:cubicBezTo>
                    <a:pt x="684" y="165"/>
                    <a:pt x="684" y="165"/>
                    <a:pt x="684" y="165"/>
                  </a:cubicBezTo>
                  <a:cubicBezTo>
                    <a:pt x="704" y="136"/>
                    <a:pt x="704" y="136"/>
                    <a:pt x="704" y="136"/>
                  </a:cubicBezTo>
                  <a:cubicBezTo>
                    <a:pt x="664" y="97"/>
                    <a:pt x="664" y="97"/>
                    <a:pt x="664" y="97"/>
                  </a:cubicBezTo>
                  <a:cubicBezTo>
                    <a:pt x="636" y="117"/>
                    <a:pt x="636" y="117"/>
                    <a:pt x="636" y="117"/>
                  </a:cubicBezTo>
                  <a:cubicBezTo>
                    <a:pt x="614" y="138"/>
                    <a:pt x="614" y="138"/>
                    <a:pt x="614" y="138"/>
                  </a:cubicBezTo>
                  <a:cubicBezTo>
                    <a:pt x="598" y="124"/>
                    <a:pt x="580" y="112"/>
                    <a:pt x="561" y="102"/>
                  </a:cubicBezTo>
                  <a:cubicBezTo>
                    <a:pt x="572" y="76"/>
                    <a:pt x="572" y="76"/>
                    <a:pt x="572" y="76"/>
                  </a:cubicBezTo>
                  <a:cubicBezTo>
                    <a:pt x="580" y="41"/>
                    <a:pt x="580" y="41"/>
                    <a:pt x="580" y="41"/>
                  </a:cubicBezTo>
                  <a:cubicBezTo>
                    <a:pt x="528" y="20"/>
                    <a:pt x="528" y="20"/>
                    <a:pt x="528" y="20"/>
                  </a:cubicBezTo>
                  <a:cubicBezTo>
                    <a:pt x="509" y="49"/>
                    <a:pt x="509" y="49"/>
                    <a:pt x="509" y="49"/>
                  </a:cubicBezTo>
                  <a:cubicBezTo>
                    <a:pt x="498" y="76"/>
                    <a:pt x="498" y="76"/>
                    <a:pt x="498" y="76"/>
                  </a:cubicBezTo>
                  <a:cubicBezTo>
                    <a:pt x="478" y="70"/>
                    <a:pt x="457" y="65"/>
                    <a:pt x="436" y="64"/>
                  </a:cubicBezTo>
                  <a:cubicBezTo>
                    <a:pt x="436" y="35"/>
                    <a:pt x="436" y="35"/>
                    <a:pt x="436" y="35"/>
                  </a:cubicBezTo>
                  <a:cubicBezTo>
                    <a:pt x="430" y="0"/>
                    <a:pt x="430" y="0"/>
                    <a:pt x="430" y="0"/>
                  </a:cubicBezTo>
                  <a:cubicBezTo>
                    <a:pt x="372" y="0"/>
                    <a:pt x="372" y="0"/>
                    <a:pt x="372" y="0"/>
                  </a:cubicBezTo>
                  <a:cubicBezTo>
                    <a:pt x="366" y="35"/>
                    <a:pt x="366" y="35"/>
                    <a:pt x="366" y="35"/>
                  </a:cubicBezTo>
                  <a:cubicBezTo>
                    <a:pt x="366" y="64"/>
                    <a:pt x="366" y="64"/>
                    <a:pt x="366" y="64"/>
                  </a:cubicBezTo>
                  <a:cubicBezTo>
                    <a:pt x="345" y="65"/>
                    <a:pt x="324" y="70"/>
                    <a:pt x="304" y="76"/>
                  </a:cubicBezTo>
                  <a:cubicBezTo>
                    <a:pt x="292" y="49"/>
                    <a:pt x="292" y="49"/>
                    <a:pt x="292" y="49"/>
                  </a:cubicBezTo>
                  <a:cubicBezTo>
                    <a:pt x="274" y="20"/>
                    <a:pt x="274" y="20"/>
                    <a:pt x="274" y="20"/>
                  </a:cubicBezTo>
                  <a:cubicBezTo>
                    <a:pt x="221" y="41"/>
                    <a:pt x="221" y="41"/>
                    <a:pt x="221" y="41"/>
                  </a:cubicBezTo>
                  <a:cubicBezTo>
                    <a:pt x="230" y="76"/>
                    <a:pt x="230" y="76"/>
                    <a:pt x="230" y="76"/>
                  </a:cubicBezTo>
                  <a:cubicBezTo>
                    <a:pt x="241" y="102"/>
                    <a:pt x="241" y="102"/>
                    <a:pt x="241" y="102"/>
                  </a:cubicBezTo>
                  <a:cubicBezTo>
                    <a:pt x="221" y="112"/>
                    <a:pt x="204" y="124"/>
                    <a:pt x="188" y="138"/>
                  </a:cubicBezTo>
                  <a:cubicBezTo>
                    <a:pt x="167" y="117"/>
                    <a:pt x="167" y="117"/>
                    <a:pt x="167" y="117"/>
                  </a:cubicBezTo>
                  <a:cubicBezTo>
                    <a:pt x="138" y="97"/>
                    <a:pt x="138" y="97"/>
                    <a:pt x="138" y="97"/>
                  </a:cubicBezTo>
                  <a:cubicBezTo>
                    <a:pt x="99" y="136"/>
                    <a:pt x="99" y="136"/>
                    <a:pt x="99" y="136"/>
                  </a:cubicBezTo>
                  <a:cubicBezTo>
                    <a:pt x="118" y="165"/>
                    <a:pt x="118" y="165"/>
                    <a:pt x="118" y="165"/>
                  </a:cubicBezTo>
                  <a:cubicBezTo>
                    <a:pt x="139" y="186"/>
                    <a:pt x="139" y="186"/>
                    <a:pt x="139" y="186"/>
                  </a:cubicBezTo>
                  <a:cubicBezTo>
                    <a:pt x="126" y="203"/>
                    <a:pt x="114" y="220"/>
                    <a:pt x="103" y="239"/>
                  </a:cubicBezTo>
                  <a:cubicBezTo>
                    <a:pt x="77" y="229"/>
                    <a:pt x="77" y="229"/>
                    <a:pt x="77" y="229"/>
                  </a:cubicBezTo>
                  <a:cubicBezTo>
                    <a:pt x="43" y="220"/>
                    <a:pt x="43" y="220"/>
                    <a:pt x="43" y="220"/>
                  </a:cubicBezTo>
                  <a:cubicBezTo>
                    <a:pt x="20" y="273"/>
                    <a:pt x="20" y="273"/>
                    <a:pt x="20" y="273"/>
                  </a:cubicBezTo>
                  <a:cubicBezTo>
                    <a:pt x="50" y="292"/>
                    <a:pt x="50" y="292"/>
                    <a:pt x="50" y="292"/>
                  </a:cubicBezTo>
                  <a:cubicBezTo>
                    <a:pt x="77" y="303"/>
                    <a:pt x="77" y="303"/>
                    <a:pt x="77" y="303"/>
                  </a:cubicBezTo>
                  <a:cubicBezTo>
                    <a:pt x="71" y="322"/>
                    <a:pt x="67" y="344"/>
                    <a:pt x="64" y="365"/>
                  </a:cubicBezTo>
                  <a:cubicBezTo>
                    <a:pt x="37" y="365"/>
                    <a:pt x="37" y="365"/>
                    <a:pt x="37" y="365"/>
                  </a:cubicBezTo>
                  <a:cubicBezTo>
                    <a:pt x="0" y="371"/>
                    <a:pt x="0" y="371"/>
                    <a:pt x="0" y="371"/>
                  </a:cubicBezTo>
                  <a:cubicBezTo>
                    <a:pt x="0" y="428"/>
                    <a:pt x="0" y="428"/>
                    <a:pt x="0" y="428"/>
                  </a:cubicBezTo>
                  <a:cubicBezTo>
                    <a:pt x="37" y="435"/>
                    <a:pt x="37" y="435"/>
                    <a:pt x="37" y="435"/>
                  </a:cubicBezTo>
                  <a:cubicBezTo>
                    <a:pt x="64" y="435"/>
                    <a:pt x="64" y="435"/>
                    <a:pt x="64" y="435"/>
                  </a:cubicBezTo>
                  <a:cubicBezTo>
                    <a:pt x="67" y="456"/>
                    <a:pt x="71" y="477"/>
                    <a:pt x="77" y="497"/>
                  </a:cubicBezTo>
                  <a:cubicBezTo>
                    <a:pt x="50" y="507"/>
                    <a:pt x="50" y="507"/>
                    <a:pt x="50" y="507"/>
                  </a:cubicBezTo>
                  <a:cubicBezTo>
                    <a:pt x="20" y="527"/>
                    <a:pt x="20" y="527"/>
                    <a:pt x="20" y="527"/>
                  </a:cubicBezTo>
                  <a:cubicBezTo>
                    <a:pt x="43" y="580"/>
                    <a:pt x="43" y="580"/>
                    <a:pt x="43" y="580"/>
                  </a:cubicBezTo>
                  <a:cubicBezTo>
                    <a:pt x="77" y="571"/>
                    <a:pt x="77" y="571"/>
                    <a:pt x="77" y="571"/>
                  </a:cubicBezTo>
                  <a:cubicBezTo>
                    <a:pt x="103" y="560"/>
                    <a:pt x="103" y="560"/>
                    <a:pt x="103" y="560"/>
                  </a:cubicBezTo>
                  <a:cubicBezTo>
                    <a:pt x="114" y="580"/>
                    <a:pt x="126" y="596"/>
                    <a:pt x="139" y="613"/>
                  </a:cubicBezTo>
                  <a:cubicBezTo>
                    <a:pt x="118" y="634"/>
                    <a:pt x="118" y="634"/>
                    <a:pt x="118" y="634"/>
                  </a:cubicBezTo>
                  <a:cubicBezTo>
                    <a:pt x="99" y="663"/>
                    <a:pt x="99" y="663"/>
                    <a:pt x="99" y="663"/>
                  </a:cubicBezTo>
                  <a:cubicBezTo>
                    <a:pt x="138" y="702"/>
                    <a:pt x="138" y="702"/>
                    <a:pt x="138" y="702"/>
                  </a:cubicBezTo>
                  <a:cubicBezTo>
                    <a:pt x="167" y="683"/>
                    <a:pt x="167" y="683"/>
                    <a:pt x="167" y="683"/>
                  </a:cubicBezTo>
                  <a:cubicBezTo>
                    <a:pt x="188" y="662"/>
                    <a:pt x="188" y="662"/>
                    <a:pt x="188" y="662"/>
                  </a:cubicBezTo>
                  <a:cubicBezTo>
                    <a:pt x="204" y="675"/>
                    <a:pt x="221" y="687"/>
                    <a:pt x="241" y="698"/>
                  </a:cubicBezTo>
                  <a:cubicBezTo>
                    <a:pt x="230" y="724"/>
                    <a:pt x="230" y="724"/>
                    <a:pt x="230" y="724"/>
                  </a:cubicBezTo>
                  <a:cubicBezTo>
                    <a:pt x="221" y="758"/>
                    <a:pt x="221" y="758"/>
                    <a:pt x="221" y="758"/>
                  </a:cubicBezTo>
                  <a:cubicBezTo>
                    <a:pt x="274" y="781"/>
                    <a:pt x="274" y="781"/>
                    <a:pt x="274" y="781"/>
                  </a:cubicBezTo>
                  <a:cubicBezTo>
                    <a:pt x="292" y="751"/>
                    <a:pt x="292" y="751"/>
                    <a:pt x="292" y="751"/>
                  </a:cubicBezTo>
                  <a:cubicBezTo>
                    <a:pt x="304" y="724"/>
                    <a:pt x="304" y="724"/>
                    <a:pt x="304" y="724"/>
                  </a:cubicBezTo>
                  <a:cubicBezTo>
                    <a:pt x="324" y="730"/>
                    <a:pt x="345" y="734"/>
                    <a:pt x="366" y="736"/>
                  </a:cubicBezTo>
                  <a:cubicBezTo>
                    <a:pt x="366" y="764"/>
                    <a:pt x="366" y="764"/>
                    <a:pt x="366" y="764"/>
                  </a:cubicBezTo>
                  <a:cubicBezTo>
                    <a:pt x="372" y="799"/>
                    <a:pt x="372" y="799"/>
                    <a:pt x="372" y="799"/>
                  </a:cubicBezTo>
                  <a:cubicBezTo>
                    <a:pt x="430" y="799"/>
                    <a:pt x="430" y="799"/>
                    <a:pt x="430" y="799"/>
                  </a:cubicBezTo>
                  <a:cubicBezTo>
                    <a:pt x="436" y="764"/>
                    <a:pt x="436" y="764"/>
                    <a:pt x="436" y="764"/>
                  </a:cubicBezTo>
                  <a:cubicBezTo>
                    <a:pt x="436" y="736"/>
                    <a:pt x="436" y="736"/>
                    <a:pt x="436" y="736"/>
                  </a:cubicBezTo>
                  <a:cubicBezTo>
                    <a:pt x="457" y="734"/>
                    <a:pt x="478" y="730"/>
                    <a:pt x="498" y="724"/>
                  </a:cubicBezTo>
                  <a:cubicBezTo>
                    <a:pt x="509" y="751"/>
                    <a:pt x="509" y="751"/>
                    <a:pt x="509" y="751"/>
                  </a:cubicBezTo>
                  <a:cubicBezTo>
                    <a:pt x="528" y="781"/>
                    <a:pt x="528" y="781"/>
                    <a:pt x="528" y="781"/>
                  </a:cubicBezTo>
                  <a:cubicBezTo>
                    <a:pt x="580" y="758"/>
                    <a:pt x="580" y="758"/>
                    <a:pt x="580" y="758"/>
                  </a:cubicBezTo>
                  <a:cubicBezTo>
                    <a:pt x="572" y="724"/>
                    <a:pt x="572" y="724"/>
                    <a:pt x="572" y="724"/>
                  </a:cubicBezTo>
                  <a:cubicBezTo>
                    <a:pt x="561" y="698"/>
                    <a:pt x="561" y="698"/>
                    <a:pt x="561" y="698"/>
                  </a:cubicBezTo>
                  <a:cubicBezTo>
                    <a:pt x="580" y="687"/>
                    <a:pt x="598" y="675"/>
                    <a:pt x="614" y="662"/>
                  </a:cubicBezTo>
                  <a:cubicBezTo>
                    <a:pt x="636" y="683"/>
                    <a:pt x="636" y="683"/>
                    <a:pt x="636" y="683"/>
                  </a:cubicBezTo>
                  <a:cubicBezTo>
                    <a:pt x="664" y="702"/>
                    <a:pt x="664" y="702"/>
                    <a:pt x="664" y="702"/>
                  </a:cubicBezTo>
                  <a:cubicBezTo>
                    <a:pt x="704" y="663"/>
                    <a:pt x="704" y="663"/>
                    <a:pt x="704" y="663"/>
                  </a:cubicBezTo>
                  <a:cubicBezTo>
                    <a:pt x="684" y="634"/>
                    <a:pt x="684" y="634"/>
                    <a:pt x="684" y="634"/>
                  </a:cubicBezTo>
                  <a:cubicBezTo>
                    <a:pt x="663" y="613"/>
                    <a:pt x="663" y="613"/>
                    <a:pt x="663" y="613"/>
                  </a:cubicBezTo>
                  <a:cubicBezTo>
                    <a:pt x="676" y="596"/>
                    <a:pt x="689" y="580"/>
                    <a:pt x="699" y="560"/>
                  </a:cubicBezTo>
                  <a:cubicBezTo>
                    <a:pt x="725" y="571"/>
                    <a:pt x="725" y="571"/>
                    <a:pt x="725" y="571"/>
                  </a:cubicBezTo>
                  <a:cubicBezTo>
                    <a:pt x="760" y="580"/>
                    <a:pt x="760" y="580"/>
                    <a:pt x="760" y="580"/>
                  </a:cubicBezTo>
                  <a:cubicBezTo>
                    <a:pt x="781" y="527"/>
                    <a:pt x="781" y="527"/>
                    <a:pt x="781" y="527"/>
                  </a:cubicBezTo>
                  <a:cubicBezTo>
                    <a:pt x="751" y="507"/>
                    <a:pt x="751" y="507"/>
                    <a:pt x="751" y="507"/>
                  </a:cubicBezTo>
                  <a:cubicBezTo>
                    <a:pt x="725" y="497"/>
                    <a:pt x="725" y="497"/>
                    <a:pt x="725" y="497"/>
                  </a:cubicBezTo>
                  <a:cubicBezTo>
                    <a:pt x="731" y="477"/>
                    <a:pt x="735" y="456"/>
                    <a:pt x="737" y="435"/>
                  </a:cubicBezTo>
                  <a:lnTo>
                    <a:pt x="766" y="435"/>
                  </a:lnTo>
                  <a:close/>
                  <a:moveTo>
                    <a:pt x="400" y="650"/>
                  </a:moveTo>
                  <a:cubicBezTo>
                    <a:pt x="262" y="650"/>
                    <a:pt x="150" y="538"/>
                    <a:pt x="150" y="400"/>
                  </a:cubicBezTo>
                  <a:cubicBezTo>
                    <a:pt x="150" y="261"/>
                    <a:pt x="262" y="149"/>
                    <a:pt x="400" y="149"/>
                  </a:cubicBezTo>
                  <a:cubicBezTo>
                    <a:pt x="539" y="149"/>
                    <a:pt x="651" y="261"/>
                    <a:pt x="651" y="400"/>
                  </a:cubicBezTo>
                  <a:cubicBezTo>
                    <a:pt x="651" y="538"/>
                    <a:pt x="539" y="650"/>
                    <a:pt x="400" y="650"/>
                  </a:cubicBezTo>
                  <a:close/>
                </a:path>
              </a:pathLst>
            </a:custGeom>
            <a:blipFill>
              <a:blip r:embed="rId4" cstate="print"/>
              <a:stretch>
                <a:fillRect/>
              </a:stretch>
            </a:blip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 name="Freeform 13"/>
            <p:cNvSpPr>
              <a:spLocks noEditPoints="1"/>
            </p:cNvSpPr>
            <p:nvPr/>
          </p:nvSpPr>
          <p:spPr bwMode="auto">
            <a:xfrm>
              <a:off x="1559496" y="5157192"/>
              <a:ext cx="384981" cy="391511"/>
            </a:xfrm>
            <a:custGeom>
              <a:avLst/>
              <a:gdLst>
                <a:gd name="T0" fmla="*/ 467 w 524"/>
                <a:gd name="T1" fmla="*/ 267 h 533"/>
                <a:gd name="T2" fmla="*/ 493 w 524"/>
                <a:gd name="T3" fmla="*/ 227 h 533"/>
                <a:gd name="T4" fmla="*/ 506 w 524"/>
                <a:gd name="T5" fmla="*/ 156 h 533"/>
                <a:gd name="T6" fmla="*/ 444 w 524"/>
                <a:gd name="T7" fmla="*/ 171 h 533"/>
                <a:gd name="T8" fmla="*/ 426 w 524"/>
                <a:gd name="T9" fmla="*/ 99 h 533"/>
                <a:gd name="T10" fmla="*/ 396 w 524"/>
                <a:gd name="T11" fmla="*/ 33 h 533"/>
                <a:gd name="T12" fmla="*/ 354 w 524"/>
                <a:gd name="T13" fmla="*/ 82 h 533"/>
                <a:gd name="T14" fmla="*/ 296 w 524"/>
                <a:gd name="T15" fmla="*/ 35 h 533"/>
                <a:gd name="T16" fmla="*/ 234 w 524"/>
                <a:gd name="T17" fmla="*/ 0 h 533"/>
                <a:gd name="T18" fmla="*/ 228 w 524"/>
                <a:gd name="T19" fmla="*/ 64 h 533"/>
                <a:gd name="T20" fmla="*/ 154 w 524"/>
                <a:gd name="T21" fmla="*/ 59 h 533"/>
                <a:gd name="T22" fmla="*/ 83 w 524"/>
                <a:gd name="T23" fmla="*/ 67 h 533"/>
                <a:gd name="T24" fmla="*/ 116 w 524"/>
                <a:gd name="T25" fmla="*/ 123 h 533"/>
                <a:gd name="T26" fmla="*/ 53 w 524"/>
                <a:gd name="T27" fmla="*/ 162 h 533"/>
                <a:gd name="T28" fmla="*/ 0 w 524"/>
                <a:gd name="T29" fmla="*/ 211 h 533"/>
                <a:gd name="T30" fmla="*/ 59 w 524"/>
                <a:gd name="T31" fmla="*/ 236 h 533"/>
                <a:gd name="T32" fmla="*/ 59 w 524"/>
                <a:gd name="T33" fmla="*/ 295 h 533"/>
                <a:gd name="T34" fmla="*/ 0 w 524"/>
                <a:gd name="T35" fmla="*/ 321 h 533"/>
                <a:gd name="T36" fmla="*/ 53 w 524"/>
                <a:gd name="T37" fmla="*/ 369 h 533"/>
                <a:gd name="T38" fmla="*/ 116 w 524"/>
                <a:gd name="T39" fmla="*/ 410 h 533"/>
                <a:gd name="T40" fmla="*/ 83 w 524"/>
                <a:gd name="T41" fmla="*/ 465 h 533"/>
                <a:gd name="T42" fmla="*/ 154 w 524"/>
                <a:gd name="T43" fmla="*/ 474 h 533"/>
                <a:gd name="T44" fmla="*/ 228 w 524"/>
                <a:gd name="T45" fmla="*/ 468 h 533"/>
                <a:gd name="T46" fmla="*/ 234 w 524"/>
                <a:gd name="T47" fmla="*/ 533 h 533"/>
                <a:gd name="T48" fmla="*/ 296 w 524"/>
                <a:gd name="T49" fmla="*/ 498 h 533"/>
                <a:gd name="T50" fmla="*/ 354 w 524"/>
                <a:gd name="T51" fmla="*/ 450 h 533"/>
                <a:gd name="T52" fmla="*/ 396 w 524"/>
                <a:gd name="T53" fmla="*/ 498 h 533"/>
                <a:gd name="T54" fmla="*/ 426 w 524"/>
                <a:gd name="T55" fmla="*/ 433 h 533"/>
                <a:gd name="T56" fmla="*/ 444 w 524"/>
                <a:gd name="T57" fmla="*/ 362 h 533"/>
                <a:gd name="T58" fmla="*/ 506 w 524"/>
                <a:gd name="T59" fmla="*/ 376 h 533"/>
                <a:gd name="T60" fmla="*/ 493 w 524"/>
                <a:gd name="T61" fmla="*/ 304 h 533"/>
                <a:gd name="T62" fmla="*/ 262 w 524"/>
                <a:gd name="T63" fmla="*/ 417 h 533"/>
                <a:gd name="T64" fmla="*/ 262 w 524"/>
                <a:gd name="T65" fmla="*/ 116 h 533"/>
                <a:gd name="T66" fmla="*/ 262 w 524"/>
                <a:gd name="T67" fmla="*/ 417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4" h="533">
                  <a:moveTo>
                    <a:pt x="466" y="295"/>
                  </a:moveTo>
                  <a:cubicBezTo>
                    <a:pt x="467" y="286"/>
                    <a:pt x="467" y="276"/>
                    <a:pt x="467" y="267"/>
                  </a:cubicBezTo>
                  <a:cubicBezTo>
                    <a:pt x="467" y="256"/>
                    <a:pt x="467" y="245"/>
                    <a:pt x="466" y="236"/>
                  </a:cubicBezTo>
                  <a:cubicBezTo>
                    <a:pt x="493" y="227"/>
                    <a:pt x="493" y="227"/>
                    <a:pt x="493" y="227"/>
                  </a:cubicBezTo>
                  <a:cubicBezTo>
                    <a:pt x="524" y="211"/>
                    <a:pt x="524" y="211"/>
                    <a:pt x="524" y="211"/>
                  </a:cubicBezTo>
                  <a:cubicBezTo>
                    <a:pt x="506" y="156"/>
                    <a:pt x="506" y="156"/>
                    <a:pt x="506" y="156"/>
                  </a:cubicBezTo>
                  <a:cubicBezTo>
                    <a:pt x="472" y="162"/>
                    <a:pt x="472" y="162"/>
                    <a:pt x="472" y="162"/>
                  </a:cubicBezTo>
                  <a:cubicBezTo>
                    <a:pt x="444" y="171"/>
                    <a:pt x="444" y="171"/>
                    <a:pt x="444" y="171"/>
                  </a:cubicBezTo>
                  <a:cubicBezTo>
                    <a:pt x="435" y="153"/>
                    <a:pt x="423" y="136"/>
                    <a:pt x="410" y="123"/>
                  </a:cubicBezTo>
                  <a:cubicBezTo>
                    <a:pt x="426" y="99"/>
                    <a:pt x="426" y="99"/>
                    <a:pt x="426" y="99"/>
                  </a:cubicBezTo>
                  <a:cubicBezTo>
                    <a:pt x="441" y="67"/>
                    <a:pt x="441" y="67"/>
                    <a:pt x="441" y="67"/>
                  </a:cubicBezTo>
                  <a:cubicBezTo>
                    <a:pt x="396" y="33"/>
                    <a:pt x="396" y="33"/>
                    <a:pt x="396" y="33"/>
                  </a:cubicBezTo>
                  <a:cubicBezTo>
                    <a:pt x="370" y="59"/>
                    <a:pt x="370" y="59"/>
                    <a:pt x="370" y="59"/>
                  </a:cubicBezTo>
                  <a:cubicBezTo>
                    <a:pt x="354" y="82"/>
                    <a:pt x="354" y="82"/>
                    <a:pt x="354" y="82"/>
                  </a:cubicBezTo>
                  <a:cubicBezTo>
                    <a:pt x="335" y="73"/>
                    <a:pt x="317" y="67"/>
                    <a:pt x="296" y="64"/>
                  </a:cubicBezTo>
                  <a:cubicBezTo>
                    <a:pt x="296" y="35"/>
                    <a:pt x="296" y="35"/>
                    <a:pt x="296" y="35"/>
                  </a:cubicBezTo>
                  <a:cubicBezTo>
                    <a:pt x="290" y="0"/>
                    <a:pt x="290" y="0"/>
                    <a:pt x="290" y="0"/>
                  </a:cubicBezTo>
                  <a:cubicBezTo>
                    <a:pt x="234" y="0"/>
                    <a:pt x="234" y="0"/>
                    <a:pt x="234" y="0"/>
                  </a:cubicBezTo>
                  <a:cubicBezTo>
                    <a:pt x="228" y="35"/>
                    <a:pt x="228" y="35"/>
                    <a:pt x="228" y="35"/>
                  </a:cubicBezTo>
                  <a:cubicBezTo>
                    <a:pt x="228" y="64"/>
                    <a:pt x="228" y="64"/>
                    <a:pt x="228" y="64"/>
                  </a:cubicBezTo>
                  <a:cubicBezTo>
                    <a:pt x="208" y="67"/>
                    <a:pt x="189" y="73"/>
                    <a:pt x="171" y="82"/>
                  </a:cubicBezTo>
                  <a:cubicBezTo>
                    <a:pt x="154" y="59"/>
                    <a:pt x="154" y="59"/>
                    <a:pt x="154" y="59"/>
                  </a:cubicBezTo>
                  <a:cubicBezTo>
                    <a:pt x="128" y="33"/>
                    <a:pt x="128" y="33"/>
                    <a:pt x="128" y="33"/>
                  </a:cubicBezTo>
                  <a:cubicBezTo>
                    <a:pt x="83" y="67"/>
                    <a:pt x="83" y="67"/>
                    <a:pt x="83" y="67"/>
                  </a:cubicBezTo>
                  <a:cubicBezTo>
                    <a:pt x="98" y="99"/>
                    <a:pt x="98" y="99"/>
                    <a:pt x="98" y="99"/>
                  </a:cubicBezTo>
                  <a:cubicBezTo>
                    <a:pt x="116" y="123"/>
                    <a:pt x="116" y="123"/>
                    <a:pt x="116" y="123"/>
                  </a:cubicBezTo>
                  <a:cubicBezTo>
                    <a:pt x="101" y="136"/>
                    <a:pt x="91" y="153"/>
                    <a:pt x="80" y="171"/>
                  </a:cubicBezTo>
                  <a:cubicBezTo>
                    <a:pt x="53" y="162"/>
                    <a:pt x="53" y="162"/>
                    <a:pt x="53" y="162"/>
                  </a:cubicBezTo>
                  <a:cubicBezTo>
                    <a:pt x="18" y="156"/>
                    <a:pt x="18" y="156"/>
                    <a:pt x="18" y="156"/>
                  </a:cubicBezTo>
                  <a:cubicBezTo>
                    <a:pt x="0" y="211"/>
                    <a:pt x="0" y="211"/>
                    <a:pt x="0" y="211"/>
                  </a:cubicBezTo>
                  <a:cubicBezTo>
                    <a:pt x="32" y="227"/>
                    <a:pt x="32" y="227"/>
                    <a:pt x="32" y="227"/>
                  </a:cubicBezTo>
                  <a:cubicBezTo>
                    <a:pt x="59" y="236"/>
                    <a:pt x="59" y="236"/>
                    <a:pt x="59" y="236"/>
                  </a:cubicBezTo>
                  <a:cubicBezTo>
                    <a:pt x="57" y="245"/>
                    <a:pt x="57" y="256"/>
                    <a:pt x="57" y="267"/>
                  </a:cubicBezTo>
                  <a:cubicBezTo>
                    <a:pt x="57" y="276"/>
                    <a:pt x="57" y="286"/>
                    <a:pt x="59" y="295"/>
                  </a:cubicBezTo>
                  <a:cubicBezTo>
                    <a:pt x="32" y="304"/>
                    <a:pt x="32" y="304"/>
                    <a:pt x="32" y="304"/>
                  </a:cubicBezTo>
                  <a:cubicBezTo>
                    <a:pt x="0" y="321"/>
                    <a:pt x="0" y="321"/>
                    <a:pt x="0" y="321"/>
                  </a:cubicBezTo>
                  <a:cubicBezTo>
                    <a:pt x="18" y="376"/>
                    <a:pt x="18" y="376"/>
                    <a:pt x="18" y="376"/>
                  </a:cubicBezTo>
                  <a:cubicBezTo>
                    <a:pt x="53" y="369"/>
                    <a:pt x="53" y="369"/>
                    <a:pt x="53" y="369"/>
                  </a:cubicBezTo>
                  <a:cubicBezTo>
                    <a:pt x="80" y="362"/>
                    <a:pt x="80" y="362"/>
                    <a:pt x="80" y="362"/>
                  </a:cubicBezTo>
                  <a:cubicBezTo>
                    <a:pt x="91" y="379"/>
                    <a:pt x="101" y="395"/>
                    <a:pt x="116" y="410"/>
                  </a:cubicBezTo>
                  <a:cubicBezTo>
                    <a:pt x="98" y="433"/>
                    <a:pt x="98" y="433"/>
                    <a:pt x="98" y="433"/>
                  </a:cubicBezTo>
                  <a:cubicBezTo>
                    <a:pt x="83" y="465"/>
                    <a:pt x="83" y="465"/>
                    <a:pt x="83" y="465"/>
                  </a:cubicBezTo>
                  <a:cubicBezTo>
                    <a:pt x="128" y="498"/>
                    <a:pt x="128" y="498"/>
                    <a:pt x="128" y="498"/>
                  </a:cubicBezTo>
                  <a:cubicBezTo>
                    <a:pt x="154" y="474"/>
                    <a:pt x="154" y="474"/>
                    <a:pt x="154" y="474"/>
                  </a:cubicBezTo>
                  <a:cubicBezTo>
                    <a:pt x="171" y="450"/>
                    <a:pt x="171" y="450"/>
                    <a:pt x="171" y="450"/>
                  </a:cubicBezTo>
                  <a:cubicBezTo>
                    <a:pt x="189" y="459"/>
                    <a:pt x="208" y="465"/>
                    <a:pt x="228" y="468"/>
                  </a:cubicBezTo>
                  <a:cubicBezTo>
                    <a:pt x="228" y="498"/>
                    <a:pt x="228" y="498"/>
                    <a:pt x="228" y="498"/>
                  </a:cubicBezTo>
                  <a:cubicBezTo>
                    <a:pt x="234" y="533"/>
                    <a:pt x="234" y="533"/>
                    <a:pt x="234" y="533"/>
                  </a:cubicBezTo>
                  <a:cubicBezTo>
                    <a:pt x="290" y="533"/>
                    <a:pt x="290" y="533"/>
                    <a:pt x="290" y="533"/>
                  </a:cubicBezTo>
                  <a:cubicBezTo>
                    <a:pt x="296" y="498"/>
                    <a:pt x="296" y="498"/>
                    <a:pt x="296" y="498"/>
                  </a:cubicBezTo>
                  <a:cubicBezTo>
                    <a:pt x="296" y="468"/>
                    <a:pt x="296" y="468"/>
                    <a:pt x="296" y="468"/>
                  </a:cubicBezTo>
                  <a:cubicBezTo>
                    <a:pt x="317" y="465"/>
                    <a:pt x="335" y="459"/>
                    <a:pt x="354" y="450"/>
                  </a:cubicBezTo>
                  <a:cubicBezTo>
                    <a:pt x="370" y="474"/>
                    <a:pt x="370" y="474"/>
                    <a:pt x="370" y="474"/>
                  </a:cubicBezTo>
                  <a:cubicBezTo>
                    <a:pt x="396" y="498"/>
                    <a:pt x="396" y="498"/>
                    <a:pt x="396" y="498"/>
                  </a:cubicBezTo>
                  <a:cubicBezTo>
                    <a:pt x="441" y="465"/>
                    <a:pt x="441" y="465"/>
                    <a:pt x="441" y="465"/>
                  </a:cubicBezTo>
                  <a:cubicBezTo>
                    <a:pt x="426" y="433"/>
                    <a:pt x="426" y="433"/>
                    <a:pt x="426" y="433"/>
                  </a:cubicBezTo>
                  <a:cubicBezTo>
                    <a:pt x="410" y="410"/>
                    <a:pt x="410" y="410"/>
                    <a:pt x="410" y="410"/>
                  </a:cubicBezTo>
                  <a:cubicBezTo>
                    <a:pt x="423" y="395"/>
                    <a:pt x="435" y="379"/>
                    <a:pt x="444" y="362"/>
                  </a:cubicBezTo>
                  <a:cubicBezTo>
                    <a:pt x="472" y="369"/>
                    <a:pt x="472" y="369"/>
                    <a:pt x="472" y="369"/>
                  </a:cubicBezTo>
                  <a:cubicBezTo>
                    <a:pt x="506" y="376"/>
                    <a:pt x="506" y="376"/>
                    <a:pt x="506" y="376"/>
                  </a:cubicBezTo>
                  <a:cubicBezTo>
                    <a:pt x="524" y="321"/>
                    <a:pt x="524" y="321"/>
                    <a:pt x="524" y="321"/>
                  </a:cubicBezTo>
                  <a:cubicBezTo>
                    <a:pt x="493" y="304"/>
                    <a:pt x="493" y="304"/>
                    <a:pt x="493" y="304"/>
                  </a:cubicBezTo>
                  <a:lnTo>
                    <a:pt x="466" y="295"/>
                  </a:lnTo>
                  <a:close/>
                  <a:moveTo>
                    <a:pt x="262" y="417"/>
                  </a:moveTo>
                  <a:cubicBezTo>
                    <a:pt x="179" y="417"/>
                    <a:pt x="112" y="350"/>
                    <a:pt x="112" y="267"/>
                  </a:cubicBezTo>
                  <a:cubicBezTo>
                    <a:pt x="112" y="183"/>
                    <a:pt x="179" y="116"/>
                    <a:pt x="262" y="116"/>
                  </a:cubicBezTo>
                  <a:cubicBezTo>
                    <a:pt x="345" y="116"/>
                    <a:pt x="412" y="183"/>
                    <a:pt x="412" y="267"/>
                  </a:cubicBezTo>
                  <a:cubicBezTo>
                    <a:pt x="412" y="350"/>
                    <a:pt x="345" y="417"/>
                    <a:pt x="262" y="417"/>
                  </a:cubicBezTo>
                  <a:close/>
                </a:path>
              </a:pathLst>
            </a:custGeom>
            <a:blipFill>
              <a:blip r:embed="rId5" cstate="print"/>
              <a:stretch>
                <a:fillRect/>
              </a:stretch>
            </a:blip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8" name="Freeform 14"/>
            <p:cNvSpPr>
              <a:spLocks noEditPoints="1"/>
            </p:cNvSpPr>
            <p:nvPr/>
          </p:nvSpPr>
          <p:spPr bwMode="auto">
            <a:xfrm>
              <a:off x="1847528" y="4869160"/>
              <a:ext cx="468631" cy="468631"/>
            </a:xfrm>
            <a:custGeom>
              <a:avLst/>
              <a:gdLst>
                <a:gd name="T0" fmla="*/ 638 w 638"/>
                <a:gd name="T1" fmla="*/ 347 h 638"/>
                <a:gd name="T2" fmla="*/ 603 w 638"/>
                <a:gd name="T3" fmla="*/ 285 h 638"/>
                <a:gd name="T4" fmla="*/ 556 w 638"/>
                <a:gd name="T5" fmla="*/ 221 h 638"/>
                <a:gd name="T6" fmla="*/ 609 w 638"/>
                <a:gd name="T7" fmla="*/ 185 h 638"/>
                <a:gd name="T8" fmla="*/ 547 w 638"/>
                <a:gd name="T9" fmla="*/ 147 h 638"/>
                <a:gd name="T10" fmla="*/ 476 w 638"/>
                <a:gd name="T11" fmla="*/ 117 h 638"/>
                <a:gd name="T12" fmla="*/ 503 w 638"/>
                <a:gd name="T13" fmla="*/ 58 h 638"/>
                <a:gd name="T14" fmla="*/ 432 w 638"/>
                <a:gd name="T15" fmla="*/ 56 h 638"/>
                <a:gd name="T16" fmla="*/ 353 w 638"/>
                <a:gd name="T17" fmla="*/ 65 h 638"/>
                <a:gd name="T18" fmla="*/ 347 w 638"/>
                <a:gd name="T19" fmla="*/ 0 h 638"/>
                <a:gd name="T20" fmla="*/ 285 w 638"/>
                <a:gd name="T21" fmla="*/ 35 h 638"/>
                <a:gd name="T22" fmla="*/ 221 w 638"/>
                <a:gd name="T23" fmla="*/ 82 h 638"/>
                <a:gd name="T24" fmla="*/ 185 w 638"/>
                <a:gd name="T25" fmla="*/ 29 h 638"/>
                <a:gd name="T26" fmla="*/ 148 w 638"/>
                <a:gd name="T27" fmla="*/ 91 h 638"/>
                <a:gd name="T28" fmla="*/ 117 w 638"/>
                <a:gd name="T29" fmla="*/ 162 h 638"/>
                <a:gd name="T30" fmla="*/ 58 w 638"/>
                <a:gd name="T31" fmla="*/ 135 h 638"/>
                <a:gd name="T32" fmla="*/ 56 w 638"/>
                <a:gd name="T33" fmla="*/ 206 h 638"/>
                <a:gd name="T34" fmla="*/ 65 w 638"/>
                <a:gd name="T35" fmla="*/ 285 h 638"/>
                <a:gd name="T36" fmla="*/ 0 w 638"/>
                <a:gd name="T37" fmla="*/ 291 h 638"/>
                <a:gd name="T38" fmla="*/ 36 w 638"/>
                <a:gd name="T39" fmla="*/ 353 h 638"/>
                <a:gd name="T40" fmla="*/ 82 w 638"/>
                <a:gd name="T41" fmla="*/ 415 h 638"/>
                <a:gd name="T42" fmla="*/ 29 w 638"/>
                <a:gd name="T43" fmla="*/ 453 h 638"/>
                <a:gd name="T44" fmla="*/ 91 w 638"/>
                <a:gd name="T45" fmla="*/ 489 h 638"/>
                <a:gd name="T46" fmla="*/ 162 w 638"/>
                <a:gd name="T47" fmla="*/ 521 h 638"/>
                <a:gd name="T48" fmla="*/ 135 w 638"/>
                <a:gd name="T49" fmla="*/ 580 h 638"/>
                <a:gd name="T50" fmla="*/ 208 w 638"/>
                <a:gd name="T51" fmla="*/ 582 h 638"/>
                <a:gd name="T52" fmla="*/ 285 w 638"/>
                <a:gd name="T53" fmla="*/ 573 h 638"/>
                <a:gd name="T54" fmla="*/ 291 w 638"/>
                <a:gd name="T55" fmla="*/ 638 h 638"/>
                <a:gd name="T56" fmla="*/ 353 w 638"/>
                <a:gd name="T57" fmla="*/ 601 h 638"/>
                <a:gd name="T58" fmla="*/ 416 w 638"/>
                <a:gd name="T59" fmla="*/ 556 h 638"/>
                <a:gd name="T60" fmla="*/ 453 w 638"/>
                <a:gd name="T61" fmla="*/ 609 h 638"/>
                <a:gd name="T62" fmla="*/ 491 w 638"/>
                <a:gd name="T63" fmla="*/ 547 h 638"/>
                <a:gd name="T64" fmla="*/ 521 w 638"/>
                <a:gd name="T65" fmla="*/ 476 h 638"/>
                <a:gd name="T66" fmla="*/ 580 w 638"/>
                <a:gd name="T67" fmla="*/ 503 h 638"/>
                <a:gd name="T68" fmla="*/ 582 w 638"/>
                <a:gd name="T69" fmla="*/ 430 h 638"/>
                <a:gd name="T70" fmla="*/ 572 w 638"/>
                <a:gd name="T71" fmla="*/ 353 h 638"/>
                <a:gd name="T72" fmla="*/ 319 w 638"/>
                <a:gd name="T73" fmla="*/ 503 h 638"/>
                <a:gd name="T74" fmla="*/ 319 w 638"/>
                <a:gd name="T75" fmla="*/ 135 h 638"/>
                <a:gd name="T76" fmla="*/ 319 w 638"/>
                <a:gd name="T77" fmla="*/ 503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8" h="638">
                  <a:moveTo>
                    <a:pt x="603" y="353"/>
                  </a:moveTo>
                  <a:cubicBezTo>
                    <a:pt x="638" y="347"/>
                    <a:pt x="638" y="347"/>
                    <a:pt x="638" y="347"/>
                  </a:cubicBezTo>
                  <a:cubicBezTo>
                    <a:pt x="638" y="291"/>
                    <a:pt x="638" y="291"/>
                    <a:pt x="638" y="291"/>
                  </a:cubicBezTo>
                  <a:cubicBezTo>
                    <a:pt x="603" y="285"/>
                    <a:pt x="603" y="285"/>
                    <a:pt x="603" y="285"/>
                  </a:cubicBezTo>
                  <a:cubicBezTo>
                    <a:pt x="572" y="285"/>
                    <a:pt x="572" y="285"/>
                    <a:pt x="572" y="285"/>
                  </a:cubicBezTo>
                  <a:cubicBezTo>
                    <a:pt x="569" y="262"/>
                    <a:pt x="563" y="241"/>
                    <a:pt x="556" y="221"/>
                  </a:cubicBezTo>
                  <a:cubicBezTo>
                    <a:pt x="582" y="206"/>
                    <a:pt x="582" y="206"/>
                    <a:pt x="582" y="206"/>
                  </a:cubicBezTo>
                  <a:cubicBezTo>
                    <a:pt x="609" y="185"/>
                    <a:pt x="609" y="185"/>
                    <a:pt x="609" y="185"/>
                  </a:cubicBezTo>
                  <a:cubicBezTo>
                    <a:pt x="580" y="135"/>
                    <a:pt x="580" y="135"/>
                    <a:pt x="580" y="135"/>
                  </a:cubicBezTo>
                  <a:cubicBezTo>
                    <a:pt x="547" y="147"/>
                    <a:pt x="547" y="147"/>
                    <a:pt x="547" y="147"/>
                  </a:cubicBezTo>
                  <a:cubicBezTo>
                    <a:pt x="521" y="162"/>
                    <a:pt x="521" y="162"/>
                    <a:pt x="521" y="162"/>
                  </a:cubicBezTo>
                  <a:cubicBezTo>
                    <a:pt x="509" y="146"/>
                    <a:pt x="492" y="129"/>
                    <a:pt x="476" y="117"/>
                  </a:cubicBezTo>
                  <a:cubicBezTo>
                    <a:pt x="491" y="91"/>
                    <a:pt x="491" y="91"/>
                    <a:pt x="491" y="91"/>
                  </a:cubicBezTo>
                  <a:cubicBezTo>
                    <a:pt x="503" y="58"/>
                    <a:pt x="503" y="58"/>
                    <a:pt x="503" y="58"/>
                  </a:cubicBezTo>
                  <a:cubicBezTo>
                    <a:pt x="453" y="29"/>
                    <a:pt x="453" y="29"/>
                    <a:pt x="453" y="29"/>
                  </a:cubicBezTo>
                  <a:cubicBezTo>
                    <a:pt x="432" y="56"/>
                    <a:pt x="432" y="56"/>
                    <a:pt x="432" y="56"/>
                  </a:cubicBezTo>
                  <a:cubicBezTo>
                    <a:pt x="416" y="82"/>
                    <a:pt x="416" y="82"/>
                    <a:pt x="416" y="82"/>
                  </a:cubicBezTo>
                  <a:cubicBezTo>
                    <a:pt x="397" y="74"/>
                    <a:pt x="376" y="68"/>
                    <a:pt x="353" y="65"/>
                  </a:cubicBezTo>
                  <a:cubicBezTo>
                    <a:pt x="353" y="35"/>
                    <a:pt x="353" y="35"/>
                    <a:pt x="353" y="35"/>
                  </a:cubicBezTo>
                  <a:cubicBezTo>
                    <a:pt x="347" y="0"/>
                    <a:pt x="347" y="0"/>
                    <a:pt x="347" y="0"/>
                  </a:cubicBezTo>
                  <a:cubicBezTo>
                    <a:pt x="291" y="0"/>
                    <a:pt x="291" y="0"/>
                    <a:pt x="291" y="0"/>
                  </a:cubicBezTo>
                  <a:cubicBezTo>
                    <a:pt x="285" y="35"/>
                    <a:pt x="285" y="35"/>
                    <a:pt x="285" y="35"/>
                  </a:cubicBezTo>
                  <a:cubicBezTo>
                    <a:pt x="285" y="65"/>
                    <a:pt x="285" y="65"/>
                    <a:pt x="285" y="65"/>
                  </a:cubicBezTo>
                  <a:cubicBezTo>
                    <a:pt x="262" y="68"/>
                    <a:pt x="242" y="74"/>
                    <a:pt x="221" y="82"/>
                  </a:cubicBezTo>
                  <a:cubicBezTo>
                    <a:pt x="208" y="56"/>
                    <a:pt x="208" y="56"/>
                    <a:pt x="208" y="56"/>
                  </a:cubicBezTo>
                  <a:cubicBezTo>
                    <a:pt x="185" y="29"/>
                    <a:pt x="185" y="29"/>
                    <a:pt x="185" y="29"/>
                  </a:cubicBezTo>
                  <a:cubicBezTo>
                    <a:pt x="135" y="58"/>
                    <a:pt x="135" y="58"/>
                    <a:pt x="135" y="58"/>
                  </a:cubicBezTo>
                  <a:cubicBezTo>
                    <a:pt x="148" y="91"/>
                    <a:pt x="148" y="91"/>
                    <a:pt x="148" y="91"/>
                  </a:cubicBezTo>
                  <a:cubicBezTo>
                    <a:pt x="162" y="117"/>
                    <a:pt x="162" y="117"/>
                    <a:pt x="162" y="117"/>
                  </a:cubicBezTo>
                  <a:cubicBezTo>
                    <a:pt x="145" y="129"/>
                    <a:pt x="130" y="146"/>
                    <a:pt x="117" y="162"/>
                  </a:cubicBezTo>
                  <a:cubicBezTo>
                    <a:pt x="91" y="147"/>
                    <a:pt x="91" y="147"/>
                    <a:pt x="91" y="147"/>
                  </a:cubicBezTo>
                  <a:cubicBezTo>
                    <a:pt x="58" y="135"/>
                    <a:pt x="58" y="135"/>
                    <a:pt x="58" y="135"/>
                  </a:cubicBezTo>
                  <a:cubicBezTo>
                    <a:pt x="29" y="185"/>
                    <a:pt x="29" y="185"/>
                    <a:pt x="29" y="185"/>
                  </a:cubicBezTo>
                  <a:cubicBezTo>
                    <a:pt x="56" y="206"/>
                    <a:pt x="56" y="206"/>
                    <a:pt x="56" y="206"/>
                  </a:cubicBezTo>
                  <a:cubicBezTo>
                    <a:pt x="82" y="221"/>
                    <a:pt x="82" y="221"/>
                    <a:pt x="82" y="221"/>
                  </a:cubicBezTo>
                  <a:cubicBezTo>
                    <a:pt x="74" y="241"/>
                    <a:pt x="68" y="262"/>
                    <a:pt x="65" y="285"/>
                  </a:cubicBezTo>
                  <a:cubicBezTo>
                    <a:pt x="36" y="285"/>
                    <a:pt x="36" y="285"/>
                    <a:pt x="36" y="285"/>
                  </a:cubicBezTo>
                  <a:cubicBezTo>
                    <a:pt x="0" y="291"/>
                    <a:pt x="0" y="291"/>
                    <a:pt x="0" y="291"/>
                  </a:cubicBezTo>
                  <a:cubicBezTo>
                    <a:pt x="0" y="347"/>
                    <a:pt x="0" y="347"/>
                    <a:pt x="0" y="347"/>
                  </a:cubicBezTo>
                  <a:cubicBezTo>
                    <a:pt x="36" y="353"/>
                    <a:pt x="36" y="353"/>
                    <a:pt x="36" y="353"/>
                  </a:cubicBezTo>
                  <a:cubicBezTo>
                    <a:pt x="65" y="353"/>
                    <a:pt x="65" y="353"/>
                    <a:pt x="65" y="353"/>
                  </a:cubicBezTo>
                  <a:cubicBezTo>
                    <a:pt x="68" y="374"/>
                    <a:pt x="74" y="395"/>
                    <a:pt x="82" y="415"/>
                  </a:cubicBezTo>
                  <a:cubicBezTo>
                    <a:pt x="56" y="430"/>
                    <a:pt x="56" y="430"/>
                    <a:pt x="56" y="430"/>
                  </a:cubicBezTo>
                  <a:cubicBezTo>
                    <a:pt x="29" y="453"/>
                    <a:pt x="29" y="453"/>
                    <a:pt x="29" y="453"/>
                  </a:cubicBezTo>
                  <a:cubicBezTo>
                    <a:pt x="58" y="503"/>
                    <a:pt x="58" y="503"/>
                    <a:pt x="58" y="503"/>
                  </a:cubicBezTo>
                  <a:cubicBezTo>
                    <a:pt x="91" y="489"/>
                    <a:pt x="91" y="489"/>
                    <a:pt x="91" y="489"/>
                  </a:cubicBezTo>
                  <a:cubicBezTo>
                    <a:pt x="117" y="476"/>
                    <a:pt x="117" y="476"/>
                    <a:pt x="117" y="476"/>
                  </a:cubicBezTo>
                  <a:cubicBezTo>
                    <a:pt x="130" y="492"/>
                    <a:pt x="145" y="507"/>
                    <a:pt x="162" y="521"/>
                  </a:cubicBezTo>
                  <a:cubicBezTo>
                    <a:pt x="148" y="547"/>
                    <a:pt x="148" y="547"/>
                    <a:pt x="148" y="547"/>
                  </a:cubicBezTo>
                  <a:cubicBezTo>
                    <a:pt x="135" y="580"/>
                    <a:pt x="135" y="580"/>
                    <a:pt x="135" y="580"/>
                  </a:cubicBezTo>
                  <a:cubicBezTo>
                    <a:pt x="185" y="609"/>
                    <a:pt x="185" y="609"/>
                    <a:pt x="185" y="609"/>
                  </a:cubicBezTo>
                  <a:cubicBezTo>
                    <a:pt x="208" y="582"/>
                    <a:pt x="208" y="582"/>
                    <a:pt x="208" y="582"/>
                  </a:cubicBezTo>
                  <a:cubicBezTo>
                    <a:pt x="221" y="556"/>
                    <a:pt x="221" y="556"/>
                    <a:pt x="221" y="556"/>
                  </a:cubicBezTo>
                  <a:cubicBezTo>
                    <a:pt x="242" y="563"/>
                    <a:pt x="262" y="570"/>
                    <a:pt x="285" y="573"/>
                  </a:cubicBezTo>
                  <a:cubicBezTo>
                    <a:pt x="285" y="601"/>
                    <a:pt x="285" y="601"/>
                    <a:pt x="285" y="601"/>
                  </a:cubicBezTo>
                  <a:cubicBezTo>
                    <a:pt x="291" y="638"/>
                    <a:pt x="291" y="638"/>
                    <a:pt x="291" y="638"/>
                  </a:cubicBezTo>
                  <a:cubicBezTo>
                    <a:pt x="347" y="638"/>
                    <a:pt x="347" y="638"/>
                    <a:pt x="347" y="638"/>
                  </a:cubicBezTo>
                  <a:cubicBezTo>
                    <a:pt x="353" y="601"/>
                    <a:pt x="353" y="601"/>
                    <a:pt x="353" y="601"/>
                  </a:cubicBezTo>
                  <a:cubicBezTo>
                    <a:pt x="353" y="573"/>
                    <a:pt x="353" y="573"/>
                    <a:pt x="353" y="573"/>
                  </a:cubicBezTo>
                  <a:cubicBezTo>
                    <a:pt x="376" y="570"/>
                    <a:pt x="397" y="563"/>
                    <a:pt x="416" y="556"/>
                  </a:cubicBezTo>
                  <a:cubicBezTo>
                    <a:pt x="432" y="582"/>
                    <a:pt x="432" y="582"/>
                    <a:pt x="432" y="582"/>
                  </a:cubicBezTo>
                  <a:cubicBezTo>
                    <a:pt x="453" y="609"/>
                    <a:pt x="453" y="609"/>
                    <a:pt x="453" y="609"/>
                  </a:cubicBezTo>
                  <a:cubicBezTo>
                    <a:pt x="503" y="580"/>
                    <a:pt x="503" y="580"/>
                    <a:pt x="503" y="580"/>
                  </a:cubicBezTo>
                  <a:cubicBezTo>
                    <a:pt x="491" y="547"/>
                    <a:pt x="491" y="547"/>
                    <a:pt x="491" y="547"/>
                  </a:cubicBezTo>
                  <a:cubicBezTo>
                    <a:pt x="476" y="521"/>
                    <a:pt x="476" y="521"/>
                    <a:pt x="476" y="521"/>
                  </a:cubicBezTo>
                  <a:cubicBezTo>
                    <a:pt x="492" y="507"/>
                    <a:pt x="509" y="492"/>
                    <a:pt x="521" y="476"/>
                  </a:cubicBezTo>
                  <a:cubicBezTo>
                    <a:pt x="547" y="489"/>
                    <a:pt x="547" y="489"/>
                    <a:pt x="547" y="489"/>
                  </a:cubicBezTo>
                  <a:cubicBezTo>
                    <a:pt x="580" y="503"/>
                    <a:pt x="580" y="503"/>
                    <a:pt x="580" y="503"/>
                  </a:cubicBezTo>
                  <a:cubicBezTo>
                    <a:pt x="609" y="453"/>
                    <a:pt x="609" y="453"/>
                    <a:pt x="609" y="453"/>
                  </a:cubicBezTo>
                  <a:cubicBezTo>
                    <a:pt x="582" y="430"/>
                    <a:pt x="582" y="430"/>
                    <a:pt x="582" y="430"/>
                  </a:cubicBezTo>
                  <a:cubicBezTo>
                    <a:pt x="556" y="415"/>
                    <a:pt x="556" y="415"/>
                    <a:pt x="556" y="415"/>
                  </a:cubicBezTo>
                  <a:cubicBezTo>
                    <a:pt x="563" y="395"/>
                    <a:pt x="569" y="374"/>
                    <a:pt x="572" y="353"/>
                  </a:cubicBezTo>
                  <a:lnTo>
                    <a:pt x="603" y="353"/>
                  </a:lnTo>
                  <a:close/>
                  <a:moveTo>
                    <a:pt x="319" y="503"/>
                  </a:moveTo>
                  <a:cubicBezTo>
                    <a:pt x="217" y="503"/>
                    <a:pt x="135" y="420"/>
                    <a:pt x="135" y="319"/>
                  </a:cubicBezTo>
                  <a:cubicBezTo>
                    <a:pt x="135" y="217"/>
                    <a:pt x="217" y="135"/>
                    <a:pt x="319" y="135"/>
                  </a:cubicBezTo>
                  <a:cubicBezTo>
                    <a:pt x="420" y="135"/>
                    <a:pt x="503" y="217"/>
                    <a:pt x="503" y="319"/>
                  </a:cubicBezTo>
                  <a:cubicBezTo>
                    <a:pt x="503" y="420"/>
                    <a:pt x="420" y="503"/>
                    <a:pt x="319" y="503"/>
                  </a:cubicBezTo>
                  <a:close/>
                </a:path>
              </a:pathLst>
            </a:custGeom>
            <a:blipFill>
              <a:blip r:embed="rId6" cstate="print"/>
              <a:stretch>
                <a:fillRect/>
              </a:stretch>
            </a:blip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9" name="Freeform 20"/>
            <p:cNvSpPr>
              <a:spLocks noEditPoints="1"/>
            </p:cNvSpPr>
            <p:nvPr/>
          </p:nvSpPr>
          <p:spPr bwMode="auto">
            <a:xfrm>
              <a:off x="767408" y="4941168"/>
              <a:ext cx="499256" cy="652349"/>
            </a:xfrm>
            <a:custGeom>
              <a:avLst/>
              <a:gdLst>
                <a:gd name="T0" fmla="*/ 1567 w 1613"/>
                <a:gd name="T1" fmla="*/ 523 h 2107"/>
                <a:gd name="T2" fmla="*/ 1500 w 1613"/>
                <a:gd name="T3" fmla="*/ 629 h 2107"/>
                <a:gd name="T4" fmla="*/ 1287 w 1613"/>
                <a:gd name="T5" fmla="*/ 761 h 2107"/>
                <a:gd name="T6" fmla="*/ 1120 w 1613"/>
                <a:gd name="T7" fmla="*/ 789 h 2107"/>
                <a:gd name="T8" fmla="*/ 1167 w 1613"/>
                <a:gd name="T9" fmla="*/ 902 h 2107"/>
                <a:gd name="T10" fmla="*/ 1451 w 1613"/>
                <a:gd name="T11" fmla="*/ 1038 h 2107"/>
                <a:gd name="T12" fmla="*/ 1297 w 1613"/>
                <a:gd name="T13" fmla="*/ 1352 h 2107"/>
                <a:gd name="T14" fmla="*/ 1167 w 1613"/>
                <a:gd name="T15" fmla="*/ 1469 h 2107"/>
                <a:gd name="T16" fmla="*/ 1304 w 1613"/>
                <a:gd name="T17" fmla="*/ 1587 h 2107"/>
                <a:gd name="T18" fmla="*/ 1199 w 1613"/>
                <a:gd name="T19" fmla="*/ 1624 h 2107"/>
                <a:gd name="T20" fmla="*/ 1101 w 1613"/>
                <a:gd name="T21" fmla="*/ 1629 h 2107"/>
                <a:gd name="T22" fmla="*/ 1003 w 1613"/>
                <a:gd name="T23" fmla="*/ 1537 h 2107"/>
                <a:gd name="T24" fmla="*/ 1061 w 1613"/>
                <a:gd name="T25" fmla="*/ 1458 h 2107"/>
                <a:gd name="T26" fmla="*/ 1142 w 1613"/>
                <a:gd name="T27" fmla="*/ 1330 h 2107"/>
                <a:gd name="T28" fmla="*/ 1232 w 1613"/>
                <a:gd name="T29" fmla="*/ 1164 h 2107"/>
                <a:gd name="T30" fmla="*/ 968 w 1613"/>
                <a:gd name="T31" fmla="*/ 1095 h 2107"/>
                <a:gd name="T32" fmla="*/ 861 w 1613"/>
                <a:gd name="T33" fmla="*/ 1194 h 2107"/>
                <a:gd name="T34" fmla="*/ 638 w 1613"/>
                <a:gd name="T35" fmla="*/ 1516 h 2107"/>
                <a:gd name="T36" fmla="*/ 486 w 1613"/>
                <a:gd name="T37" fmla="*/ 1707 h 2107"/>
                <a:gd name="T38" fmla="*/ 409 w 1613"/>
                <a:gd name="T39" fmla="*/ 1862 h 2107"/>
                <a:gd name="T40" fmla="*/ 375 w 1613"/>
                <a:gd name="T41" fmla="*/ 1892 h 2107"/>
                <a:gd name="T42" fmla="*/ 328 w 1613"/>
                <a:gd name="T43" fmla="*/ 2035 h 2107"/>
                <a:gd name="T44" fmla="*/ 358 w 1613"/>
                <a:gd name="T45" fmla="*/ 2100 h 2107"/>
                <a:gd name="T46" fmla="*/ 208 w 1613"/>
                <a:gd name="T47" fmla="*/ 1989 h 2107"/>
                <a:gd name="T48" fmla="*/ 173 w 1613"/>
                <a:gd name="T49" fmla="*/ 1874 h 2107"/>
                <a:gd name="T50" fmla="*/ 276 w 1613"/>
                <a:gd name="T51" fmla="*/ 1800 h 2107"/>
                <a:gd name="T52" fmla="*/ 388 w 1613"/>
                <a:gd name="T53" fmla="*/ 1585 h 2107"/>
                <a:gd name="T54" fmla="*/ 601 w 1613"/>
                <a:gd name="T55" fmla="*/ 1295 h 2107"/>
                <a:gd name="T56" fmla="*/ 687 w 1613"/>
                <a:gd name="T57" fmla="*/ 1065 h 2107"/>
                <a:gd name="T58" fmla="*/ 760 w 1613"/>
                <a:gd name="T59" fmla="*/ 732 h 2107"/>
                <a:gd name="T60" fmla="*/ 735 w 1613"/>
                <a:gd name="T61" fmla="*/ 579 h 2107"/>
                <a:gd name="T62" fmla="*/ 492 w 1613"/>
                <a:gd name="T63" fmla="*/ 817 h 2107"/>
                <a:gd name="T64" fmla="*/ 410 w 1613"/>
                <a:gd name="T65" fmla="*/ 866 h 2107"/>
                <a:gd name="T66" fmla="*/ 468 w 1613"/>
                <a:gd name="T67" fmla="*/ 998 h 2107"/>
                <a:gd name="T68" fmla="*/ 298 w 1613"/>
                <a:gd name="T69" fmla="*/ 1234 h 2107"/>
                <a:gd name="T70" fmla="*/ 233 w 1613"/>
                <a:gd name="T71" fmla="*/ 1232 h 2107"/>
                <a:gd name="T72" fmla="*/ 129 w 1613"/>
                <a:gd name="T73" fmla="*/ 1115 h 2107"/>
                <a:gd name="T74" fmla="*/ 17 w 1613"/>
                <a:gd name="T75" fmla="*/ 984 h 2107"/>
                <a:gd name="T76" fmla="*/ 60 w 1613"/>
                <a:gd name="T77" fmla="*/ 866 h 2107"/>
                <a:gd name="T78" fmla="*/ 183 w 1613"/>
                <a:gd name="T79" fmla="*/ 720 h 2107"/>
                <a:gd name="T80" fmla="*/ 311 w 1613"/>
                <a:gd name="T81" fmla="*/ 776 h 2107"/>
                <a:gd name="T82" fmla="*/ 406 w 1613"/>
                <a:gd name="T83" fmla="*/ 723 h 2107"/>
                <a:gd name="T84" fmla="*/ 553 w 1613"/>
                <a:gd name="T85" fmla="*/ 551 h 2107"/>
                <a:gd name="T86" fmla="*/ 674 w 1613"/>
                <a:gd name="T87" fmla="*/ 444 h 2107"/>
                <a:gd name="T88" fmla="*/ 756 w 1613"/>
                <a:gd name="T89" fmla="*/ 372 h 2107"/>
                <a:gd name="T90" fmla="*/ 938 w 1613"/>
                <a:gd name="T91" fmla="*/ 255 h 2107"/>
                <a:gd name="T92" fmla="*/ 1012 w 1613"/>
                <a:gd name="T93" fmla="*/ 168 h 2107"/>
                <a:gd name="T94" fmla="*/ 1063 w 1613"/>
                <a:gd name="T95" fmla="*/ 16 h 2107"/>
                <a:gd name="T96" fmla="*/ 1188 w 1613"/>
                <a:gd name="T97" fmla="*/ 18 h 2107"/>
                <a:gd name="T98" fmla="*/ 1265 w 1613"/>
                <a:gd name="T99" fmla="*/ 139 h 2107"/>
                <a:gd name="T100" fmla="*/ 1268 w 1613"/>
                <a:gd name="T101" fmla="*/ 210 h 2107"/>
                <a:gd name="T102" fmla="*/ 1239 w 1613"/>
                <a:gd name="T103" fmla="*/ 289 h 2107"/>
                <a:gd name="T104" fmla="*/ 1158 w 1613"/>
                <a:gd name="T105" fmla="*/ 340 h 2107"/>
                <a:gd name="T106" fmla="*/ 1218 w 1613"/>
                <a:gd name="T107" fmla="*/ 444 h 2107"/>
                <a:gd name="T108" fmla="*/ 1268 w 1613"/>
                <a:gd name="T109" fmla="*/ 566 h 2107"/>
                <a:gd name="T110" fmla="*/ 1364 w 1613"/>
                <a:gd name="T111" fmla="*/ 584 h 2107"/>
                <a:gd name="T112" fmla="*/ 1437 w 1613"/>
                <a:gd name="T113" fmla="*/ 509 h 2107"/>
                <a:gd name="T114" fmla="*/ 1515 w 1613"/>
                <a:gd name="T115" fmla="*/ 481 h 2107"/>
                <a:gd name="T116" fmla="*/ 1565 w 1613"/>
                <a:gd name="T117" fmla="*/ 388 h 2107"/>
                <a:gd name="T118" fmla="*/ 1608 w 1613"/>
                <a:gd name="T119" fmla="*/ 453 h 2107"/>
                <a:gd name="T120" fmla="*/ 325 w 1613"/>
                <a:gd name="T121" fmla="*/ 796 h 2107"/>
                <a:gd name="T122" fmla="*/ 330 w 1613"/>
                <a:gd name="T123" fmla="*/ 845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3" h="2107">
                  <a:moveTo>
                    <a:pt x="1613" y="463"/>
                  </a:moveTo>
                  <a:cubicBezTo>
                    <a:pt x="1612" y="468"/>
                    <a:pt x="1610" y="473"/>
                    <a:pt x="1605" y="475"/>
                  </a:cubicBezTo>
                  <a:cubicBezTo>
                    <a:pt x="1605" y="476"/>
                    <a:pt x="1604" y="476"/>
                    <a:pt x="1604" y="477"/>
                  </a:cubicBezTo>
                  <a:cubicBezTo>
                    <a:pt x="1596" y="493"/>
                    <a:pt x="1580" y="502"/>
                    <a:pt x="1570" y="515"/>
                  </a:cubicBezTo>
                  <a:cubicBezTo>
                    <a:pt x="1568" y="517"/>
                    <a:pt x="1566" y="518"/>
                    <a:pt x="1568" y="521"/>
                  </a:cubicBezTo>
                  <a:cubicBezTo>
                    <a:pt x="1569" y="522"/>
                    <a:pt x="1568" y="522"/>
                    <a:pt x="1567" y="523"/>
                  </a:cubicBezTo>
                  <a:cubicBezTo>
                    <a:pt x="1564" y="529"/>
                    <a:pt x="1560" y="534"/>
                    <a:pt x="1553" y="538"/>
                  </a:cubicBezTo>
                  <a:cubicBezTo>
                    <a:pt x="1550" y="540"/>
                    <a:pt x="1548" y="543"/>
                    <a:pt x="1545" y="546"/>
                  </a:cubicBezTo>
                  <a:cubicBezTo>
                    <a:pt x="1544" y="548"/>
                    <a:pt x="1545" y="550"/>
                    <a:pt x="1547" y="552"/>
                  </a:cubicBezTo>
                  <a:cubicBezTo>
                    <a:pt x="1553" y="561"/>
                    <a:pt x="1560" y="569"/>
                    <a:pt x="1566" y="577"/>
                  </a:cubicBezTo>
                  <a:cubicBezTo>
                    <a:pt x="1570" y="582"/>
                    <a:pt x="1570" y="583"/>
                    <a:pt x="1565" y="586"/>
                  </a:cubicBezTo>
                  <a:cubicBezTo>
                    <a:pt x="1543" y="600"/>
                    <a:pt x="1521" y="614"/>
                    <a:pt x="1500" y="629"/>
                  </a:cubicBezTo>
                  <a:cubicBezTo>
                    <a:pt x="1486" y="639"/>
                    <a:pt x="1471" y="648"/>
                    <a:pt x="1458" y="659"/>
                  </a:cubicBezTo>
                  <a:cubicBezTo>
                    <a:pt x="1445" y="668"/>
                    <a:pt x="1431" y="677"/>
                    <a:pt x="1418" y="686"/>
                  </a:cubicBezTo>
                  <a:cubicBezTo>
                    <a:pt x="1402" y="697"/>
                    <a:pt x="1387" y="709"/>
                    <a:pt x="1373" y="722"/>
                  </a:cubicBezTo>
                  <a:cubicBezTo>
                    <a:pt x="1361" y="735"/>
                    <a:pt x="1346" y="743"/>
                    <a:pt x="1331" y="751"/>
                  </a:cubicBezTo>
                  <a:cubicBezTo>
                    <a:pt x="1326" y="754"/>
                    <a:pt x="1320" y="757"/>
                    <a:pt x="1315" y="761"/>
                  </a:cubicBezTo>
                  <a:cubicBezTo>
                    <a:pt x="1305" y="767"/>
                    <a:pt x="1296" y="767"/>
                    <a:pt x="1287" y="761"/>
                  </a:cubicBezTo>
                  <a:cubicBezTo>
                    <a:pt x="1264" y="748"/>
                    <a:pt x="1242" y="735"/>
                    <a:pt x="1222" y="718"/>
                  </a:cubicBezTo>
                  <a:cubicBezTo>
                    <a:pt x="1205" y="704"/>
                    <a:pt x="1188" y="690"/>
                    <a:pt x="1172" y="674"/>
                  </a:cubicBezTo>
                  <a:cubicBezTo>
                    <a:pt x="1169" y="672"/>
                    <a:pt x="1168" y="671"/>
                    <a:pt x="1166" y="675"/>
                  </a:cubicBezTo>
                  <a:cubicBezTo>
                    <a:pt x="1159" y="692"/>
                    <a:pt x="1151" y="708"/>
                    <a:pt x="1141" y="723"/>
                  </a:cubicBezTo>
                  <a:cubicBezTo>
                    <a:pt x="1137" y="729"/>
                    <a:pt x="1136" y="737"/>
                    <a:pt x="1136" y="745"/>
                  </a:cubicBezTo>
                  <a:cubicBezTo>
                    <a:pt x="1136" y="761"/>
                    <a:pt x="1130" y="776"/>
                    <a:pt x="1120" y="789"/>
                  </a:cubicBezTo>
                  <a:cubicBezTo>
                    <a:pt x="1112" y="800"/>
                    <a:pt x="1106" y="812"/>
                    <a:pt x="1098" y="823"/>
                  </a:cubicBezTo>
                  <a:cubicBezTo>
                    <a:pt x="1096" y="827"/>
                    <a:pt x="1093" y="831"/>
                    <a:pt x="1090" y="835"/>
                  </a:cubicBezTo>
                  <a:cubicBezTo>
                    <a:pt x="1085" y="841"/>
                    <a:pt x="1082" y="848"/>
                    <a:pt x="1081" y="856"/>
                  </a:cubicBezTo>
                  <a:cubicBezTo>
                    <a:pt x="1079" y="861"/>
                    <a:pt x="1081" y="866"/>
                    <a:pt x="1086" y="869"/>
                  </a:cubicBezTo>
                  <a:cubicBezTo>
                    <a:pt x="1093" y="874"/>
                    <a:pt x="1101" y="877"/>
                    <a:pt x="1109" y="879"/>
                  </a:cubicBezTo>
                  <a:cubicBezTo>
                    <a:pt x="1129" y="885"/>
                    <a:pt x="1149" y="892"/>
                    <a:pt x="1167" y="902"/>
                  </a:cubicBezTo>
                  <a:cubicBezTo>
                    <a:pt x="1183" y="911"/>
                    <a:pt x="1200" y="916"/>
                    <a:pt x="1217" y="921"/>
                  </a:cubicBezTo>
                  <a:cubicBezTo>
                    <a:pt x="1236" y="928"/>
                    <a:pt x="1255" y="935"/>
                    <a:pt x="1274" y="941"/>
                  </a:cubicBezTo>
                  <a:cubicBezTo>
                    <a:pt x="1286" y="945"/>
                    <a:pt x="1297" y="953"/>
                    <a:pt x="1309" y="958"/>
                  </a:cubicBezTo>
                  <a:cubicBezTo>
                    <a:pt x="1328" y="966"/>
                    <a:pt x="1346" y="974"/>
                    <a:pt x="1364" y="983"/>
                  </a:cubicBezTo>
                  <a:cubicBezTo>
                    <a:pt x="1386" y="994"/>
                    <a:pt x="1411" y="1001"/>
                    <a:pt x="1431" y="1015"/>
                  </a:cubicBezTo>
                  <a:cubicBezTo>
                    <a:pt x="1440" y="1021"/>
                    <a:pt x="1446" y="1029"/>
                    <a:pt x="1451" y="1038"/>
                  </a:cubicBezTo>
                  <a:cubicBezTo>
                    <a:pt x="1458" y="1050"/>
                    <a:pt x="1464" y="1063"/>
                    <a:pt x="1468" y="1076"/>
                  </a:cubicBezTo>
                  <a:cubicBezTo>
                    <a:pt x="1471" y="1090"/>
                    <a:pt x="1469" y="1103"/>
                    <a:pt x="1463" y="1115"/>
                  </a:cubicBezTo>
                  <a:cubicBezTo>
                    <a:pt x="1451" y="1141"/>
                    <a:pt x="1435" y="1164"/>
                    <a:pt x="1420" y="1188"/>
                  </a:cubicBezTo>
                  <a:cubicBezTo>
                    <a:pt x="1405" y="1211"/>
                    <a:pt x="1390" y="1234"/>
                    <a:pt x="1373" y="1256"/>
                  </a:cubicBezTo>
                  <a:cubicBezTo>
                    <a:pt x="1359" y="1273"/>
                    <a:pt x="1347" y="1292"/>
                    <a:pt x="1333" y="1310"/>
                  </a:cubicBezTo>
                  <a:cubicBezTo>
                    <a:pt x="1322" y="1324"/>
                    <a:pt x="1310" y="1338"/>
                    <a:pt x="1297" y="1352"/>
                  </a:cubicBezTo>
                  <a:cubicBezTo>
                    <a:pt x="1282" y="1367"/>
                    <a:pt x="1269" y="1385"/>
                    <a:pt x="1258" y="1404"/>
                  </a:cubicBezTo>
                  <a:cubicBezTo>
                    <a:pt x="1246" y="1425"/>
                    <a:pt x="1232" y="1444"/>
                    <a:pt x="1216" y="1462"/>
                  </a:cubicBezTo>
                  <a:cubicBezTo>
                    <a:pt x="1214" y="1464"/>
                    <a:pt x="1213" y="1466"/>
                    <a:pt x="1211" y="1469"/>
                  </a:cubicBezTo>
                  <a:cubicBezTo>
                    <a:pt x="1206" y="1475"/>
                    <a:pt x="1202" y="1477"/>
                    <a:pt x="1195" y="1474"/>
                  </a:cubicBezTo>
                  <a:cubicBezTo>
                    <a:pt x="1187" y="1472"/>
                    <a:pt x="1179" y="1471"/>
                    <a:pt x="1172" y="1468"/>
                  </a:cubicBezTo>
                  <a:cubicBezTo>
                    <a:pt x="1170" y="1467"/>
                    <a:pt x="1168" y="1468"/>
                    <a:pt x="1167" y="1469"/>
                  </a:cubicBezTo>
                  <a:cubicBezTo>
                    <a:pt x="1165" y="1470"/>
                    <a:pt x="1165" y="1472"/>
                    <a:pt x="1166" y="1474"/>
                  </a:cubicBezTo>
                  <a:cubicBezTo>
                    <a:pt x="1171" y="1482"/>
                    <a:pt x="1171" y="1492"/>
                    <a:pt x="1172" y="1501"/>
                  </a:cubicBezTo>
                  <a:cubicBezTo>
                    <a:pt x="1172" y="1505"/>
                    <a:pt x="1175" y="1507"/>
                    <a:pt x="1177" y="1510"/>
                  </a:cubicBezTo>
                  <a:cubicBezTo>
                    <a:pt x="1190" y="1520"/>
                    <a:pt x="1203" y="1529"/>
                    <a:pt x="1214" y="1540"/>
                  </a:cubicBezTo>
                  <a:cubicBezTo>
                    <a:pt x="1222" y="1548"/>
                    <a:pt x="1233" y="1553"/>
                    <a:pt x="1244" y="1559"/>
                  </a:cubicBezTo>
                  <a:cubicBezTo>
                    <a:pt x="1263" y="1569"/>
                    <a:pt x="1283" y="1578"/>
                    <a:pt x="1304" y="1587"/>
                  </a:cubicBezTo>
                  <a:cubicBezTo>
                    <a:pt x="1313" y="1591"/>
                    <a:pt x="1322" y="1594"/>
                    <a:pt x="1331" y="1598"/>
                  </a:cubicBezTo>
                  <a:cubicBezTo>
                    <a:pt x="1337" y="1601"/>
                    <a:pt x="1343" y="1605"/>
                    <a:pt x="1347" y="1610"/>
                  </a:cubicBezTo>
                  <a:cubicBezTo>
                    <a:pt x="1352" y="1616"/>
                    <a:pt x="1353" y="1623"/>
                    <a:pt x="1350" y="1629"/>
                  </a:cubicBezTo>
                  <a:cubicBezTo>
                    <a:pt x="1346" y="1637"/>
                    <a:pt x="1341" y="1642"/>
                    <a:pt x="1332" y="1642"/>
                  </a:cubicBezTo>
                  <a:cubicBezTo>
                    <a:pt x="1303" y="1643"/>
                    <a:pt x="1274" y="1639"/>
                    <a:pt x="1246" y="1634"/>
                  </a:cubicBezTo>
                  <a:cubicBezTo>
                    <a:pt x="1230" y="1631"/>
                    <a:pt x="1215" y="1628"/>
                    <a:pt x="1199" y="1624"/>
                  </a:cubicBezTo>
                  <a:cubicBezTo>
                    <a:pt x="1195" y="1623"/>
                    <a:pt x="1190" y="1624"/>
                    <a:pt x="1185" y="1624"/>
                  </a:cubicBezTo>
                  <a:cubicBezTo>
                    <a:pt x="1169" y="1625"/>
                    <a:pt x="1154" y="1619"/>
                    <a:pt x="1139" y="1615"/>
                  </a:cubicBezTo>
                  <a:cubicBezTo>
                    <a:pt x="1131" y="1613"/>
                    <a:pt x="1123" y="1610"/>
                    <a:pt x="1115" y="1608"/>
                  </a:cubicBezTo>
                  <a:cubicBezTo>
                    <a:pt x="1111" y="1607"/>
                    <a:pt x="1109" y="1609"/>
                    <a:pt x="1109" y="1613"/>
                  </a:cubicBezTo>
                  <a:cubicBezTo>
                    <a:pt x="1108" y="1616"/>
                    <a:pt x="1108" y="1620"/>
                    <a:pt x="1108" y="1624"/>
                  </a:cubicBezTo>
                  <a:cubicBezTo>
                    <a:pt x="1107" y="1628"/>
                    <a:pt x="1105" y="1630"/>
                    <a:pt x="1101" y="1629"/>
                  </a:cubicBezTo>
                  <a:cubicBezTo>
                    <a:pt x="1072" y="1628"/>
                    <a:pt x="1042" y="1624"/>
                    <a:pt x="1014" y="1615"/>
                  </a:cubicBezTo>
                  <a:cubicBezTo>
                    <a:pt x="1010" y="1614"/>
                    <a:pt x="1006" y="1612"/>
                    <a:pt x="1003" y="1611"/>
                  </a:cubicBezTo>
                  <a:cubicBezTo>
                    <a:pt x="996" y="1608"/>
                    <a:pt x="995" y="1607"/>
                    <a:pt x="996" y="1599"/>
                  </a:cubicBezTo>
                  <a:cubicBezTo>
                    <a:pt x="997" y="1593"/>
                    <a:pt x="998" y="1586"/>
                    <a:pt x="999" y="1579"/>
                  </a:cubicBezTo>
                  <a:cubicBezTo>
                    <a:pt x="1000" y="1575"/>
                    <a:pt x="1000" y="1570"/>
                    <a:pt x="1000" y="1565"/>
                  </a:cubicBezTo>
                  <a:cubicBezTo>
                    <a:pt x="999" y="1555"/>
                    <a:pt x="1000" y="1546"/>
                    <a:pt x="1003" y="1537"/>
                  </a:cubicBezTo>
                  <a:cubicBezTo>
                    <a:pt x="1009" y="1523"/>
                    <a:pt x="1012" y="1508"/>
                    <a:pt x="1021" y="1495"/>
                  </a:cubicBezTo>
                  <a:cubicBezTo>
                    <a:pt x="1024" y="1491"/>
                    <a:pt x="1025" y="1485"/>
                    <a:pt x="1025" y="1480"/>
                  </a:cubicBezTo>
                  <a:cubicBezTo>
                    <a:pt x="1024" y="1477"/>
                    <a:pt x="1025" y="1474"/>
                    <a:pt x="1026" y="1471"/>
                  </a:cubicBezTo>
                  <a:cubicBezTo>
                    <a:pt x="1027" y="1466"/>
                    <a:pt x="1032" y="1463"/>
                    <a:pt x="1037" y="1464"/>
                  </a:cubicBezTo>
                  <a:cubicBezTo>
                    <a:pt x="1039" y="1465"/>
                    <a:pt x="1040" y="1465"/>
                    <a:pt x="1042" y="1466"/>
                  </a:cubicBezTo>
                  <a:cubicBezTo>
                    <a:pt x="1050" y="1466"/>
                    <a:pt x="1056" y="1467"/>
                    <a:pt x="1061" y="1458"/>
                  </a:cubicBezTo>
                  <a:cubicBezTo>
                    <a:pt x="1066" y="1449"/>
                    <a:pt x="1073" y="1440"/>
                    <a:pt x="1080" y="1431"/>
                  </a:cubicBezTo>
                  <a:cubicBezTo>
                    <a:pt x="1082" y="1427"/>
                    <a:pt x="1083" y="1424"/>
                    <a:pt x="1083" y="1420"/>
                  </a:cubicBezTo>
                  <a:cubicBezTo>
                    <a:pt x="1083" y="1406"/>
                    <a:pt x="1085" y="1393"/>
                    <a:pt x="1095" y="1383"/>
                  </a:cubicBezTo>
                  <a:cubicBezTo>
                    <a:pt x="1100" y="1378"/>
                    <a:pt x="1106" y="1374"/>
                    <a:pt x="1112" y="1370"/>
                  </a:cubicBezTo>
                  <a:cubicBezTo>
                    <a:pt x="1119" y="1366"/>
                    <a:pt x="1125" y="1361"/>
                    <a:pt x="1128" y="1353"/>
                  </a:cubicBezTo>
                  <a:cubicBezTo>
                    <a:pt x="1131" y="1344"/>
                    <a:pt x="1136" y="1337"/>
                    <a:pt x="1142" y="1330"/>
                  </a:cubicBezTo>
                  <a:cubicBezTo>
                    <a:pt x="1149" y="1323"/>
                    <a:pt x="1155" y="1315"/>
                    <a:pt x="1159" y="1306"/>
                  </a:cubicBezTo>
                  <a:cubicBezTo>
                    <a:pt x="1166" y="1290"/>
                    <a:pt x="1174" y="1275"/>
                    <a:pt x="1182" y="1260"/>
                  </a:cubicBezTo>
                  <a:cubicBezTo>
                    <a:pt x="1188" y="1250"/>
                    <a:pt x="1193" y="1239"/>
                    <a:pt x="1199" y="1228"/>
                  </a:cubicBezTo>
                  <a:cubicBezTo>
                    <a:pt x="1201" y="1225"/>
                    <a:pt x="1204" y="1222"/>
                    <a:pt x="1206" y="1219"/>
                  </a:cubicBezTo>
                  <a:cubicBezTo>
                    <a:pt x="1214" y="1208"/>
                    <a:pt x="1221" y="1197"/>
                    <a:pt x="1221" y="1183"/>
                  </a:cubicBezTo>
                  <a:cubicBezTo>
                    <a:pt x="1222" y="1175"/>
                    <a:pt x="1226" y="1169"/>
                    <a:pt x="1232" y="1164"/>
                  </a:cubicBezTo>
                  <a:cubicBezTo>
                    <a:pt x="1233" y="1163"/>
                    <a:pt x="1234" y="1162"/>
                    <a:pt x="1235" y="1160"/>
                  </a:cubicBezTo>
                  <a:cubicBezTo>
                    <a:pt x="1236" y="1159"/>
                    <a:pt x="1236" y="1158"/>
                    <a:pt x="1233" y="1157"/>
                  </a:cubicBezTo>
                  <a:cubicBezTo>
                    <a:pt x="1200" y="1153"/>
                    <a:pt x="1169" y="1143"/>
                    <a:pt x="1137" y="1133"/>
                  </a:cubicBezTo>
                  <a:cubicBezTo>
                    <a:pt x="1113" y="1125"/>
                    <a:pt x="1088" y="1117"/>
                    <a:pt x="1063" y="1111"/>
                  </a:cubicBezTo>
                  <a:cubicBezTo>
                    <a:pt x="1045" y="1107"/>
                    <a:pt x="1027" y="1106"/>
                    <a:pt x="1009" y="1103"/>
                  </a:cubicBezTo>
                  <a:cubicBezTo>
                    <a:pt x="995" y="1100"/>
                    <a:pt x="982" y="1097"/>
                    <a:pt x="968" y="1095"/>
                  </a:cubicBezTo>
                  <a:cubicBezTo>
                    <a:pt x="965" y="1094"/>
                    <a:pt x="963" y="1095"/>
                    <a:pt x="962" y="1097"/>
                  </a:cubicBezTo>
                  <a:cubicBezTo>
                    <a:pt x="959" y="1101"/>
                    <a:pt x="957" y="1104"/>
                    <a:pt x="954" y="1107"/>
                  </a:cubicBezTo>
                  <a:cubicBezTo>
                    <a:pt x="948" y="1114"/>
                    <a:pt x="940" y="1115"/>
                    <a:pt x="931" y="1115"/>
                  </a:cubicBezTo>
                  <a:cubicBezTo>
                    <a:pt x="930" y="1115"/>
                    <a:pt x="930" y="1115"/>
                    <a:pt x="929" y="1114"/>
                  </a:cubicBezTo>
                  <a:cubicBezTo>
                    <a:pt x="923" y="1113"/>
                    <a:pt x="919" y="1115"/>
                    <a:pt x="916" y="1120"/>
                  </a:cubicBezTo>
                  <a:cubicBezTo>
                    <a:pt x="897" y="1144"/>
                    <a:pt x="878" y="1169"/>
                    <a:pt x="861" y="1194"/>
                  </a:cubicBezTo>
                  <a:cubicBezTo>
                    <a:pt x="851" y="1208"/>
                    <a:pt x="843" y="1223"/>
                    <a:pt x="834" y="1237"/>
                  </a:cubicBezTo>
                  <a:cubicBezTo>
                    <a:pt x="823" y="1256"/>
                    <a:pt x="810" y="1274"/>
                    <a:pt x="798" y="1292"/>
                  </a:cubicBezTo>
                  <a:cubicBezTo>
                    <a:pt x="789" y="1305"/>
                    <a:pt x="782" y="1319"/>
                    <a:pt x="774" y="1332"/>
                  </a:cubicBezTo>
                  <a:cubicBezTo>
                    <a:pt x="759" y="1355"/>
                    <a:pt x="743" y="1377"/>
                    <a:pt x="727" y="1399"/>
                  </a:cubicBezTo>
                  <a:cubicBezTo>
                    <a:pt x="702" y="1434"/>
                    <a:pt x="677" y="1469"/>
                    <a:pt x="652" y="1504"/>
                  </a:cubicBezTo>
                  <a:cubicBezTo>
                    <a:pt x="648" y="1510"/>
                    <a:pt x="643" y="1513"/>
                    <a:pt x="638" y="1516"/>
                  </a:cubicBezTo>
                  <a:cubicBezTo>
                    <a:pt x="621" y="1525"/>
                    <a:pt x="612" y="1541"/>
                    <a:pt x="603" y="1556"/>
                  </a:cubicBezTo>
                  <a:cubicBezTo>
                    <a:pt x="595" y="1570"/>
                    <a:pt x="585" y="1581"/>
                    <a:pt x="574" y="1592"/>
                  </a:cubicBezTo>
                  <a:cubicBezTo>
                    <a:pt x="562" y="1603"/>
                    <a:pt x="554" y="1615"/>
                    <a:pt x="543" y="1627"/>
                  </a:cubicBezTo>
                  <a:cubicBezTo>
                    <a:pt x="532" y="1640"/>
                    <a:pt x="521" y="1652"/>
                    <a:pt x="511" y="1665"/>
                  </a:cubicBezTo>
                  <a:cubicBezTo>
                    <a:pt x="505" y="1672"/>
                    <a:pt x="500" y="1680"/>
                    <a:pt x="498" y="1689"/>
                  </a:cubicBezTo>
                  <a:cubicBezTo>
                    <a:pt x="495" y="1696"/>
                    <a:pt x="491" y="1702"/>
                    <a:pt x="486" y="1707"/>
                  </a:cubicBezTo>
                  <a:cubicBezTo>
                    <a:pt x="476" y="1716"/>
                    <a:pt x="467" y="1726"/>
                    <a:pt x="458" y="1736"/>
                  </a:cubicBezTo>
                  <a:cubicBezTo>
                    <a:pt x="455" y="1740"/>
                    <a:pt x="453" y="1743"/>
                    <a:pt x="449" y="1746"/>
                  </a:cubicBezTo>
                  <a:cubicBezTo>
                    <a:pt x="440" y="1756"/>
                    <a:pt x="437" y="1770"/>
                    <a:pt x="431" y="1782"/>
                  </a:cubicBezTo>
                  <a:cubicBezTo>
                    <a:pt x="425" y="1793"/>
                    <a:pt x="426" y="1805"/>
                    <a:pt x="424" y="1817"/>
                  </a:cubicBezTo>
                  <a:cubicBezTo>
                    <a:pt x="423" y="1828"/>
                    <a:pt x="420" y="1839"/>
                    <a:pt x="414" y="1849"/>
                  </a:cubicBezTo>
                  <a:cubicBezTo>
                    <a:pt x="412" y="1853"/>
                    <a:pt x="411" y="1857"/>
                    <a:pt x="409" y="1862"/>
                  </a:cubicBezTo>
                  <a:cubicBezTo>
                    <a:pt x="408" y="1865"/>
                    <a:pt x="406" y="1866"/>
                    <a:pt x="403" y="1866"/>
                  </a:cubicBezTo>
                  <a:cubicBezTo>
                    <a:pt x="397" y="1864"/>
                    <a:pt x="392" y="1866"/>
                    <a:pt x="386" y="1866"/>
                  </a:cubicBezTo>
                  <a:cubicBezTo>
                    <a:pt x="385" y="1866"/>
                    <a:pt x="384" y="1867"/>
                    <a:pt x="384" y="1866"/>
                  </a:cubicBezTo>
                  <a:cubicBezTo>
                    <a:pt x="380" y="1866"/>
                    <a:pt x="376" y="1865"/>
                    <a:pt x="375" y="1870"/>
                  </a:cubicBezTo>
                  <a:cubicBezTo>
                    <a:pt x="373" y="1874"/>
                    <a:pt x="369" y="1879"/>
                    <a:pt x="374" y="1885"/>
                  </a:cubicBezTo>
                  <a:cubicBezTo>
                    <a:pt x="375" y="1887"/>
                    <a:pt x="376" y="1889"/>
                    <a:pt x="375" y="1892"/>
                  </a:cubicBezTo>
                  <a:cubicBezTo>
                    <a:pt x="370" y="1903"/>
                    <a:pt x="367" y="1915"/>
                    <a:pt x="362" y="1926"/>
                  </a:cubicBezTo>
                  <a:cubicBezTo>
                    <a:pt x="362" y="1927"/>
                    <a:pt x="362" y="1929"/>
                    <a:pt x="360" y="1930"/>
                  </a:cubicBezTo>
                  <a:cubicBezTo>
                    <a:pt x="359" y="1930"/>
                    <a:pt x="360" y="1928"/>
                    <a:pt x="359" y="1927"/>
                  </a:cubicBezTo>
                  <a:cubicBezTo>
                    <a:pt x="348" y="1953"/>
                    <a:pt x="339" y="1981"/>
                    <a:pt x="330" y="2008"/>
                  </a:cubicBezTo>
                  <a:cubicBezTo>
                    <a:pt x="328" y="2014"/>
                    <a:pt x="327" y="2020"/>
                    <a:pt x="328" y="2026"/>
                  </a:cubicBezTo>
                  <a:cubicBezTo>
                    <a:pt x="329" y="2029"/>
                    <a:pt x="328" y="2032"/>
                    <a:pt x="328" y="2035"/>
                  </a:cubicBezTo>
                  <a:cubicBezTo>
                    <a:pt x="327" y="2042"/>
                    <a:pt x="327" y="2048"/>
                    <a:pt x="329" y="2054"/>
                  </a:cubicBezTo>
                  <a:cubicBezTo>
                    <a:pt x="330" y="2057"/>
                    <a:pt x="330" y="2060"/>
                    <a:pt x="330" y="2062"/>
                  </a:cubicBezTo>
                  <a:cubicBezTo>
                    <a:pt x="328" y="2069"/>
                    <a:pt x="332" y="2077"/>
                    <a:pt x="340" y="2076"/>
                  </a:cubicBezTo>
                  <a:cubicBezTo>
                    <a:pt x="341" y="2076"/>
                    <a:pt x="342" y="2076"/>
                    <a:pt x="343" y="2077"/>
                  </a:cubicBezTo>
                  <a:cubicBezTo>
                    <a:pt x="355" y="2077"/>
                    <a:pt x="361" y="2085"/>
                    <a:pt x="360" y="2096"/>
                  </a:cubicBezTo>
                  <a:cubicBezTo>
                    <a:pt x="360" y="2098"/>
                    <a:pt x="359" y="2099"/>
                    <a:pt x="358" y="2100"/>
                  </a:cubicBezTo>
                  <a:cubicBezTo>
                    <a:pt x="349" y="2105"/>
                    <a:pt x="339" y="2107"/>
                    <a:pt x="329" y="2107"/>
                  </a:cubicBezTo>
                  <a:cubicBezTo>
                    <a:pt x="313" y="2107"/>
                    <a:pt x="297" y="2106"/>
                    <a:pt x="281" y="2105"/>
                  </a:cubicBezTo>
                  <a:cubicBezTo>
                    <a:pt x="271" y="2104"/>
                    <a:pt x="260" y="2104"/>
                    <a:pt x="250" y="2103"/>
                  </a:cubicBezTo>
                  <a:cubicBezTo>
                    <a:pt x="236" y="2101"/>
                    <a:pt x="227" y="2092"/>
                    <a:pt x="222" y="2080"/>
                  </a:cubicBezTo>
                  <a:cubicBezTo>
                    <a:pt x="214" y="2061"/>
                    <a:pt x="209" y="2041"/>
                    <a:pt x="207" y="2020"/>
                  </a:cubicBezTo>
                  <a:cubicBezTo>
                    <a:pt x="206" y="2010"/>
                    <a:pt x="207" y="1999"/>
                    <a:pt x="208" y="1989"/>
                  </a:cubicBezTo>
                  <a:cubicBezTo>
                    <a:pt x="209" y="1977"/>
                    <a:pt x="209" y="1965"/>
                    <a:pt x="208" y="1953"/>
                  </a:cubicBezTo>
                  <a:cubicBezTo>
                    <a:pt x="207" y="1951"/>
                    <a:pt x="207" y="1950"/>
                    <a:pt x="205" y="1950"/>
                  </a:cubicBezTo>
                  <a:cubicBezTo>
                    <a:pt x="203" y="1950"/>
                    <a:pt x="201" y="1949"/>
                    <a:pt x="200" y="1950"/>
                  </a:cubicBezTo>
                  <a:cubicBezTo>
                    <a:pt x="192" y="1950"/>
                    <a:pt x="189" y="1946"/>
                    <a:pt x="186" y="1940"/>
                  </a:cubicBezTo>
                  <a:cubicBezTo>
                    <a:pt x="178" y="1922"/>
                    <a:pt x="172" y="1904"/>
                    <a:pt x="172" y="1884"/>
                  </a:cubicBezTo>
                  <a:cubicBezTo>
                    <a:pt x="172" y="1881"/>
                    <a:pt x="173" y="1877"/>
                    <a:pt x="173" y="1874"/>
                  </a:cubicBezTo>
                  <a:cubicBezTo>
                    <a:pt x="174" y="1870"/>
                    <a:pt x="176" y="1867"/>
                    <a:pt x="179" y="1865"/>
                  </a:cubicBezTo>
                  <a:cubicBezTo>
                    <a:pt x="197" y="1855"/>
                    <a:pt x="211" y="1841"/>
                    <a:pt x="229" y="1832"/>
                  </a:cubicBezTo>
                  <a:cubicBezTo>
                    <a:pt x="239" y="1827"/>
                    <a:pt x="250" y="1822"/>
                    <a:pt x="261" y="1818"/>
                  </a:cubicBezTo>
                  <a:cubicBezTo>
                    <a:pt x="266" y="1817"/>
                    <a:pt x="271" y="1815"/>
                    <a:pt x="277" y="1814"/>
                  </a:cubicBezTo>
                  <a:cubicBezTo>
                    <a:pt x="279" y="1813"/>
                    <a:pt x="280" y="1812"/>
                    <a:pt x="278" y="1810"/>
                  </a:cubicBezTo>
                  <a:cubicBezTo>
                    <a:pt x="274" y="1807"/>
                    <a:pt x="275" y="1804"/>
                    <a:pt x="276" y="1800"/>
                  </a:cubicBezTo>
                  <a:cubicBezTo>
                    <a:pt x="280" y="1789"/>
                    <a:pt x="284" y="1779"/>
                    <a:pt x="288" y="1768"/>
                  </a:cubicBezTo>
                  <a:cubicBezTo>
                    <a:pt x="290" y="1763"/>
                    <a:pt x="294" y="1759"/>
                    <a:pt x="299" y="1756"/>
                  </a:cubicBezTo>
                  <a:cubicBezTo>
                    <a:pt x="306" y="1750"/>
                    <a:pt x="312" y="1744"/>
                    <a:pt x="315" y="1736"/>
                  </a:cubicBezTo>
                  <a:cubicBezTo>
                    <a:pt x="322" y="1715"/>
                    <a:pt x="332" y="1696"/>
                    <a:pt x="338" y="1676"/>
                  </a:cubicBezTo>
                  <a:cubicBezTo>
                    <a:pt x="344" y="1660"/>
                    <a:pt x="351" y="1645"/>
                    <a:pt x="358" y="1630"/>
                  </a:cubicBezTo>
                  <a:cubicBezTo>
                    <a:pt x="366" y="1613"/>
                    <a:pt x="379" y="1601"/>
                    <a:pt x="388" y="1585"/>
                  </a:cubicBezTo>
                  <a:cubicBezTo>
                    <a:pt x="408" y="1555"/>
                    <a:pt x="429" y="1526"/>
                    <a:pt x="448" y="1494"/>
                  </a:cubicBezTo>
                  <a:cubicBezTo>
                    <a:pt x="464" y="1467"/>
                    <a:pt x="481" y="1440"/>
                    <a:pt x="500" y="1414"/>
                  </a:cubicBezTo>
                  <a:cubicBezTo>
                    <a:pt x="514" y="1395"/>
                    <a:pt x="528" y="1374"/>
                    <a:pt x="543" y="1355"/>
                  </a:cubicBezTo>
                  <a:cubicBezTo>
                    <a:pt x="552" y="1344"/>
                    <a:pt x="562" y="1337"/>
                    <a:pt x="575" y="1333"/>
                  </a:cubicBezTo>
                  <a:cubicBezTo>
                    <a:pt x="591" y="1327"/>
                    <a:pt x="598" y="1317"/>
                    <a:pt x="599" y="1301"/>
                  </a:cubicBezTo>
                  <a:cubicBezTo>
                    <a:pt x="600" y="1299"/>
                    <a:pt x="600" y="1296"/>
                    <a:pt x="601" y="1295"/>
                  </a:cubicBezTo>
                  <a:cubicBezTo>
                    <a:pt x="612" y="1279"/>
                    <a:pt x="616" y="1261"/>
                    <a:pt x="622" y="1243"/>
                  </a:cubicBezTo>
                  <a:cubicBezTo>
                    <a:pt x="629" y="1221"/>
                    <a:pt x="638" y="1199"/>
                    <a:pt x="648" y="1178"/>
                  </a:cubicBezTo>
                  <a:cubicBezTo>
                    <a:pt x="655" y="1162"/>
                    <a:pt x="660" y="1146"/>
                    <a:pt x="667" y="1131"/>
                  </a:cubicBezTo>
                  <a:cubicBezTo>
                    <a:pt x="674" y="1116"/>
                    <a:pt x="678" y="1101"/>
                    <a:pt x="683" y="1086"/>
                  </a:cubicBezTo>
                  <a:cubicBezTo>
                    <a:pt x="684" y="1081"/>
                    <a:pt x="687" y="1076"/>
                    <a:pt x="688" y="1070"/>
                  </a:cubicBezTo>
                  <a:cubicBezTo>
                    <a:pt x="689" y="1068"/>
                    <a:pt x="689" y="1066"/>
                    <a:pt x="687" y="1065"/>
                  </a:cubicBezTo>
                  <a:cubicBezTo>
                    <a:pt x="682" y="1063"/>
                    <a:pt x="683" y="1060"/>
                    <a:pt x="683" y="1057"/>
                  </a:cubicBezTo>
                  <a:cubicBezTo>
                    <a:pt x="684" y="1047"/>
                    <a:pt x="685" y="1037"/>
                    <a:pt x="687" y="1027"/>
                  </a:cubicBezTo>
                  <a:cubicBezTo>
                    <a:pt x="690" y="1008"/>
                    <a:pt x="693" y="990"/>
                    <a:pt x="695" y="971"/>
                  </a:cubicBezTo>
                  <a:cubicBezTo>
                    <a:pt x="699" y="940"/>
                    <a:pt x="705" y="911"/>
                    <a:pt x="712" y="881"/>
                  </a:cubicBezTo>
                  <a:cubicBezTo>
                    <a:pt x="716" y="861"/>
                    <a:pt x="724" y="843"/>
                    <a:pt x="729" y="824"/>
                  </a:cubicBezTo>
                  <a:cubicBezTo>
                    <a:pt x="738" y="793"/>
                    <a:pt x="750" y="763"/>
                    <a:pt x="760" y="732"/>
                  </a:cubicBezTo>
                  <a:cubicBezTo>
                    <a:pt x="768" y="709"/>
                    <a:pt x="774" y="684"/>
                    <a:pt x="778" y="660"/>
                  </a:cubicBezTo>
                  <a:cubicBezTo>
                    <a:pt x="782" y="634"/>
                    <a:pt x="781" y="608"/>
                    <a:pt x="781" y="582"/>
                  </a:cubicBezTo>
                  <a:cubicBezTo>
                    <a:pt x="781" y="570"/>
                    <a:pt x="781" y="559"/>
                    <a:pt x="781" y="547"/>
                  </a:cubicBezTo>
                  <a:cubicBezTo>
                    <a:pt x="781" y="545"/>
                    <a:pt x="782" y="543"/>
                    <a:pt x="780" y="542"/>
                  </a:cubicBezTo>
                  <a:cubicBezTo>
                    <a:pt x="778" y="541"/>
                    <a:pt x="776" y="543"/>
                    <a:pt x="775" y="544"/>
                  </a:cubicBezTo>
                  <a:cubicBezTo>
                    <a:pt x="761" y="555"/>
                    <a:pt x="748" y="567"/>
                    <a:pt x="735" y="579"/>
                  </a:cubicBezTo>
                  <a:cubicBezTo>
                    <a:pt x="716" y="595"/>
                    <a:pt x="698" y="610"/>
                    <a:pt x="680" y="627"/>
                  </a:cubicBezTo>
                  <a:cubicBezTo>
                    <a:pt x="671" y="635"/>
                    <a:pt x="662" y="643"/>
                    <a:pt x="654" y="652"/>
                  </a:cubicBezTo>
                  <a:cubicBezTo>
                    <a:pt x="626" y="680"/>
                    <a:pt x="597" y="707"/>
                    <a:pt x="569" y="735"/>
                  </a:cubicBezTo>
                  <a:cubicBezTo>
                    <a:pt x="548" y="755"/>
                    <a:pt x="528" y="776"/>
                    <a:pt x="511" y="800"/>
                  </a:cubicBezTo>
                  <a:cubicBezTo>
                    <a:pt x="507" y="805"/>
                    <a:pt x="503" y="809"/>
                    <a:pt x="499" y="815"/>
                  </a:cubicBezTo>
                  <a:cubicBezTo>
                    <a:pt x="497" y="818"/>
                    <a:pt x="494" y="818"/>
                    <a:pt x="492" y="817"/>
                  </a:cubicBezTo>
                  <a:cubicBezTo>
                    <a:pt x="487" y="814"/>
                    <a:pt x="482" y="812"/>
                    <a:pt x="477" y="809"/>
                  </a:cubicBezTo>
                  <a:cubicBezTo>
                    <a:pt x="475" y="808"/>
                    <a:pt x="473" y="807"/>
                    <a:pt x="472" y="809"/>
                  </a:cubicBezTo>
                  <a:cubicBezTo>
                    <a:pt x="461" y="819"/>
                    <a:pt x="451" y="829"/>
                    <a:pt x="444" y="841"/>
                  </a:cubicBezTo>
                  <a:cubicBezTo>
                    <a:pt x="441" y="846"/>
                    <a:pt x="439" y="851"/>
                    <a:pt x="437" y="856"/>
                  </a:cubicBezTo>
                  <a:cubicBezTo>
                    <a:pt x="435" y="861"/>
                    <a:pt x="431" y="863"/>
                    <a:pt x="425" y="864"/>
                  </a:cubicBezTo>
                  <a:cubicBezTo>
                    <a:pt x="420" y="864"/>
                    <a:pt x="415" y="865"/>
                    <a:pt x="410" y="866"/>
                  </a:cubicBezTo>
                  <a:cubicBezTo>
                    <a:pt x="406" y="866"/>
                    <a:pt x="405" y="868"/>
                    <a:pt x="405" y="872"/>
                  </a:cubicBezTo>
                  <a:cubicBezTo>
                    <a:pt x="404" y="881"/>
                    <a:pt x="407" y="890"/>
                    <a:pt x="409" y="900"/>
                  </a:cubicBezTo>
                  <a:cubicBezTo>
                    <a:pt x="410" y="908"/>
                    <a:pt x="408" y="915"/>
                    <a:pt x="401" y="920"/>
                  </a:cubicBezTo>
                  <a:cubicBezTo>
                    <a:pt x="399" y="922"/>
                    <a:pt x="400" y="923"/>
                    <a:pt x="401" y="925"/>
                  </a:cubicBezTo>
                  <a:cubicBezTo>
                    <a:pt x="404" y="928"/>
                    <a:pt x="407" y="932"/>
                    <a:pt x="410" y="935"/>
                  </a:cubicBezTo>
                  <a:cubicBezTo>
                    <a:pt x="429" y="956"/>
                    <a:pt x="449" y="977"/>
                    <a:pt x="468" y="998"/>
                  </a:cubicBezTo>
                  <a:cubicBezTo>
                    <a:pt x="479" y="1009"/>
                    <a:pt x="479" y="1015"/>
                    <a:pt x="472" y="1029"/>
                  </a:cubicBezTo>
                  <a:cubicBezTo>
                    <a:pt x="459" y="1055"/>
                    <a:pt x="442" y="1080"/>
                    <a:pt x="425" y="1104"/>
                  </a:cubicBezTo>
                  <a:cubicBezTo>
                    <a:pt x="405" y="1133"/>
                    <a:pt x="384" y="1162"/>
                    <a:pt x="364" y="1192"/>
                  </a:cubicBezTo>
                  <a:cubicBezTo>
                    <a:pt x="353" y="1207"/>
                    <a:pt x="341" y="1221"/>
                    <a:pt x="329" y="1236"/>
                  </a:cubicBezTo>
                  <a:cubicBezTo>
                    <a:pt x="325" y="1242"/>
                    <a:pt x="319" y="1247"/>
                    <a:pt x="311" y="1245"/>
                  </a:cubicBezTo>
                  <a:cubicBezTo>
                    <a:pt x="305" y="1243"/>
                    <a:pt x="301" y="1239"/>
                    <a:pt x="298" y="1234"/>
                  </a:cubicBezTo>
                  <a:cubicBezTo>
                    <a:pt x="295" y="1231"/>
                    <a:pt x="294" y="1230"/>
                    <a:pt x="290" y="1232"/>
                  </a:cubicBezTo>
                  <a:cubicBezTo>
                    <a:pt x="285" y="1236"/>
                    <a:pt x="281" y="1234"/>
                    <a:pt x="277" y="1229"/>
                  </a:cubicBezTo>
                  <a:cubicBezTo>
                    <a:pt x="276" y="1227"/>
                    <a:pt x="275" y="1225"/>
                    <a:pt x="273" y="1224"/>
                  </a:cubicBezTo>
                  <a:cubicBezTo>
                    <a:pt x="271" y="1222"/>
                    <a:pt x="269" y="1222"/>
                    <a:pt x="267" y="1225"/>
                  </a:cubicBezTo>
                  <a:cubicBezTo>
                    <a:pt x="263" y="1229"/>
                    <a:pt x="259" y="1232"/>
                    <a:pt x="254" y="1235"/>
                  </a:cubicBezTo>
                  <a:cubicBezTo>
                    <a:pt x="246" y="1239"/>
                    <a:pt x="239" y="1238"/>
                    <a:pt x="233" y="1232"/>
                  </a:cubicBezTo>
                  <a:cubicBezTo>
                    <a:pt x="230" y="1229"/>
                    <a:pt x="227" y="1226"/>
                    <a:pt x="224" y="1223"/>
                  </a:cubicBezTo>
                  <a:cubicBezTo>
                    <a:pt x="221" y="1220"/>
                    <a:pt x="218" y="1217"/>
                    <a:pt x="213" y="1216"/>
                  </a:cubicBezTo>
                  <a:cubicBezTo>
                    <a:pt x="210" y="1216"/>
                    <a:pt x="207" y="1213"/>
                    <a:pt x="208" y="1209"/>
                  </a:cubicBezTo>
                  <a:cubicBezTo>
                    <a:pt x="208" y="1206"/>
                    <a:pt x="207" y="1204"/>
                    <a:pt x="205" y="1202"/>
                  </a:cubicBezTo>
                  <a:cubicBezTo>
                    <a:pt x="191" y="1187"/>
                    <a:pt x="178" y="1171"/>
                    <a:pt x="164" y="1156"/>
                  </a:cubicBezTo>
                  <a:cubicBezTo>
                    <a:pt x="152" y="1142"/>
                    <a:pt x="140" y="1129"/>
                    <a:pt x="129" y="1115"/>
                  </a:cubicBezTo>
                  <a:cubicBezTo>
                    <a:pt x="116" y="1101"/>
                    <a:pt x="104" y="1086"/>
                    <a:pt x="92" y="1072"/>
                  </a:cubicBezTo>
                  <a:cubicBezTo>
                    <a:pt x="81" y="1059"/>
                    <a:pt x="70" y="1047"/>
                    <a:pt x="59" y="1034"/>
                  </a:cubicBezTo>
                  <a:cubicBezTo>
                    <a:pt x="50" y="1024"/>
                    <a:pt x="41" y="1013"/>
                    <a:pt x="32" y="1003"/>
                  </a:cubicBezTo>
                  <a:cubicBezTo>
                    <a:pt x="31" y="1001"/>
                    <a:pt x="29" y="1000"/>
                    <a:pt x="26" y="1000"/>
                  </a:cubicBezTo>
                  <a:cubicBezTo>
                    <a:pt x="21" y="1000"/>
                    <a:pt x="18" y="995"/>
                    <a:pt x="19" y="990"/>
                  </a:cubicBezTo>
                  <a:cubicBezTo>
                    <a:pt x="20" y="988"/>
                    <a:pt x="18" y="986"/>
                    <a:pt x="17" y="984"/>
                  </a:cubicBezTo>
                  <a:cubicBezTo>
                    <a:pt x="13" y="979"/>
                    <a:pt x="10" y="975"/>
                    <a:pt x="6" y="970"/>
                  </a:cubicBezTo>
                  <a:cubicBezTo>
                    <a:pt x="3" y="966"/>
                    <a:pt x="1" y="961"/>
                    <a:pt x="0" y="955"/>
                  </a:cubicBezTo>
                  <a:cubicBezTo>
                    <a:pt x="0" y="955"/>
                    <a:pt x="0" y="954"/>
                    <a:pt x="0" y="954"/>
                  </a:cubicBezTo>
                  <a:cubicBezTo>
                    <a:pt x="0" y="942"/>
                    <a:pt x="7" y="933"/>
                    <a:pt x="14" y="924"/>
                  </a:cubicBezTo>
                  <a:cubicBezTo>
                    <a:pt x="16" y="921"/>
                    <a:pt x="19" y="917"/>
                    <a:pt x="22" y="913"/>
                  </a:cubicBezTo>
                  <a:cubicBezTo>
                    <a:pt x="35" y="898"/>
                    <a:pt x="47" y="882"/>
                    <a:pt x="60" y="866"/>
                  </a:cubicBezTo>
                  <a:cubicBezTo>
                    <a:pt x="66" y="859"/>
                    <a:pt x="73" y="852"/>
                    <a:pt x="75" y="843"/>
                  </a:cubicBezTo>
                  <a:cubicBezTo>
                    <a:pt x="76" y="840"/>
                    <a:pt x="78" y="837"/>
                    <a:pt x="80" y="835"/>
                  </a:cubicBezTo>
                  <a:cubicBezTo>
                    <a:pt x="88" y="825"/>
                    <a:pt x="95" y="816"/>
                    <a:pt x="103" y="806"/>
                  </a:cubicBezTo>
                  <a:cubicBezTo>
                    <a:pt x="115" y="793"/>
                    <a:pt x="126" y="779"/>
                    <a:pt x="138" y="765"/>
                  </a:cubicBezTo>
                  <a:cubicBezTo>
                    <a:pt x="145" y="757"/>
                    <a:pt x="153" y="749"/>
                    <a:pt x="160" y="740"/>
                  </a:cubicBezTo>
                  <a:cubicBezTo>
                    <a:pt x="167" y="733"/>
                    <a:pt x="174" y="724"/>
                    <a:pt x="183" y="720"/>
                  </a:cubicBezTo>
                  <a:cubicBezTo>
                    <a:pt x="194" y="716"/>
                    <a:pt x="204" y="715"/>
                    <a:pt x="214" y="722"/>
                  </a:cubicBezTo>
                  <a:cubicBezTo>
                    <a:pt x="220" y="727"/>
                    <a:pt x="226" y="733"/>
                    <a:pt x="231" y="739"/>
                  </a:cubicBezTo>
                  <a:cubicBezTo>
                    <a:pt x="244" y="755"/>
                    <a:pt x="258" y="769"/>
                    <a:pt x="272" y="783"/>
                  </a:cubicBezTo>
                  <a:cubicBezTo>
                    <a:pt x="275" y="786"/>
                    <a:pt x="277" y="787"/>
                    <a:pt x="280" y="784"/>
                  </a:cubicBezTo>
                  <a:cubicBezTo>
                    <a:pt x="284" y="781"/>
                    <a:pt x="288" y="779"/>
                    <a:pt x="293" y="779"/>
                  </a:cubicBezTo>
                  <a:cubicBezTo>
                    <a:pt x="299" y="779"/>
                    <a:pt x="305" y="777"/>
                    <a:pt x="311" y="776"/>
                  </a:cubicBezTo>
                  <a:cubicBezTo>
                    <a:pt x="318" y="775"/>
                    <a:pt x="325" y="774"/>
                    <a:pt x="333" y="775"/>
                  </a:cubicBezTo>
                  <a:cubicBezTo>
                    <a:pt x="336" y="776"/>
                    <a:pt x="340" y="776"/>
                    <a:pt x="344" y="777"/>
                  </a:cubicBezTo>
                  <a:cubicBezTo>
                    <a:pt x="346" y="777"/>
                    <a:pt x="348" y="776"/>
                    <a:pt x="349" y="775"/>
                  </a:cubicBezTo>
                  <a:cubicBezTo>
                    <a:pt x="362" y="764"/>
                    <a:pt x="375" y="752"/>
                    <a:pt x="389" y="742"/>
                  </a:cubicBezTo>
                  <a:cubicBezTo>
                    <a:pt x="394" y="739"/>
                    <a:pt x="398" y="736"/>
                    <a:pt x="400" y="730"/>
                  </a:cubicBezTo>
                  <a:cubicBezTo>
                    <a:pt x="401" y="727"/>
                    <a:pt x="404" y="725"/>
                    <a:pt x="406" y="723"/>
                  </a:cubicBezTo>
                  <a:cubicBezTo>
                    <a:pt x="416" y="713"/>
                    <a:pt x="425" y="704"/>
                    <a:pt x="435" y="694"/>
                  </a:cubicBezTo>
                  <a:cubicBezTo>
                    <a:pt x="449" y="681"/>
                    <a:pt x="458" y="665"/>
                    <a:pt x="470" y="651"/>
                  </a:cubicBezTo>
                  <a:cubicBezTo>
                    <a:pt x="479" y="641"/>
                    <a:pt x="487" y="630"/>
                    <a:pt x="494" y="619"/>
                  </a:cubicBezTo>
                  <a:cubicBezTo>
                    <a:pt x="501" y="609"/>
                    <a:pt x="511" y="602"/>
                    <a:pt x="520" y="594"/>
                  </a:cubicBezTo>
                  <a:cubicBezTo>
                    <a:pt x="523" y="591"/>
                    <a:pt x="526" y="587"/>
                    <a:pt x="528" y="584"/>
                  </a:cubicBezTo>
                  <a:cubicBezTo>
                    <a:pt x="536" y="572"/>
                    <a:pt x="542" y="560"/>
                    <a:pt x="553" y="551"/>
                  </a:cubicBezTo>
                  <a:cubicBezTo>
                    <a:pt x="566" y="540"/>
                    <a:pt x="580" y="530"/>
                    <a:pt x="589" y="514"/>
                  </a:cubicBezTo>
                  <a:cubicBezTo>
                    <a:pt x="589" y="514"/>
                    <a:pt x="589" y="514"/>
                    <a:pt x="590" y="513"/>
                  </a:cubicBezTo>
                  <a:cubicBezTo>
                    <a:pt x="597" y="503"/>
                    <a:pt x="605" y="494"/>
                    <a:pt x="614" y="485"/>
                  </a:cubicBezTo>
                  <a:cubicBezTo>
                    <a:pt x="622" y="478"/>
                    <a:pt x="627" y="469"/>
                    <a:pt x="635" y="462"/>
                  </a:cubicBezTo>
                  <a:cubicBezTo>
                    <a:pt x="639" y="458"/>
                    <a:pt x="642" y="453"/>
                    <a:pt x="648" y="450"/>
                  </a:cubicBezTo>
                  <a:cubicBezTo>
                    <a:pt x="656" y="446"/>
                    <a:pt x="665" y="443"/>
                    <a:pt x="674" y="444"/>
                  </a:cubicBezTo>
                  <a:cubicBezTo>
                    <a:pt x="678" y="445"/>
                    <a:pt x="680" y="443"/>
                    <a:pt x="683" y="441"/>
                  </a:cubicBezTo>
                  <a:cubicBezTo>
                    <a:pt x="685" y="438"/>
                    <a:pt x="687" y="436"/>
                    <a:pt x="688" y="433"/>
                  </a:cubicBezTo>
                  <a:cubicBezTo>
                    <a:pt x="692" y="423"/>
                    <a:pt x="700" y="418"/>
                    <a:pt x="710" y="416"/>
                  </a:cubicBezTo>
                  <a:cubicBezTo>
                    <a:pt x="714" y="416"/>
                    <a:pt x="717" y="414"/>
                    <a:pt x="719" y="410"/>
                  </a:cubicBezTo>
                  <a:cubicBezTo>
                    <a:pt x="721" y="404"/>
                    <a:pt x="725" y="400"/>
                    <a:pt x="730" y="396"/>
                  </a:cubicBezTo>
                  <a:cubicBezTo>
                    <a:pt x="740" y="390"/>
                    <a:pt x="747" y="380"/>
                    <a:pt x="756" y="372"/>
                  </a:cubicBezTo>
                  <a:cubicBezTo>
                    <a:pt x="760" y="368"/>
                    <a:pt x="764" y="362"/>
                    <a:pt x="768" y="358"/>
                  </a:cubicBezTo>
                  <a:cubicBezTo>
                    <a:pt x="783" y="344"/>
                    <a:pt x="795" y="330"/>
                    <a:pt x="802" y="311"/>
                  </a:cubicBezTo>
                  <a:cubicBezTo>
                    <a:pt x="810" y="287"/>
                    <a:pt x="823" y="266"/>
                    <a:pt x="843" y="251"/>
                  </a:cubicBezTo>
                  <a:cubicBezTo>
                    <a:pt x="856" y="240"/>
                    <a:pt x="871" y="236"/>
                    <a:pt x="888" y="241"/>
                  </a:cubicBezTo>
                  <a:cubicBezTo>
                    <a:pt x="899" y="245"/>
                    <a:pt x="910" y="249"/>
                    <a:pt x="921" y="253"/>
                  </a:cubicBezTo>
                  <a:cubicBezTo>
                    <a:pt x="927" y="255"/>
                    <a:pt x="932" y="257"/>
                    <a:pt x="938" y="255"/>
                  </a:cubicBezTo>
                  <a:cubicBezTo>
                    <a:pt x="946" y="253"/>
                    <a:pt x="954" y="254"/>
                    <a:pt x="961" y="253"/>
                  </a:cubicBezTo>
                  <a:cubicBezTo>
                    <a:pt x="971" y="252"/>
                    <a:pt x="981" y="253"/>
                    <a:pt x="991" y="250"/>
                  </a:cubicBezTo>
                  <a:cubicBezTo>
                    <a:pt x="1006" y="246"/>
                    <a:pt x="1018" y="236"/>
                    <a:pt x="1028" y="224"/>
                  </a:cubicBezTo>
                  <a:cubicBezTo>
                    <a:pt x="1029" y="223"/>
                    <a:pt x="1030" y="222"/>
                    <a:pt x="1029" y="220"/>
                  </a:cubicBezTo>
                  <a:cubicBezTo>
                    <a:pt x="1028" y="214"/>
                    <a:pt x="1028" y="208"/>
                    <a:pt x="1026" y="202"/>
                  </a:cubicBezTo>
                  <a:cubicBezTo>
                    <a:pt x="1021" y="191"/>
                    <a:pt x="1017" y="179"/>
                    <a:pt x="1012" y="168"/>
                  </a:cubicBezTo>
                  <a:cubicBezTo>
                    <a:pt x="1003" y="148"/>
                    <a:pt x="1001" y="127"/>
                    <a:pt x="1005" y="105"/>
                  </a:cubicBezTo>
                  <a:cubicBezTo>
                    <a:pt x="1008" y="93"/>
                    <a:pt x="1013" y="81"/>
                    <a:pt x="1018" y="70"/>
                  </a:cubicBezTo>
                  <a:cubicBezTo>
                    <a:pt x="1020" y="64"/>
                    <a:pt x="1021" y="59"/>
                    <a:pt x="1024" y="53"/>
                  </a:cubicBezTo>
                  <a:cubicBezTo>
                    <a:pt x="1029" y="43"/>
                    <a:pt x="1039" y="38"/>
                    <a:pt x="1045" y="29"/>
                  </a:cubicBezTo>
                  <a:cubicBezTo>
                    <a:pt x="1045" y="28"/>
                    <a:pt x="1047" y="27"/>
                    <a:pt x="1048" y="26"/>
                  </a:cubicBezTo>
                  <a:cubicBezTo>
                    <a:pt x="1054" y="24"/>
                    <a:pt x="1058" y="20"/>
                    <a:pt x="1063" y="16"/>
                  </a:cubicBezTo>
                  <a:cubicBezTo>
                    <a:pt x="1072" y="11"/>
                    <a:pt x="1081" y="6"/>
                    <a:pt x="1091" y="5"/>
                  </a:cubicBezTo>
                  <a:cubicBezTo>
                    <a:pt x="1096" y="4"/>
                    <a:pt x="1102" y="2"/>
                    <a:pt x="1107" y="0"/>
                  </a:cubicBezTo>
                  <a:cubicBezTo>
                    <a:pt x="1114" y="0"/>
                    <a:pt x="1120" y="0"/>
                    <a:pt x="1126" y="0"/>
                  </a:cubicBezTo>
                  <a:cubicBezTo>
                    <a:pt x="1126" y="0"/>
                    <a:pt x="1127" y="1"/>
                    <a:pt x="1127" y="1"/>
                  </a:cubicBezTo>
                  <a:cubicBezTo>
                    <a:pt x="1140" y="1"/>
                    <a:pt x="1151" y="5"/>
                    <a:pt x="1163" y="9"/>
                  </a:cubicBezTo>
                  <a:cubicBezTo>
                    <a:pt x="1171" y="12"/>
                    <a:pt x="1180" y="16"/>
                    <a:pt x="1188" y="18"/>
                  </a:cubicBezTo>
                  <a:cubicBezTo>
                    <a:pt x="1199" y="20"/>
                    <a:pt x="1209" y="25"/>
                    <a:pt x="1219" y="31"/>
                  </a:cubicBezTo>
                  <a:cubicBezTo>
                    <a:pt x="1226" y="35"/>
                    <a:pt x="1233" y="41"/>
                    <a:pt x="1239" y="47"/>
                  </a:cubicBezTo>
                  <a:cubicBezTo>
                    <a:pt x="1247" y="56"/>
                    <a:pt x="1252" y="66"/>
                    <a:pt x="1250" y="77"/>
                  </a:cubicBezTo>
                  <a:cubicBezTo>
                    <a:pt x="1250" y="84"/>
                    <a:pt x="1251" y="89"/>
                    <a:pt x="1254" y="94"/>
                  </a:cubicBezTo>
                  <a:cubicBezTo>
                    <a:pt x="1256" y="98"/>
                    <a:pt x="1258" y="102"/>
                    <a:pt x="1260" y="105"/>
                  </a:cubicBezTo>
                  <a:cubicBezTo>
                    <a:pt x="1267" y="116"/>
                    <a:pt x="1269" y="127"/>
                    <a:pt x="1265" y="139"/>
                  </a:cubicBezTo>
                  <a:cubicBezTo>
                    <a:pt x="1263" y="145"/>
                    <a:pt x="1264" y="150"/>
                    <a:pt x="1268" y="155"/>
                  </a:cubicBezTo>
                  <a:cubicBezTo>
                    <a:pt x="1269" y="156"/>
                    <a:pt x="1270" y="157"/>
                    <a:pt x="1271" y="158"/>
                  </a:cubicBezTo>
                  <a:cubicBezTo>
                    <a:pt x="1277" y="166"/>
                    <a:pt x="1284" y="173"/>
                    <a:pt x="1288" y="181"/>
                  </a:cubicBezTo>
                  <a:cubicBezTo>
                    <a:pt x="1293" y="190"/>
                    <a:pt x="1289" y="198"/>
                    <a:pt x="1279" y="198"/>
                  </a:cubicBezTo>
                  <a:cubicBezTo>
                    <a:pt x="1278" y="198"/>
                    <a:pt x="1277" y="198"/>
                    <a:pt x="1276" y="198"/>
                  </a:cubicBezTo>
                  <a:cubicBezTo>
                    <a:pt x="1269" y="200"/>
                    <a:pt x="1267" y="204"/>
                    <a:pt x="1268" y="210"/>
                  </a:cubicBezTo>
                  <a:cubicBezTo>
                    <a:pt x="1270" y="215"/>
                    <a:pt x="1268" y="218"/>
                    <a:pt x="1264" y="220"/>
                  </a:cubicBezTo>
                  <a:cubicBezTo>
                    <a:pt x="1260" y="223"/>
                    <a:pt x="1259" y="227"/>
                    <a:pt x="1262" y="232"/>
                  </a:cubicBezTo>
                  <a:cubicBezTo>
                    <a:pt x="1262" y="233"/>
                    <a:pt x="1263" y="234"/>
                    <a:pt x="1264" y="236"/>
                  </a:cubicBezTo>
                  <a:cubicBezTo>
                    <a:pt x="1265" y="239"/>
                    <a:pt x="1266" y="242"/>
                    <a:pt x="1263" y="245"/>
                  </a:cubicBezTo>
                  <a:cubicBezTo>
                    <a:pt x="1259" y="249"/>
                    <a:pt x="1259" y="253"/>
                    <a:pt x="1260" y="258"/>
                  </a:cubicBezTo>
                  <a:cubicBezTo>
                    <a:pt x="1263" y="273"/>
                    <a:pt x="1254" y="286"/>
                    <a:pt x="1239" y="289"/>
                  </a:cubicBezTo>
                  <a:cubicBezTo>
                    <a:pt x="1230" y="290"/>
                    <a:pt x="1221" y="289"/>
                    <a:pt x="1213" y="288"/>
                  </a:cubicBezTo>
                  <a:cubicBezTo>
                    <a:pt x="1201" y="287"/>
                    <a:pt x="1189" y="286"/>
                    <a:pt x="1177" y="290"/>
                  </a:cubicBezTo>
                  <a:cubicBezTo>
                    <a:pt x="1174" y="292"/>
                    <a:pt x="1171" y="294"/>
                    <a:pt x="1168" y="297"/>
                  </a:cubicBezTo>
                  <a:cubicBezTo>
                    <a:pt x="1164" y="304"/>
                    <a:pt x="1159" y="311"/>
                    <a:pt x="1152" y="316"/>
                  </a:cubicBezTo>
                  <a:cubicBezTo>
                    <a:pt x="1151" y="318"/>
                    <a:pt x="1150" y="320"/>
                    <a:pt x="1150" y="322"/>
                  </a:cubicBezTo>
                  <a:cubicBezTo>
                    <a:pt x="1152" y="329"/>
                    <a:pt x="1153" y="335"/>
                    <a:pt x="1158" y="340"/>
                  </a:cubicBezTo>
                  <a:cubicBezTo>
                    <a:pt x="1165" y="347"/>
                    <a:pt x="1166" y="353"/>
                    <a:pt x="1162" y="361"/>
                  </a:cubicBezTo>
                  <a:cubicBezTo>
                    <a:pt x="1159" y="367"/>
                    <a:pt x="1160" y="369"/>
                    <a:pt x="1165" y="372"/>
                  </a:cubicBezTo>
                  <a:cubicBezTo>
                    <a:pt x="1169" y="375"/>
                    <a:pt x="1174" y="378"/>
                    <a:pt x="1177" y="382"/>
                  </a:cubicBezTo>
                  <a:cubicBezTo>
                    <a:pt x="1180" y="388"/>
                    <a:pt x="1185" y="393"/>
                    <a:pt x="1188" y="399"/>
                  </a:cubicBezTo>
                  <a:cubicBezTo>
                    <a:pt x="1190" y="403"/>
                    <a:pt x="1193" y="406"/>
                    <a:pt x="1197" y="409"/>
                  </a:cubicBezTo>
                  <a:cubicBezTo>
                    <a:pt x="1209" y="417"/>
                    <a:pt x="1216" y="429"/>
                    <a:pt x="1218" y="444"/>
                  </a:cubicBezTo>
                  <a:cubicBezTo>
                    <a:pt x="1221" y="457"/>
                    <a:pt x="1223" y="470"/>
                    <a:pt x="1225" y="483"/>
                  </a:cubicBezTo>
                  <a:cubicBezTo>
                    <a:pt x="1227" y="493"/>
                    <a:pt x="1229" y="502"/>
                    <a:pt x="1229" y="512"/>
                  </a:cubicBezTo>
                  <a:cubicBezTo>
                    <a:pt x="1228" y="517"/>
                    <a:pt x="1230" y="521"/>
                    <a:pt x="1234" y="523"/>
                  </a:cubicBezTo>
                  <a:cubicBezTo>
                    <a:pt x="1245" y="527"/>
                    <a:pt x="1251" y="534"/>
                    <a:pt x="1254" y="545"/>
                  </a:cubicBezTo>
                  <a:cubicBezTo>
                    <a:pt x="1255" y="547"/>
                    <a:pt x="1255" y="550"/>
                    <a:pt x="1258" y="552"/>
                  </a:cubicBezTo>
                  <a:cubicBezTo>
                    <a:pt x="1263" y="556"/>
                    <a:pt x="1266" y="561"/>
                    <a:pt x="1268" y="566"/>
                  </a:cubicBezTo>
                  <a:cubicBezTo>
                    <a:pt x="1272" y="576"/>
                    <a:pt x="1277" y="584"/>
                    <a:pt x="1286" y="590"/>
                  </a:cubicBezTo>
                  <a:cubicBezTo>
                    <a:pt x="1290" y="593"/>
                    <a:pt x="1294" y="596"/>
                    <a:pt x="1296" y="600"/>
                  </a:cubicBezTo>
                  <a:cubicBezTo>
                    <a:pt x="1297" y="604"/>
                    <a:pt x="1301" y="606"/>
                    <a:pt x="1303" y="609"/>
                  </a:cubicBezTo>
                  <a:cubicBezTo>
                    <a:pt x="1304" y="611"/>
                    <a:pt x="1306" y="610"/>
                    <a:pt x="1307" y="610"/>
                  </a:cubicBezTo>
                  <a:cubicBezTo>
                    <a:pt x="1316" y="604"/>
                    <a:pt x="1327" y="604"/>
                    <a:pt x="1337" y="599"/>
                  </a:cubicBezTo>
                  <a:cubicBezTo>
                    <a:pt x="1346" y="595"/>
                    <a:pt x="1356" y="590"/>
                    <a:pt x="1364" y="584"/>
                  </a:cubicBezTo>
                  <a:cubicBezTo>
                    <a:pt x="1367" y="581"/>
                    <a:pt x="1371" y="578"/>
                    <a:pt x="1375" y="577"/>
                  </a:cubicBezTo>
                  <a:cubicBezTo>
                    <a:pt x="1380" y="576"/>
                    <a:pt x="1382" y="574"/>
                    <a:pt x="1382" y="568"/>
                  </a:cubicBezTo>
                  <a:cubicBezTo>
                    <a:pt x="1382" y="567"/>
                    <a:pt x="1383" y="565"/>
                    <a:pt x="1384" y="563"/>
                  </a:cubicBezTo>
                  <a:cubicBezTo>
                    <a:pt x="1389" y="551"/>
                    <a:pt x="1398" y="544"/>
                    <a:pt x="1407" y="536"/>
                  </a:cubicBezTo>
                  <a:cubicBezTo>
                    <a:pt x="1416" y="528"/>
                    <a:pt x="1427" y="524"/>
                    <a:pt x="1433" y="514"/>
                  </a:cubicBezTo>
                  <a:cubicBezTo>
                    <a:pt x="1434" y="512"/>
                    <a:pt x="1436" y="511"/>
                    <a:pt x="1437" y="509"/>
                  </a:cubicBezTo>
                  <a:cubicBezTo>
                    <a:pt x="1449" y="498"/>
                    <a:pt x="1462" y="489"/>
                    <a:pt x="1473" y="477"/>
                  </a:cubicBezTo>
                  <a:cubicBezTo>
                    <a:pt x="1476" y="474"/>
                    <a:pt x="1478" y="475"/>
                    <a:pt x="1480" y="477"/>
                  </a:cubicBezTo>
                  <a:cubicBezTo>
                    <a:pt x="1489" y="487"/>
                    <a:pt x="1498" y="496"/>
                    <a:pt x="1506" y="505"/>
                  </a:cubicBezTo>
                  <a:cubicBezTo>
                    <a:pt x="1507" y="506"/>
                    <a:pt x="1509" y="508"/>
                    <a:pt x="1511" y="507"/>
                  </a:cubicBezTo>
                  <a:cubicBezTo>
                    <a:pt x="1512" y="506"/>
                    <a:pt x="1514" y="505"/>
                    <a:pt x="1514" y="503"/>
                  </a:cubicBezTo>
                  <a:cubicBezTo>
                    <a:pt x="1515" y="496"/>
                    <a:pt x="1515" y="488"/>
                    <a:pt x="1515" y="481"/>
                  </a:cubicBezTo>
                  <a:cubicBezTo>
                    <a:pt x="1515" y="478"/>
                    <a:pt x="1513" y="474"/>
                    <a:pt x="1510" y="473"/>
                  </a:cubicBezTo>
                  <a:cubicBezTo>
                    <a:pt x="1502" y="472"/>
                    <a:pt x="1494" y="462"/>
                    <a:pt x="1498" y="454"/>
                  </a:cubicBezTo>
                  <a:cubicBezTo>
                    <a:pt x="1502" y="447"/>
                    <a:pt x="1503" y="439"/>
                    <a:pt x="1506" y="431"/>
                  </a:cubicBezTo>
                  <a:cubicBezTo>
                    <a:pt x="1507" y="426"/>
                    <a:pt x="1509" y="420"/>
                    <a:pt x="1515" y="417"/>
                  </a:cubicBezTo>
                  <a:cubicBezTo>
                    <a:pt x="1527" y="409"/>
                    <a:pt x="1539" y="401"/>
                    <a:pt x="1551" y="394"/>
                  </a:cubicBezTo>
                  <a:cubicBezTo>
                    <a:pt x="1555" y="391"/>
                    <a:pt x="1560" y="389"/>
                    <a:pt x="1565" y="388"/>
                  </a:cubicBezTo>
                  <a:cubicBezTo>
                    <a:pt x="1574" y="387"/>
                    <a:pt x="1580" y="392"/>
                    <a:pt x="1583" y="400"/>
                  </a:cubicBezTo>
                  <a:cubicBezTo>
                    <a:pt x="1585" y="405"/>
                    <a:pt x="1585" y="411"/>
                    <a:pt x="1592" y="413"/>
                  </a:cubicBezTo>
                  <a:cubicBezTo>
                    <a:pt x="1596" y="414"/>
                    <a:pt x="1599" y="418"/>
                    <a:pt x="1598" y="423"/>
                  </a:cubicBezTo>
                  <a:cubicBezTo>
                    <a:pt x="1598" y="426"/>
                    <a:pt x="1599" y="428"/>
                    <a:pt x="1602" y="430"/>
                  </a:cubicBezTo>
                  <a:cubicBezTo>
                    <a:pt x="1609" y="435"/>
                    <a:pt x="1611" y="440"/>
                    <a:pt x="1607" y="448"/>
                  </a:cubicBezTo>
                  <a:cubicBezTo>
                    <a:pt x="1606" y="450"/>
                    <a:pt x="1605" y="452"/>
                    <a:pt x="1608" y="453"/>
                  </a:cubicBezTo>
                  <a:cubicBezTo>
                    <a:pt x="1612" y="454"/>
                    <a:pt x="1612" y="458"/>
                    <a:pt x="1613" y="461"/>
                  </a:cubicBezTo>
                  <a:cubicBezTo>
                    <a:pt x="1613" y="462"/>
                    <a:pt x="1613" y="462"/>
                    <a:pt x="1613" y="463"/>
                  </a:cubicBezTo>
                  <a:close/>
                  <a:moveTo>
                    <a:pt x="336" y="819"/>
                  </a:moveTo>
                  <a:cubicBezTo>
                    <a:pt x="336" y="817"/>
                    <a:pt x="337" y="814"/>
                    <a:pt x="335" y="813"/>
                  </a:cubicBezTo>
                  <a:cubicBezTo>
                    <a:pt x="330" y="810"/>
                    <a:pt x="329" y="806"/>
                    <a:pt x="329" y="801"/>
                  </a:cubicBezTo>
                  <a:cubicBezTo>
                    <a:pt x="330" y="797"/>
                    <a:pt x="328" y="796"/>
                    <a:pt x="325" y="796"/>
                  </a:cubicBezTo>
                  <a:cubicBezTo>
                    <a:pt x="322" y="797"/>
                    <a:pt x="318" y="797"/>
                    <a:pt x="315" y="798"/>
                  </a:cubicBezTo>
                  <a:cubicBezTo>
                    <a:pt x="312" y="798"/>
                    <a:pt x="310" y="799"/>
                    <a:pt x="309" y="802"/>
                  </a:cubicBezTo>
                  <a:cubicBezTo>
                    <a:pt x="308" y="805"/>
                    <a:pt x="306" y="807"/>
                    <a:pt x="303" y="808"/>
                  </a:cubicBezTo>
                  <a:cubicBezTo>
                    <a:pt x="299" y="810"/>
                    <a:pt x="299" y="812"/>
                    <a:pt x="302" y="814"/>
                  </a:cubicBezTo>
                  <a:cubicBezTo>
                    <a:pt x="306" y="819"/>
                    <a:pt x="311" y="824"/>
                    <a:pt x="315" y="829"/>
                  </a:cubicBezTo>
                  <a:cubicBezTo>
                    <a:pt x="320" y="834"/>
                    <a:pt x="325" y="839"/>
                    <a:pt x="330" y="845"/>
                  </a:cubicBezTo>
                  <a:cubicBezTo>
                    <a:pt x="331" y="845"/>
                    <a:pt x="332" y="847"/>
                    <a:pt x="333" y="847"/>
                  </a:cubicBezTo>
                  <a:cubicBezTo>
                    <a:pt x="335" y="846"/>
                    <a:pt x="334" y="844"/>
                    <a:pt x="335" y="843"/>
                  </a:cubicBezTo>
                  <a:cubicBezTo>
                    <a:pt x="337" y="836"/>
                    <a:pt x="340" y="830"/>
                    <a:pt x="336" y="822"/>
                  </a:cubicBezTo>
                  <a:cubicBezTo>
                    <a:pt x="336" y="821"/>
                    <a:pt x="336" y="821"/>
                    <a:pt x="336" y="819"/>
                  </a:cubicBezTo>
                  <a:close/>
                </a:path>
              </a:pathLst>
            </a:custGeom>
            <a:blipFill>
              <a:blip r:embed="rId7" cstate="print"/>
              <a:stretch>
                <a:fillRect/>
              </a:stretch>
            </a:blip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sp>
        <p:nvSpPr>
          <p:cNvPr id="11" name="TextBox 77"/>
          <p:cNvSpPr txBox="1"/>
          <p:nvPr/>
        </p:nvSpPr>
        <p:spPr>
          <a:xfrm>
            <a:off x="839416" y="1196752"/>
            <a:ext cx="10441160" cy="5016758"/>
          </a:xfrm>
          <a:prstGeom prst="rect">
            <a:avLst/>
          </a:prstGeom>
          <a:noFill/>
        </p:spPr>
        <p:txBody>
          <a:bodyPr wrap="square" rtlCol="0">
            <a:spAutoFit/>
          </a:bodyPr>
          <a:lstStyle/>
          <a:p>
            <a:r>
              <a:rPr lang="en-US"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看</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了这本书，让我对听评课有了新的认识。为了提</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高教</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师的课</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堂</a:t>
            </a:r>
            <a:endParaRPr lang="en-US"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教</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学水平，尤其是青年教师和新手教师的教学水平，每学期一节公</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开</a:t>
            </a:r>
            <a:endParaRPr lang="en-US"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课</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是必要</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的</a:t>
            </a:r>
            <a:r>
              <a:rPr lang="zh-CN"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。但</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采取传</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统的听课评课模</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式</a:t>
            </a:r>
            <a:r>
              <a:rPr lang="zh-CN"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时</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主要针</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对</a:t>
            </a:r>
            <a:r>
              <a:rPr lang="zh-CN"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的是</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教</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师对教</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案</a:t>
            </a:r>
            <a:endParaRPr lang="en-US"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的</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设计，重难点的突破和课堂组织能力进行评价、探讨、反思和学习。过多的发表对这堂课教学设计或者教学效果的评价</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常常</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忽</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视了过</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程</a:t>
            </a:r>
            <a:r>
              <a:rPr lang="zh-CN"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以及学生学习的实效性</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zh-CN"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当</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作</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为被观察</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者</a:t>
            </a:r>
            <a:r>
              <a:rPr lang="zh-CN"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时</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传统的听评课，</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大</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多数情况下得到的并不是具体而有效的改进措施，而是理论化点评居多，没有针对性。这让新手老</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师无</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法找准切入点。由于这种方式不够细化，指导性和针对性不强，教师成长起来比较慢。青年教师所谓的成长其实更多的都是浮于表面的模仿，而不是真正内化学习得到的成长。</a:t>
            </a:r>
          </a:p>
          <a:p>
            <a:r>
              <a:rPr lang="zh-CN"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当</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作</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为观察者时，因为没有听课前的思考，听课时</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的</a:t>
            </a:r>
            <a:r>
              <a:rPr lang="zh-CN"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任务</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以及听课后的研究实践，就会经常让一节很有参考以及学习性的听课变成任务来应付，失去原有价值。</a:t>
            </a:r>
          </a:p>
          <a:p>
            <a:r>
              <a:rPr lang="en-US"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zh-CN"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所以，需要明确的是</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听</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评课的目的是发现问题、研究问题，不是作出评判或表扬，而是评氛围并寻求改进</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这</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本书还让我知道课堂观察前需要做很多准备，例如对参与观察的教师进行明确</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的分</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工和简单的培训。每一位教师有了特定的观察任务，老师观察活动才能十分认真和专注。</a:t>
            </a:r>
            <a:endParaRPr lang="en-US"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zh-CN"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íṡľíḍè-Freeform 28"/>
          <p:cNvSpPr/>
          <p:nvPr/>
        </p:nvSpPr>
        <p:spPr>
          <a:xfrm rot="16200000" flipH="1">
            <a:off x="396891" y="343133"/>
            <a:ext cx="680120" cy="659166"/>
          </a:xfrm>
          <a:custGeom>
            <a:avLst/>
            <a:gdLst/>
            <a:ahLst/>
            <a:cxnLst>
              <a:cxn ang="0">
                <a:pos x="wd2" y="hd2"/>
              </a:cxn>
              <a:cxn ang="5400000">
                <a:pos x="wd2" y="hd2"/>
              </a:cxn>
              <a:cxn ang="10800000">
                <a:pos x="wd2" y="hd2"/>
              </a:cxn>
              <a:cxn ang="16200000">
                <a:pos x="wd2" y="hd2"/>
              </a:cxn>
            </a:cxnLst>
            <a:rect l="0" t="0" r="r" b="b"/>
            <a:pathLst>
              <a:path w="21500" h="21600" extrusionOk="0">
                <a:moveTo>
                  <a:pt x="8400" y="0"/>
                </a:moveTo>
                <a:cubicBezTo>
                  <a:pt x="3600" y="0"/>
                  <a:pt x="0" y="3946"/>
                  <a:pt x="0" y="8723"/>
                </a:cubicBezTo>
                <a:cubicBezTo>
                  <a:pt x="0" y="13500"/>
                  <a:pt x="3600" y="17238"/>
                  <a:pt x="8400" y="17238"/>
                </a:cubicBezTo>
                <a:cubicBezTo>
                  <a:pt x="10400" y="17238"/>
                  <a:pt x="12200" y="16615"/>
                  <a:pt x="13600" y="15369"/>
                </a:cubicBezTo>
                <a:cubicBezTo>
                  <a:pt x="13600" y="15369"/>
                  <a:pt x="13800" y="15577"/>
                  <a:pt x="13800" y="15785"/>
                </a:cubicBezTo>
                <a:cubicBezTo>
                  <a:pt x="19000" y="20977"/>
                  <a:pt x="19000" y="20977"/>
                  <a:pt x="19000" y="20977"/>
                </a:cubicBezTo>
                <a:cubicBezTo>
                  <a:pt x="19400" y="21392"/>
                  <a:pt x="19800" y="21600"/>
                  <a:pt x="20000" y="21600"/>
                </a:cubicBezTo>
                <a:cubicBezTo>
                  <a:pt x="20400" y="21600"/>
                  <a:pt x="20800" y="21392"/>
                  <a:pt x="21200" y="20977"/>
                </a:cubicBezTo>
                <a:cubicBezTo>
                  <a:pt x="21600" y="20562"/>
                  <a:pt x="21600" y="19523"/>
                  <a:pt x="21200" y="18900"/>
                </a:cubicBezTo>
                <a:cubicBezTo>
                  <a:pt x="16000" y="13500"/>
                  <a:pt x="16000" y="13500"/>
                  <a:pt x="16000" y="13500"/>
                </a:cubicBezTo>
                <a:cubicBezTo>
                  <a:pt x="15800" y="13500"/>
                  <a:pt x="15600" y="13292"/>
                  <a:pt x="15400" y="13292"/>
                </a:cubicBezTo>
                <a:cubicBezTo>
                  <a:pt x="16200" y="11838"/>
                  <a:pt x="16600" y="10385"/>
                  <a:pt x="16600" y="8723"/>
                </a:cubicBezTo>
                <a:cubicBezTo>
                  <a:pt x="16600" y="3946"/>
                  <a:pt x="13000" y="0"/>
                  <a:pt x="8400" y="0"/>
                </a:cubicBezTo>
                <a:close/>
                <a:moveTo>
                  <a:pt x="8400" y="2700"/>
                </a:moveTo>
                <a:cubicBezTo>
                  <a:pt x="11600" y="2700"/>
                  <a:pt x="14200" y="5400"/>
                  <a:pt x="14200" y="8723"/>
                </a:cubicBezTo>
                <a:cubicBezTo>
                  <a:pt x="14200" y="9762"/>
                  <a:pt x="13800" y="10800"/>
                  <a:pt x="13200" y="11838"/>
                </a:cubicBezTo>
                <a:cubicBezTo>
                  <a:pt x="12800" y="12669"/>
                  <a:pt x="12800" y="12669"/>
                  <a:pt x="12800" y="12669"/>
                </a:cubicBezTo>
                <a:cubicBezTo>
                  <a:pt x="12000" y="13292"/>
                  <a:pt x="12000" y="13292"/>
                  <a:pt x="12000" y="13292"/>
                </a:cubicBezTo>
                <a:cubicBezTo>
                  <a:pt x="11000" y="14123"/>
                  <a:pt x="9600" y="14538"/>
                  <a:pt x="8400" y="14538"/>
                </a:cubicBezTo>
                <a:cubicBezTo>
                  <a:pt x="5200" y="14538"/>
                  <a:pt x="2600" y="12046"/>
                  <a:pt x="2600" y="8723"/>
                </a:cubicBezTo>
                <a:cubicBezTo>
                  <a:pt x="2600" y="5400"/>
                  <a:pt x="5200" y="2700"/>
                  <a:pt x="8400" y="2700"/>
                </a:cubicBezTo>
                <a:close/>
              </a:path>
            </a:pathLst>
          </a:custGeom>
          <a:blipFill>
            <a:blip r:embed="rId4" cstate="print"/>
            <a:stretch>
              <a:fillRect/>
            </a:stretch>
          </a:blipFill>
          <a:ln w="12700">
            <a:miter lim="400000"/>
          </a:ln>
        </p:spPr>
        <p:txBody>
          <a:bodyPr anchor="ctr"/>
          <a:lstStyle/>
          <a:p>
            <a:pPr algn="ctr"/>
            <a:endParaRPr>
              <a:solidFill>
                <a:schemeClr val="bg1"/>
              </a:solidFill>
            </a:endParaRPr>
          </a:p>
        </p:txBody>
      </p:sp>
      <p:sp>
        <p:nvSpPr>
          <p:cNvPr id="17" name="íṡľíḍè-Freeform 29"/>
          <p:cNvSpPr/>
          <p:nvPr/>
        </p:nvSpPr>
        <p:spPr>
          <a:xfrm rot="293297">
            <a:off x="631728" y="483418"/>
            <a:ext cx="167009" cy="202771"/>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blipFill>
            <a:blip r:embed="rId8" cstate="print"/>
            <a:stretch>
              <a:fillRect/>
            </a:stretch>
          </a:blipFill>
          <a:ln w="12700">
            <a:miter lim="400000"/>
          </a:ln>
        </p:spPr>
        <p:txBody>
          <a:bodyPr anchor="ctr"/>
          <a:lstStyle/>
          <a:p>
            <a:pPr algn="ctr"/>
            <a:endParaRPr>
              <a:solidFill>
                <a:schemeClr val="bg1"/>
              </a:solidFill>
            </a:endParaRPr>
          </a:p>
        </p:txBody>
      </p:sp>
    </p:spTree>
    <p:extLst>
      <p:ext uri="{BB962C8B-B14F-4D97-AF65-F5344CB8AC3E}">
        <p14:creationId xmlns="" xmlns:p14="http://schemas.microsoft.com/office/powerpoint/2010/main" val="47108231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1"/>
          <p:cNvSpPr txBox="1"/>
          <p:nvPr/>
        </p:nvSpPr>
        <p:spPr>
          <a:xfrm>
            <a:off x="1320131" y="439771"/>
            <a:ext cx="1529498" cy="415402"/>
          </a:xfrm>
          <a:prstGeom prst="rect">
            <a:avLst/>
          </a:prstGeom>
          <a:noFill/>
        </p:spPr>
        <p:txBody>
          <a:bodyPr wrap="square" lIns="0" tIns="0" rIns="0" bIns="0" rtlCol="0">
            <a:spAutoFit/>
          </a:bodyPr>
          <a:lstStyle/>
          <a:p>
            <a:r>
              <a:rPr lang="zh-CN" altLang="en-US" sz="2699" b="1" dirty="0" smtClean="0">
                <a:solidFill>
                  <a:schemeClr val="bg1"/>
                </a:solidFill>
                <a:latin typeface="微软雅黑"/>
                <a:ea typeface="微软雅黑"/>
              </a:rPr>
              <a:t>读</a:t>
            </a:r>
            <a:r>
              <a:rPr lang="zh-CN" altLang="en-US" sz="2699" b="1" dirty="0" smtClean="0">
                <a:solidFill>
                  <a:schemeClr val="bg1"/>
                </a:solidFill>
                <a:latin typeface="微软雅黑"/>
                <a:ea typeface="微软雅黑"/>
              </a:rPr>
              <a:t>后感悟</a:t>
            </a:r>
            <a:endParaRPr lang="zh-CN" altLang="en-US" sz="2699" b="1" dirty="0">
              <a:solidFill>
                <a:schemeClr val="bg1"/>
              </a:solidFill>
              <a:latin typeface="微软雅黑"/>
              <a:ea typeface="微软雅黑"/>
            </a:endParaRPr>
          </a:p>
        </p:txBody>
      </p:sp>
      <p:sp>
        <p:nvSpPr>
          <p:cNvPr id="11" name="TextBox 77"/>
          <p:cNvSpPr txBox="1"/>
          <p:nvPr/>
        </p:nvSpPr>
        <p:spPr>
          <a:xfrm>
            <a:off x="551384" y="1196752"/>
            <a:ext cx="11089232" cy="4708981"/>
          </a:xfrm>
          <a:prstGeom prst="rect">
            <a:avLst/>
          </a:prstGeom>
          <a:noFill/>
        </p:spPr>
        <p:txBody>
          <a:bodyPr wrap="square" rtlCol="0">
            <a:spAutoFit/>
          </a:bodyPr>
          <a:lstStyle/>
          <a:p>
            <a:r>
              <a:rPr lang="zh-CN"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其次，</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一</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次课堂观察根本观察不了多少问题。在进行真正的课堂观察时</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我</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们把课堂观察的点设计的小一点，由小见大，课堂教学的实效性才能显现出来</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例</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如，观察点可以是“学生的参与度”，观察学生是否乐于参与讨论，是否敢于发表自己的意见，课堂上的发言面是否广，教师是否用自身优势吸引学</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生</a:t>
            </a:r>
            <a:r>
              <a:rPr lang="zh-CN"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并</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提</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高课堂参与度</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察点可以主要由被观察者提出</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因为</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被</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观察者有更多的教学需求</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。例</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如，我自己上课时，课堂问题的有效性经常把握不够好，有些提问太简单、有重复，就会浪费课堂时间；但又有些问题设计的太难、太笼统或者引导不够，导致学生无论是独立还是合作探究都很难完成，有时需要反复讲解才能解决，甚至会造成讲解越多越困扰学生的现象，严重影响了课堂教学的实效性，也让学生的学习大打折扣</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。再</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例如，新手老师一般都</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有</a:t>
            </a:r>
            <a:r>
              <a:rPr lang="zh-CN"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这样</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的</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困</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惑</a:t>
            </a:r>
            <a:r>
              <a:rPr lang="zh-CN"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如</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何在课堂上“见招拆招”“有抛有回，收放自如”。有了针对性的观察点，提高教学效果</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才能</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帮</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助青年教师更快更好地成长</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总</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而言之，课堂观察就是通过优化听课人与上课人的课堂教学理念，以此提升听课人与上课人的课堂教学能力，实现上课人与听课人课堂教学的优化与改造，最终促进学生的学习</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。我</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希望以后在参与课堂观察研究的过程中，能够渐渐提高工作的责任感、成就感、满足感</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，从</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而形成一种积极参与的、充满活力的、具有实效的教研氛围，最终促进学生的学习</a:t>
            </a:r>
            <a:r>
              <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zh-CN"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íṡľíḍè-Freeform 28"/>
          <p:cNvSpPr/>
          <p:nvPr/>
        </p:nvSpPr>
        <p:spPr>
          <a:xfrm rot="16200000" flipH="1">
            <a:off x="396891" y="343133"/>
            <a:ext cx="680120" cy="659166"/>
          </a:xfrm>
          <a:custGeom>
            <a:avLst/>
            <a:gdLst/>
            <a:ahLst/>
            <a:cxnLst>
              <a:cxn ang="0">
                <a:pos x="wd2" y="hd2"/>
              </a:cxn>
              <a:cxn ang="5400000">
                <a:pos x="wd2" y="hd2"/>
              </a:cxn>
              <a:cxn ang="10800000">
                <a:pos x="wd2" y="hd2"/>
              </a:cxn>
              <a:cxn ang="16200000">
                <a:pos x="wd2" y="hd2"/>
              </a:cxn>
            </a:cxnLst>
            <a:rect l="0" t="0" r="r" b="b"/>
            <a:pathLst>
              <a:path w="21500" h="21600" extrusionOk="0">
                <a:moveTo>
                  <a:pt x="8400" y="0"/>
                </a:moveTo>
                <a:cubicBezTo>
                  <a:pt x="3600" y="0"/>
                  <a:pt x="0" y="3946"/>
                  <a:pt x="0" y="8723"/>
                </a:cubicBezTo>
                <a:cubicBezTo>
                  <a:pt x="0" y="13500"/>
                  <a:pt x="3600" y="17238"/>
                  <a:pt x="8400" y="17238"/>
                </a:cubicBezTo>
                <a:cubicBezTo>
                  <a:pt x="10400" y="17238"/>
                  <a:pt x="12200" y="16615"/>
                  <a:pt x="13600" y="15369"/>
                </a:cubicBezTo>
                <a:cubicBezTo>
                  <a:pt x="13600" y="15369"/>
                  <a:pt x="13800" y="15577"/>
                  <a:pt x="13800" y="15785"/>
                </a:cubicBezTo>
                <a:cubicBezTo>
                  <a:pt x="19000" y="20977"/>
                  <a:pt x="19000" y="20977"/>
                  <a:pt x="19000" y="20977"/>
                </a:cubicBezTo>
                <a:cubicBezTo>
                  <a:pt x="19400" y="21392"/>
                  <a:pt x="19800" y="21600"/>
                  <a:pt x="20000" y="21600"/>
                </a:cubicBezTo>
                <a:cubicBezTo>
                  <a:pt x="20400" y="21600"/>
                  <a:pt x="20800" y="21392"/>
                  <a:pt x="21200" y="20977"/>
                </a:cubicBezTo>
                <a:cubicBezTo>
                  <a:pt x="21600" y="20562"/>
                  <a:pt x="21600" y="19523"/>
                  <a:pt x="21200" y="18900"/>
                </a:cubicBezTo>
                <a:cubicBezTo>
                  <a:pt x="16000" y="13500"/>
                  <a:pt x="16000" y="13500"/>
                  <a:pt x="16000" y="13500"/>
                </a:cubicBezTo>
                <a:cubicBezTo>
                  <a:pt x="15800" y="13500"/>
                  <a:pt x="15600" y="13292"/>
                  <a:pt x="15400" y="13292"/>
                </a:cubicBezTo>
                <a:cubicBezTo>
                  <a:pt x="16200" y="11838"/>
                  <a:pt x="16600" y="10385"/>
                  <a:pt x="16600" y="8723"/>
                </a:cubicBezTo>
                <a:cubicBezTo>
                  <a:pt x="16600" y="3946"/>
                  <a:pt x="13000" y="0"/>
                  <a:pt x="8400" y="0"/>
                </a:cubicBezTo>
                <a:close/>
                <a:moveTo>
                  <a:pt x="8400" y="2700"/>
                </a:moveTo>
                <a:cubicBezTo>
                  <a:pt x="11600" y="2700"/>
                  <a:pt x="14200" y="5400"/>
                  <a:pt x="14200" y="8723"/>
                </a:cubicBezTo>
                <a:cubicBezTo>
                  <a:pt x="14200" y="9762"/>
                  <a:pt x="13800" y="10800"/>
                  <a:pt x="13200" y="11838"/>
                </a:cubicBezTo>
                <a:cubicBezTo>
                  <a:pt x="12800" y="12669"/>
                  <a:pt x="12800" y="12669"/>
                  <a:pt x="12800" y="12669"/>
                </a:cubicBezTo>
                <a:cubicBezTo>
                  <a:pt x="12000" y="13292"/>
                  <a:pt x="12000" y="13292"/>
                  <a:pt x="12000" y="13292"/>
                </a:cubicBezTo>
                <a:cubicBezTo>
                  <a:pt x="11000" y="14123"/>
                  <a:pt x="9600" y="14538"/>
                  <a:pt x="8400" y="14538"/>
                </a:cubicBezTo>
                <a:cubicBezTo>
                  <a:pt x="5200" y="14538"/>
                  <a:pt x="2600" y="12046"/>
                  <a:pt x="2600" y="8723"/>
                </a:cubicBezTo>
                <a:cubicBezTo>
                  <a:pt x="2600" y="5400"/>
                  <a:pt x="5200" y="2700"/>
                  <a:pt x="8400" y="2700"/>
                </a:cubicBezTo>
                <a:close/>
              </a:path>
            </a:pathLst>
          </a:custGeom>
          <a:blipFill>
            <a:blip r:embed="rId3" cstate="print"/>
            <a:stretch>
              <a:fillRect/>
            </a:stretch>
          </a:blipFill>
          <a:ln w="12700">
            <a:miter lim="400000"/>
          </a:ln>
        </p:spPr>
        <p:txBody>
          <a:bodyPr anchor="ctr"/>
          <a:lstStyle/>
          <a:p>
            <a:pPr algn="ctr"/>
            <a:endParaRPr>
              <a:solidFill>
                <a:schemeClr val="bg1"/>
              </a:solidFill>
            </a:endParaRPr>
          </a:p>
        </p:txBody>
      </p:sp>
      <p:sp>
        <p:nvSpPr>
          <p:cNvPr id="17" name="íṡľíḍè-Freeform 29"/>
          <p:cNvSpPr/>
          <p:nvPr/>
        </p:nvSpPr>
        <p:spPr>
          <a:xfrm rot="293297">
            <a:off x="631728" y="483418"/>
            <a:ext cx="167009" cy="202771"/>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blipFill>
            <a:blip r:embed="rId4" cstate="print"/>
            <a:stretch>
              <a:fillRect/>
            </a:stretch>
          </a:blipFill>
          <a:ln w="12700">
            <a:miter lim="400000"/>
          </a:ln>
        </p:spPr>
        <p:txBody>
          <a:bodyPr anchor="ctr"/>
          <a:lstStyle/>
          <a:p>
            <a:pPr algn="ctr"/>
            <a:endParaRPr>
              <a:solidFill>
                <a:schemeClr val="bg1"/>
              </a:solidFill>
            </a:endParaRPr>
          </a:p>
        </p:txBody>
      </p:sp>
      <p:grpSp>
        <p:nvGrpSpPr>
          <p:cNvPr id="23" name="组合 22"/>
          <p:cNvGrpSpPr/>
          <p:nvPr/>
        </p:nvGrpSpPr>
        <p:grpSpPr>
          <a:xfrm>
            <a:off x="10344472" y="332656"/>
            <a:ext cx="1019650" cy="1330152"/>
            <a:chOff x="5159896" y="4653136"/>
            <a:chExt cx="1019650" cy="1330152"/>
          </a:xfrm>
        </p:grpSpPr>
        <p:sp>
          <p:nvSpPr>
            <p:cNvPr id="12" name="Freeform 5"/>
            <p:cNvSpPr>
              <a:spLocks/>
            </p:cNvSpPr>
            <p:nvPr/>
          </p:nvSpPr>
          <p:spPr bwMode="auto">
            <a:xfrm>
              <a:off x="5159896" y="4653136"/>
              <a:ext cx="599375" cy="445828"/>
            </a:xfrm>
            <a:custGeom>
              <a:avLst/>
              <a:gdLst>
                <a:gd name="T0" fmla="*/ 438 w 1141"/>
                <a:gd name="T1" fmla="*/ 980 h 983"/>
                <a:gd name="T2" fmla="*/ 446 w 1141"/>
                <a:gd name="T3" fmla="*/ 981 h 983"/>
                <a:gd name="T4" fmla="*/ 438 w 1141"/>
                <a:gd name="T5" fmla="*/ 808 h 983"/>
                <a:gd name="T6" fmla="*/ 524 w 1141"/>
                <a:gd name="T7" fmla="*/ 767 h 983"/>
                <a:gd name="T8" fmla="*/ 613 w 1141"/>
                <a:gd name="T9" fmla="*/ 806 h 983"/>
                <a:gd name="T10" fmla="*/ 602 w 1141"/>
                <a:gd name="T11" fmla="*/ 982 h 983"/>
                <a:gd name="T12" fmla="*/ 609 w 1141"/>
                <a:gd name="T13" fmla="*/ 982 h 983"/>
                <a:gd name="T14" fmla="*/ 949 w 1141"/>
                <a:gd name="T15" fmla="*/ 962 h 983"/>
                <a:gd name="T16" fmla="*/ 927 w 1141"/>
                <a:gd name="T17" fmla="*/ 601 h 983"/>
                <a:gd name="T18" fmla="*/ 934 w 1141"/>
                <a:gd name="T19" fmla="*/ 564 h 983"/>
                <a:gd name="T20" fmla="*/ 961 w 1141"/>
                <a:gd name="T21" fmla="*/ 567 h 983"/>
                <a:gd name="T22" fmla="*/ 1107 w 1141"/>
                <a:gd name="T23" fmla="*/ 579 h 983"/>
                <a:gd name="T24" fmla="*/ 1140 w 1141"/>
                <a:gd name="T25" fmla="*/ 509 h 983"/>
                <a:gd name="T26" fmla="*/ 1108 w 1141"/>
                <a:gd name="T27" fmla="*/ 438 h 983"/>
                <a:gd name="T28" fmla="*/ 962 w 1141"/>
                <a:gd name="T29" fmla="*/ 451 h 983"/>
                <a:gd name="T30" fmla="*/ 961 w 1141"/>
                <a:gd name="T31" fmla="*/ 452 h 983"/>
                <a:gd name="T32" fmla="*/ 935 w 1141"/>
                <a:gd name="T33" fmla="*/ 455 h 983"/>
                <a:gd name="T34" fmla="*/ 925 w 1141"/>
                <a:gd name="T35" fmla="*/ 423 h 983"/>
                <a:gd name="T36" fmla="*/ 944 w 1141"/>
                <a:gd name="T37" fmla="*/ 0 h 983"/>
                <a:gd name="T38" fmla="*/ 555 w 1141"/>
                <a:gd name="T39" fmla="*/ 93 h 983"/>
                <a:gd name="T40" fmla="*/ 224 w 1141"/>
                <a:gd name="T41" fmla="*/ 342 h 983"/>
                <a:gd name="T42" fmla="*/ 17 w 1141"/>
                <a:gd name="T43" fmla="*/ 958 h 983"/>
                <a:gd name="T44" fmla="*/ 437 w 1141"/>
                <a:gd name="T45" fmla="*/ 980 h 983"/>
                <a:gd name="T46" fmla="*/ 438 w 1141"/>
                <a:gd name="T47" fmla="*/ 98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1" h="983">
                  <a:moveTo>
                    <a:pt x="438" y="980"/>
                  </a:moveTo>
                  <a:cubicBezTo>
                    <a:pt x="441" y="981"/>
                    <a:pt x="444" y="981"/>
                    <a:pt x="446" y="981"/>
                  </a:cubicBezTo>
                  <a:cubicBezTo>
                    <a:pt x="420" y="946"/>
                    <a:pt x="386" y="866"/>
                    <a:pt x="438" y="808"/>
                  </a:cubicBezTo>
                  <a:cubicBezTo>
                    <a:pt x="439" y="806"/>
                    <a:pt x="474" y="768"/>
                    <a:pt x="524" y="767"/>
                  </a:cubicBezTo>
                  <a:cubicBezTo>
                    <a:pt x="555" y="766"/>
                    <a:pt x="585" y="779"/>
                    <a:pt x="613" y="806"/>
                  </a:cubicBezTo>
                  <a:cubicBezTo>
                    <a:pt x="614" y="806"/>
                    <a:pt x="690" y="880"/>
                    <a:pt x="602" y="982"/>
                  </a:cubicBezTo>
                  <a:cubicBezTo>
                    <a:pt x="604" y="983"/>
                    <a:pt x="606" y="982"/>
                    <a:pt x="609" y="982"/>
                  </a:cubicBezTo>
                  <a:cubicBezTo>
                    <a:pt x="642" y="979"/>
                    <a:pt x="880" y="963"/>
                    <a:pt x="949" y="962"/>
                  </a:cubicBezTo>
                  <a:cubicBezTo>
                    <a:pt x="947" y="914"/>
                    <a:pt x="941" y="690"/>
                    <a:pt x="927" y="601"/>
                  </a:cubicBezTo>
                  <a:cubicBezTo>
                    <a:pt x="925" y="590"/>
                    <a:pt x="922" y="571"/>
                    <a:pt x="934" y="564"/>
                  </a:cubicBezTo>
                  <a:cubicBezTo>
                    <a:pt x="939" y="560"/>
                    <a:pt x="948" y="558"/>
                    <a:pt x="961" y="567"/>
                  </a:cubicBezTo>
                  <a:cubicBezTo>
                    <a:pt x="965" y="570"/>
                    <a:pt x="1047" y="632"/>
                    <a:pt x="1107" y="579"/>
                  </a:cubicBezTo>
                  <a:cubicBezTo>
                    <a:pt x="1107" y="579"/>
                    <a:pt x="1139" y="549"/>
                    <a:pt x="1140" y="509"/>
                  </a:cubicBezTo>
                  <a:cubicBezTo>
                    <a:pt x="1141" y="485"/>
                    <a:pt x="1130" y="460"/>
                    <a:pt x="1108" y="438"/>
                  </a:cubicBezTo>
                  <a:cubicBezTo>
                    <a:pt x="1105" y="435"/>
                    <a:pt x="1047" y="377"/>
                    <a:pt x="962" y="451"/>
                  </a:cubicBezTo>
                  <a:cubicBezTo>
                    <a:pt x="961" y="452"/>
                    <a:pt x="961" y="452"/>
                    <a:pt x="961" y="452"/>
                  </a:cubicBezTo>
                  <a:cubicBezTo>
                    <a:pt x="959" y="453"/>
                    <a:pt x="947" y="462"/>
                    <a:pt x="935" y="455"/>
                  </a:cubicBezTo>
                  <a:cubicBezTo>
                    <a:pt x="922" y="448"/>
                    <a:pt x="924" y="429"/>
                    <a:pt x="925" y="423"/>
                  </a:cubicBezTo>
                  <a:cubicBezTo>
                    <a:pt x="927" y="396"/>
                    <a:pt x="943" y="90"/>
                    <a:pt x="944" y="0"/>
                  </a:cubicBezTo>
                  <a:cubicBezTo>
                    <a:pt x="814" y="3"/>
                    <a:pt x="679" y="35"/>
                    <a:pt x="555" y="93"/>
                  </a:cubicBezTo>
                  <a:cubicBezTo>
                    <a:pt x="427" y="153"/>
                    <a:pt x="313" y="239"/>
                    <a:pt x="224" y="342"/>
                  </a:cubicBezTo>
                  <a:cubicBezTo>
                    <a:pt x="72" y="517"/>
                    <a:pt x="0" y="734"/>
                    <a:pt x="17" y="958"/>
                  </a:cubicBezTo>
                  <a:cubicBezTo>
                    <a:pt x="93" y="960"/>
                    <a:pt x="350" y="966"/>
                    <a:pt x="437" y="980"/>
                  </a:cubicBezTo>
                  <a:lnTo>
                    <a:pt x="438" y="980"/>
                  </a:lnTo>
                  <a:close/>
                </a:path>
              </a:pathLst>
            </a:custGeom>
            <a:blipFill>
              <a:blip r:embed="rId5" cstate="print"/>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sp>
          <p:nvSpPr>
            <p:cNvPr id="13" name="Freeform 6"/>
            <p:cNvSpPr>
              <a:spLocks/>
            </p:cNvSpPr>
            <p:nvPr/>
          </p:nvSpPr>
          <p:spPr bwMode="auto">
            <a:xfrm>
              <a:off x="5663952" y="4653136"/>
              <a:ext cx="507242" cy="523152"/>
            </a:xfrm>
            <a:custGeom>
              <a:avLst/>
              <a:gdLst>
                <a:gd name="T0" fmla="*/ 0 w 966"/>
                <a:gd name="T1" fmla="*/ 432 h 1154"/>
                <a:gd name="T2" fmla="*/ 177 w 966"/>
                <a:gd name="T3" fmla="*/ 421 h 1154"/>
                <a:gd name="T4" fmla="*/ 216 w 966"/>
                <a:gd name="T5" fmla="*/ 510 h 1154"/>
                <a:gd name="T6" fmla="*/ 174 w 966"/>
                <a:gd name="T7" fmla="*/ 597 h 1154"/>
                <a:gd name="T8" fmla="*/ 1 w 966"/>
                <a:gd name="T9" fmla="*/ 588 h 1154"/>
                <a:gd name="T10" fmla="*/ 2 w 966"/>
                <a:gd name="T11" fmla="*/ 596 h 1154"/>
                <a:gd name="T12" fmla="*/ 2 w 966"/>
                <a:gd name="T13" fmla="*/ 597 h 1154"/>
                <a:gd name="T14" fmla="*/ 24 w 966"/>
                <a:gd name="T15" fmla="*/ 961 h 1154"/>
                <a:gd name="T16" fmla="*/ 358 w 966"/>
                <a:gd name="T17" fmla="*/ 940 h 1154"/>
                <a:gd name="T18" fmla="*/ 395 w 966"/>
                <a:gd name="T19" fmla="*/ 947 h 1154"/>
                <a:gd name="T20" fmla="*/ 392 w 966"/>
                <a:gd name="T21" fmla="*/ 974 h 1154"/>
                <a:gd name="T22" fmla="*/ 380 w 966"/>
                <a:gd name="T23" fmla="*/ 1120 h 1154"/>
                <a:gd name="T24" fmla="*/ 450 w 966"/>
                <a:gd name="T25" fmla="*/ 1153 h 1154"/>
                <a:gd name="T26" fmla="*/ 521 w 966"/>
                <a:gd name="T27" fmla="*/ 1121 h 1154"/>
                <a:gd name="T28" fmla="*/ 508 w 966"/>
                <a:gd name="T29" fmla="*/ 975 h 1154"/>
                <a:gd name="T30" fmla="*/ 507 w 966"/>
                <a:gd name="T31" fmla="*/ 974 h 1154"/>
                <a:gd name="T32" fmla="*/ 503 w 966"/>
                <a:gd name="T33" fmla="*/ 948 h 1154"/>
                <a:gd name="T34" fmla="*/ 535 w 966"/>
                <a:gd name="T35" fmla="*/ 938 h 1154"/>
                <a:gd name="T36" fmla="*/ 949 w 966"/>
                <a:gd name="T37" fmla="*/ 957 h 1154"/>
                <a:gd name="T38" fmla="*/ 742 w 966"/>
                <a:gd name="T39" fmla="*/ 342 h 1154"/>
                <a:gd name="T40" fmla="*/ 411 w 966"/>
                <a:gd name="T41" fmla="*/ 93 h 1154"/>
                <a:gd name="T42" fmla="*/ 20 w 966"/>
                <a:gd name="T43" fmla="*/ 0 h 1154"/>
                <a:gd name="T44" fmla="*/ 0 w 966"/>
                <a:gd name="T45" fmla="*/ 426 h 1154"/>
                <a:gd name="T46" fmla="*/ 0 w 966"/>
                <a:gd name="T47" fmla="*/ 432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6" h="1154">
                  <a:moveTo>
                    <a:pt x="0" y="432"/>
                  </a:moveTo>
                  <a:cubicBezTo>
                    <a:pt x="102" y="345"/>
                    <a:pt x="176" y="420"/>
                    <a:pt x="177" y="421"/>
                  </a:cubicBezTo>
                  <a:cubicBezTo>
                    <a:pt x="204" y="449"/>
                    <a:pt x="217" y="479"/>
                    <a:pt x="216" y="510"/>
                  </a:cubicBezTo>
                  <a:cubicBezTo>
                    <a:pt x="214" y="560"/>
                    <a:pt x="176" y="595"/>
                    <a:pt x="174" y="597"/>
                  </a:cubicBezTo>
                  <a:cubicBezTo>
                    <a:pt x="116" y="648"/>
                    <a:pt x="37" y="614"/>
                    <a:pt x="1" y="588"/>
                  </a:cubicBezTo>
                  <a:cubicBezTo>
                    <a:pt x="1" y="591"/>
                    <a:pt x="2" y="593"/>
                    <a:pt x="2" y="596"/>
                  </a:cubicBezTo>
                  <a:cubicBezTo>
                    <a:pt x="2" y="597"/>
                    <a:pt x="2" y="597"/>
                    <a:pt x="2" y="597"/>
                  </a:cubicBezTo>
                  <a:cubicBezTo>
                    <a:pt x="17" y="688"/>
                    <a:pt x="23" y="911"/>
                    <a:pt x="24" y="961"/>
                  </a:cubicBezTo>
                  <a:cubicBezTo>
                    <a:pt x="77" y="960"/>
                    <a:pt x="272" y="954"/>
                    <a:pt x="358" y="940"/>
                  </a:cubicBezTo>
                  <a:cubicBezTo>
                    <a:pt x="368" y="938"/>
                    <a:pt x="387" y="936"/>
                    <a:pt x="395" y="947"/>
                  </a:cubicBezTo>
                  <a:cubicBezTo>
                    <a:pt x="399" y="952"/>
                    <a:pt x="401" y="961"/>
                    <a:pt x="392" y="974"/>
                  </a:cubicBezTo>
                  <a:cubicBezTo>
                    <a:pt x="389" y="978"/>
                    <a:pt x="327" y="1060"/>
                    <a:pt x="380" y="1120"/>
                  </a:cubicBezTo>
                  <a:cubicBezTo>
                    <a:pt x="380" y="1120"/>
                    <a:pt x="409" y="1152"/>
                    <a:pt x="450" y="1153"/>
                  </a:cubicBezTo>
                  <a:cubicBezTo>
                    <a:pt x="474" y="1154"/>
                    <a:pt x="498" y="1143"/>
                    <a:pt x="521" y="1121"/>
                  </a:cubicBezTo>
                  <a:cubicBezTo>
                    <a:pt x="524" y="1118"/>
                    <a:pt x="582" y="1061"/>
                    <a:pt x="508" y="975"/>
                  </a:cubicBezTo>
                  <a:cubicBezTo>
                    <a:pt x="507" y="974"/>
                    <a:pt x="507" y="974"/>
                    <a:pt x="507" y="974"/>
                  </a:cubicBezTo>
                  <a:cubicBezTo>
                    <a:pt x="505" y="972"/>
                    <a:pt x="497" y="960"/>
                    <a:pt x="503" y="948"/>
                  </a:cubicBezTo>
                  <a:cubicBezTo>
                    <a:pt x="511" y="935"/>
                    <a:pt x="529" y="937"/>
                    <a:pt x="535" y="938"/>
                  </a:cubicBezTo>
                  <a:cubicBezTo>
                    <a:pt x="561" y="940"/>
                    <a:pt x="844" y="955"/>
                    <a:pt x="949" y="957"/>
                  </a:cubicBezTo>
                  <a:cubicBezTo>
                    <a:pt x="966" y="734"/>
                    <a:pt x="893" y="517"/>
                    <a:pt x="742" y="342"/>
                  </a:cubicBezTo>
                  <a:cubicBezTo>
                    <a:pt x="653" y="239"/>
                    <a:pt x="539" y="153"/>
                    <a:pt x="411" y="93"/>
                  </a:cubicBezTo>
                  <a:cubicBezTo>
                    <a:pt x="286" y="35"/>
                    <a:pt x="151" y="2"/>
                    <a:pt x="20" y="0"/>
                  </a:cubicBezTo>
                  <a:cubicBezTo>
                    <a:pt x="19" y="90"/>
                    <a:pt x="3" y="393"/>
                    <a:pt x="0" y="426"/>
                  </a:cubicBezTo>
                  <a:cubicBezTo>
                    <a:pt x="0" y="428"/>
                    <a:pt x="0" y="430"/>
                    <a:pt x="0" y="432"/>
                  </a:cubicBezTo>
                  <a:close/>
                </a:path>
              </a:pathLst>
            </a:custGeom>
            <a:blipFill>
              <a:blip r:embed="rId3" cstate="print"/>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sp>
          <p:nvSpPr>
            <p:cNvPr id="14" name="Freeform 7"/>
            <p:cNvSpPr>
              <a:spLocks/>
            </p:cNvSpPr>
            <p:nvPr/>
          </p:nvSpPr>
          <p:spPr bwMode="auto">
            <a:xfrm>
              <a:off x="5159896" y="5013176"/>
              <a:ext cx="499052" cy="553198"/>
            </a:xfrm>
            <a:custGeom>
              <a:avLst/>
              <a:gdLst>
                <a:gd name="T0" fmla="*/ 948 w 950"/>
                <a:gd name="T1" fmla="*/ 707 h 1220"/>
                <a:gd name="T2" fmla="*/ 949 w 950"/>
                <a:gd name="T3" fmla="*/ 699 h 1220"/>
                <a:gd name="T4" fmla="*/ 776 w 950"/>
                <a:gd name="T5" fmla="*/ 708 h 1220"/>
                <a:gd name="T6" fmla="*/ 735 w 950"/>
                <a:gd name="T7" fmla="*/ 621 h 1220"/>
                <a:gd name="T8" fmla="*/ 773 w 950"/>
                <a:gd name="T9" fmla="*/ 532 h 1220"/>
                <a:gd name="T10" fmla="*/ 950 w 950"/>
                <a:gd name="T11" fmla="*/ 543 h 1220"/>
                <a:gd name="T12" fmla="*/ 950 w 950"/>
                <a:gd name="T13" fmla="*/ 536 h 1220"/>
                <a:gd name="T14" fmla="*/ 930 w 950"/>
                <a:gd name="T15" fmla="*/ 196 h 1220"/>
                <a:gd name="T16" fmla="*/ 592 w 950"/>
                <a:gd name="T17" fmla="*/ 216 h 1220"/>
                <a:gd name="T18" fmla="*/ 584 w 950"/>
                <a:gd name="T19" fmla="*/ 216 h 1220"/>
                <a:gd name="T20" fmla="*/ 560 w 950"/>
                <a:gd name="T21" fmla="*/ 205 h 1220"/>
                <a:gd name="T22" fmla="*/ 564 w 950"/>
                <a:gd name="T23" fmla="*/ 179 h 1220"/>
                <a:gd name="T24" fmla="*/ 564 w 950"/>
                <a:gd name="T25" fmla="*/ 178 h 1220"/>
                <a:gd name="T26" fmla="*/ 578 w 950"/>
                <a:gd name="T27" fmla="*/ 33 h 1220"/>
                <a:gd name="T28" fmla="*/ 506 w 950"/>
                <a:gd name="T29" fmla="*/ 0 h 1220"/>
                <a:gd name="T30" fmla="*/ 436 w 950"/>
                <a:gd name="T31" fmla="*/ 34 h 1220"/>
                <a:gd name="T32" fmla="*/ 448 w 950"/>
                <a:gd name="T33" fmla="*/ 179 h 1220"/>
                <a:gd name="T34" fmla="*/ 452 w 950"/>
                <a:gd name="T35" fmla="*/ 206 h 1220"/>
                <a:gd name="T36" fmla="*/ 414 w 950"/>
                <a:gd name="T37" fmla="*/ 213 h 1220"/>
                <a:gd name="T38" fmla="*/ 0 w 950"/>
                <a:gd name="T39" fmla="*/ 192 h 1220"/>
                <a:gd name="T40" fmla="*/ 3 w 950"/>
                <a:gd name="T41" fmla="*/ 216 h 1220"/>
                <a:gd name="T42" fmla="*/ 277 w 950"/>
                <a:gd name="T43" fmla="*/ 829 h 1220"/>
                <a:gd name="T44" fmla="*/ 440 w 950"/>
                <a:gd name="T45" fmla="*/ 1174 h 1220"/>
                <a:gd name="T46" fmla="*/ 441 w 950"/>
                <a:gd name="T47" fmla="*/ 1220 h 1220"/>
                <a:gd name="T48" fmla="*/ 926 w 950"/>
                <a:gd name="T49" fmla="*/ 1220 h 1220"/>
                <a:gd name="T50" fmla="*/ 948 w 950"/>
                <a:gd name="T51" fmla="*/ 708 h 1220"/>
                <a:gd name="T52" fmla="*/ 948 w 950"/>
                <a:gd name="T53" fmla="*/ 70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50" h="1220">
                  <a:moveTo>
                    <a:pt x="948" y="707"/>
                  </a:moveTo>
                  <a:cubicBezTo>
                    <a:pt x="949" y="704"/>
                    <a:pt x="949" y="701"/>
                    <a:pt x="949" y="699"/>
                  </a:cubicBezTo>
                  <a:cubicBezTo>
                    <a:pt x="914" y="725"/>
                    <a:pt x="834" y="759"/>
                    <a:pt x="776" y="708"/>
                  </a:cubicBezTo>
                  <a:cubicBezTo>
                    <a:pt x="774" y="706"/>
                    <a:pt x="736" y="671"/>
                    <a:pt x="735" y="621"/>
                  </a:cubicBezTo>
                  <a:cubicBezTo>
                    <a:pt x="734" y="590"/>
                    <a:pt x="747" y="560"/>
                    <a:pt x="773" y="532"/>
                  </a:cubicBezTo>
                  <a:cubicBezTo>
                    <a:pt x="774" y="531"/>
                    <a:pt x="848" y="456"/>
                    <a:pt x="950" y="543"/>
                  </a:cubicBezTo>
                  <a:cubicBezTo>
                    <a:pt x="950" y="541"/>
                    <a:pt x="950" y="539"/>
                    <a:pt x="950" y="536"/>
                  </a:cubicBezTo>
                  <a:cubicBezTo>
                    <a:pt x="947" y="504"/>
                    <a:pt x="931" y="270"/>
                    <a:pt x="930" y="196"/>
                  </a:cubicBezTo>
                  <a:cubicBezTo>
                    <a:pt x="866" y="196"/>
                    <a:pt x="625" y="213"/>
                    <a:pt x="592" y="216"/>
                  </a:cubicBezTo>
                  <a:cubicBezTo>
                    <a:pt x="590" y="216"/>
                    <a:pt x="588" y="216"/>
                    <a:pt x="584" y="216"/>
                  </a:cubicBezTo>
                  <a:cubicBezTo>
                    <a:pt x="576" y="216"/>
                    <a:pt x="565" y="215"/>
                    <a:pt x="560" y="205"/>
                  </a:cubicBezTo>
                  <a:cubicBezTo>
                    <a:pt x="553" y="194"/>
                    <a:pt x="562" y="181"/>
                    <a:pt x="564" y="179"/>
                  </a:cubicBezTo>
                  <a:cubicBezTo>
                    <a:pt x="564" y="178"/>
                    <a:pt x="564" y="178"/>
                    <a:pt x="564" y="178"/>
                  </a:cubicBezTo>
                  <a:cubicBezTo>
                    <a:pt x="638" y="93"/>
                    <a:pt x="580" y="35"/>
                    <a:pt x="578" y="33"/>
                  </a:cubicBezTo>
                  <a:cubicBezTo>
                    <a:pt x="555" y="11"/>
                    <a:pt x="531" y="0"/>
                    <a:pt x="506" y="0"/>
                  </a:cubicBezTo>
                  <a:cubicBezTo>
                    <a:pt x="466" y="2"/>
                    <a:pt x="437" y="34"/>
                    <a:pt x="436" y="34"/>
                  </a:cubicBezTo>
                  <a:cubicBezTo>
                    <a:pt x="384" y="93"/>
                    <a:pt x="445" y="176"/>
                    <a:pt x="448" y="179"/>
                  </a:cubicBezTo>
                  <a:cubicBezTo>
                    <a:pt x="457" y="192"/>
                    <a:pt x="455" y="201"/>
                    <a:pt x="452" y="206"/>
                  </a:cubicBezTo>
                  <a:cubicBezTo>
                    <a:pt x="444" y="218"/>
                    <a:pt x="425" y="216"/>
                    <a:pt x="414" y="213"/>
                  </a:cubicBezTo>
                  <a:cubicBezTo>
                    <a:pt x="330" y="200"/>
                    <a:pt x="79" y="194"/>
                    <a:pt x="0" y="192"/>
                  </a:cubicBezTo>
                  <a:cubicBezTo>
                    <a:pt x="1" y="200"/>
                    <a:pt x="2" y="208"/>
                    <a:pt x="3" y="216"/>
                  </a:cubicBezTo>
                  <a:cubicBezTo>
                    <a:pt x="40" y="489"/>
                    <a:pt x="172" y="678"/>
                    <a:pt x="277" y="829"/>
                  </a:cubicBezTo>
                  <a:cubicBezTo>
                    <a:pt x="363" y="952"/>
                    <a:pt x="436" y="1058"/>
                    <a:pt x="440" y="1174"/>
                  </a:cubicBezTo>
                  <a:cubicBezTo>
                    <a:pt x="441" y="1220"/>
                    <a:pt x="441" y="1220"/>
                    <a:pt x="441" y="1220"/>
                  </a:cubicBezTo>
                  <a:cubicBezTo>
                    <a:pt x="926" y="1220"/>
                    <a:pt x="926" y="1220"/>
                    <a:pt x="926" y="1220"/>
                  </a:cubicBezTo>
                  <a:cubicBezTo>
                    <a:pt x="928" y="1127"/>
                    <a:pt x="934" y="796"/>
                    <a:pt x="948" y="708"/>
                  </a:cubicBezTo>
                  <a:lnTo>
                    <a:pt x="948" y="707"/>
                  </a:lnTo>
                  <a:close/>
                </a:path>
              </a:pathLst>
            </a:custGeom>
            <a:blipFill>
              <a:blip r:embed="rId6" cstate="print"/>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sp>
          <p:nvSpPr>
            <p:cNvPr id="15" name="Freeform 8"/>
            <p:cNvSpPr>
              <a:spLocks/>
            </p:cNvSpPr>
            <p:nvPr/>
          </p:nvSpPr>
          <p:spPr bwMode="auto">
            <a:xfrm>
              <a:off x="5591944" y="5085184"/>
              <a:ext cx="587602" cy="475874"/>
            </a:xfrm>
            <a:custGeom>
              <a:avLst/>
              <a:gdLst>
                <a:gd name="T0" fmla="*/ 698 w 1118"/>
                <a:gd name="T1" fmla="*/ 0 h 1049"/>
                <a:gd name="T2" fmla="*/ 708 w 1118"/>
                <a:gd name="T3" fmla="*/ 177 h 1049"/>
                <a:gd name="T4" fmla="*/ 623 w 1118"/>
                <a:gd name="T5" fmla="*/ 216 h 1049"/>
                <a:gd name="T6" fmla="*/ 620 w 1118"/>
                <a:gd name="T7" fmla="*/ 216 h 1049"/>
                <a:gd name="T8" fmla="*/ 533 w 1118"/>
                <a:gd name="T9" fmla="*/ 175 h 1049"/>
                <a:gd name="T10" fmla="*/ 542 w 1118"/>
                <a:gd name="T11" fmla="*/ 1 h 1049"/>
                <a:gd name="T12" fmla="*/ 534 w 1118"/>
                <a:gd name="T13" fmla="*/ 2 h 1049"/>
                <a:gd name="T14" fmla="*/ 533 w 1118"/>
                <a:gd name="T15" fmla="*/ 3 h 1049"/>
                <a:gd name="T16" fmla="*/ 196 w 1118"/>
                <a:gd name="T17" fmla="*/ 24 h 1049"/>
                <a:gd name="T18" fmla="*/ 216 w 1118"/>
                <a:gd name="T19" fmla="*/ 363 h 1049"/>
                <a:gd name="T20" fmla="*/ 205 w 1118"/>
                <a:gd name="T21" fmla="*/ 395 h 1049"/>
                <a:gd name="T22" fmla="*/ 179 w 1118"/>
                <a:gd name="T23" fmla="*/ 392 h 1049"/>
                <a:gd name="T24" fmla="*/ 178 w 1118"/>
                <a:gd name="T25" fmla="*/ 391 h 1049"/>
                <a:gd name="T26" fmla="*/ 33 w 1118"/>
                <a:gd name="T27" fmla="*/ 378 h 1049"/>
                <a:gd name="T28" fmla="*/ 0 w 1118"/>
                <a:gd name="T29" fmla="*/ 449 h 1049"/>
                <a:gd name="T30" fmla="*/ 34 w 1118"/>
                <a:gd name="T31" fmla="*/ 519 h 1049"/>
                <a:gd name="T32" fmla="*/ 179 w 1118"/>
                <a:gd name="T33" fmla="*/ 507 h 1049"/>
                <a:gd name="T34" fmla="*/ 206 w 1118"/>
                <a:gd name="T35" fmla="*/ 503 h 1049"/>
                <a:gd name="T36" fmla="*/ 213 w 1118"/>
                <a:gd name="T37" fmla="*/ 541 h 1049"/>
                <a:gd name="T38" fmla="*/ 192 w 1118"/>
                <a:gd name="T39" fmla="*/ 1049 h 1049"/>
                <a:gd name="T40" fmla="*/ 677 w 1118"/>
                <a:gd name="T41" fmla="*/ 1049 h 1049"/>
                <a:gd name="T42" fmla="*/ 678 w 1118"/>
                <a:gd name="T43" fmla="*/ 1003 h 1049"/>
                <a:gd name="T44" fmla="*/ 841 w 1118"/>
                <a:gd name="T45" fmla="*/ 658 h 1049"/>
                <a:gd name="T46" fmla="*/ 1115 w 1118"/>
                <a:gd name="T47" fmla="*/ 45 h 1049"/>
                <a:gd name="T48" fmla="*/ 1118 w 1118"/>
                <a:gd name="T49" fmla="*/ 20 h 1049"/>
                <a:gd name="T50" fmla="*/ 704 w 1118"/>
                <a:gd name="T51" fmla="*/ 0 h 1049"/>
                <a:gd name="T52" fmla="*/ 698 w 1118"/>
                <a:gd name="T53"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049">
                  <a:moveTo>
                    <a:pt x="698" y="0"/>
                  </a:moveTo>
                  <a:cubicBezTo>
                    <a:pt x="785" y="102"/>
                    <a:pt x="709" y="176"/>
                    <a:pt x="708" y="177"/>
                  </a:cubicBezTo>
                  <a:cubicBezTo>
                    <a:pt x="682" y="203"/>
                    <a:pt x="653" y="216"/>
                    <a:pt x="623" y="216"/>
                  </a:cubicBezTo>
                  <a:cubicBezTo>
                    <a:pt x="622" y="216"/>
                    <a:pt x="621" y="216"/>
                    <a:pt x="620" y="216"/>
                  </a:cubicBezTo>
                  <a:cubicBezTo>
                    <a:pt x="569" y="214"/>
                    <a:pt x="534" y="176"/>
                    <a:pt x="533" y="175"/>
                  </a:cubicBezTo>
                  <a:cubicBezTo>
                    <a:pt x="481" y="117"/>
                    <a:pt x="515" y="37"/>
                    <a:pt x="542" y="1"/>
                  </a:cubicBezTo>
                  <a:cubicBezTo>
                    <a:pt x="539" y="1"/>
                    <a:pt x="536" y="2"/>
                    <a:pt x="534" y="2"/>
                  </a:cubicBezTo>
                  <a:cubicBezTo>
                    <a:pt x="533" y="3"/>
                    <a:pt x="533" y="3"/>
                    <a:pt x="533" y="3"/>
                  </a:cubicBezTo>
                  <a:cubicBezTo>
                    <a:pt x="445" y="16"/>
                    <a:pt x="250" y="23"/>
                    <a:pt x="196" y="24"/>
                  </a:cubicBezTo>
                  <a:cubicBezTo>
                    <a:pt x="197" y="95"/>
                    <a:pt x="213" y="331"/>
                    <a:pt x="216" y="363"/>
                  </a:cubicBezTo>
                  <a:cubicBezTo>
                    <a:pt x="216" y="369"/>
                    <a:pt x="218" y="388"/>
                    <a:pt x="205" y="395"/>
                  </a:cubicBezTo>
                  <a:cubicBezTo>
                    <a:pt x="194" y="402"/>
                    <a:pt x="181" y="393"/>
                    <a:pt x="179" y="392"/>
                  </a:cubicBezTo>
                  <a:cubicBezTo>
                    <a:pt x="178" y="391"/>
                    <a:pt x="178" y="391"/>
                    <a:pt x="178" y="391"/>
                  </a:cubicBezTo>
                  <a:cubicBezTo>
                    <a:pt x="93" y="317"/>
                    <a:pt x="35" y="375"/>
                    <a:pt x="33" y="378"/>
                  </a:cubicBezTo>
                  <a:cubicBezTo>
                    <a:pt x="10" y="400"/>
                    <a:pt x="0" y="425"/>
                    <a:pt x="0" y="449"/>
                  </a:cubicBezTo>
                  <a:cubicBezTo>
                    <a:pt x="2" y="490"/>
                    <a:pt x="33" y="519"/>
                    <a:pt x="34" y="519"/>
                  </a:cubicBezTo>
                  <a:cubicBezTo>
                    <a:pt x="93" y="572"/>
                    <a:pt x="175" y="510"/>
                    <a:pt x="179" y="507"/>
                  </a:cubicBezTo>
                  <a:cubicBezTo>
                    <a:pt x="192" y="498"/>
                    <a:pt x="201" y="500"/>
                    <a:pt x="206" y="503"/>
                  </a:cubicBezTo>
                  <a:cubicBezTo>
                    <a:pt x="218" y="511"/>
                    <a:pt x="216" y="530"/>
                    <a:pt x="213" y="541"/>
                  </a:cubicBezTo>
                  <a:cubicBezTo>
                    <a:pt x="200" y="627"/>
                    <a:pt x="194" y="956"/>
                    <a:pt x="192" y="1049"/>
                  </a:cubicBezTo>
                  <a:cubicBezTo>
                    <a:pt x="677" y="1049"/>
                    <a:pt x="677" y="1049"/>
                    <a:pt x="677" y="1049"/>
                  </a:cubicBezTo>
                  <a:cubicBezTo>
                    <a:pt x="678" y="1003"/>
                    <a:pt x="678" y="1003"/>
                    <a:pt x="678" y="1003"/>
                  </a:cubicBezTo>
                  <a:cubicBezTo>
                    <a:pt x="682" y="887"/>
                    <a:pt x="755" y="781"/>
                    <a:pt x="841" y="658"/>
                  </a:cubicBezTo>
                  <a:cubicBezTo>
                    <a:pt x="946" y="507"/>
                    <a:pt x="1078" y="318"/>
                    <a:pt x="1115" y="45"/>
                  </a:cubicBezTo>
                  <a:cubicBezTo>
                    <a:pt x="1116" y="36"/>
                    <a:pt x="1117" y="28"/>
                    <a:pt x="1118" y="20"/>
                  </a:cubicBezTo>
                  <a:cubicBezTo>
                    <a:pt x="1010" y="17"/>
                    <a:pt x="730" y="3"/>
                    <a:pt x="704" y="0"/>
                  </a:cubicBezTo>
                  <a:cubicBezTo>
                    <a:pt x="701" y="0"/>
                    <a:pt x="699" y="0"/>
                    <a:pt x="698" y="0"/>
                  </a:cubicBezTo>
                  <a:close/>
                </a:path>
              </a:pathLst>
            </a:custGeom>
            <a:blipFill>
              <a:blip r:embed="rId7" cstate="print"/>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grpSp>
          <p:nvGrpSpPr>
            <p:cNvPr id="18" name="组合 17"/>
            <p:cNvGrpSpPr/>
            <p:nvPr/>
          </p:nvGrpSpPr>
          <p:grpSpPr>
            <a:xfrm>
              <a:off x="5378151" y="5621412"/>
              <a:ext cx="527204" cy="361876"/>
              <a:chOff x="5278439" y="4930776"/>
              <a:chExt cx="1635125" cy="1300162"/>
            </a:xfrm>
            <a:blipFill>
              <a:blip r:embed="rId8"/>
              <a:stretch>
                <a:fillRect/>
              </a:stretch>
            </a:blipFill>
            <a:effectLst>
              <a:outerShdw blurRad="50800" dist="101600" dir="2700000" algn="ctr" rotWithShape="0">
                <a:srgbClr val="000000">
                  <a:alpha val="43137"/>
                </a:srgbClr>
              </a:outerShdw>
            </a:effectLst>
          </p:grpSpPr>
          <p:sp>
            <p:nvSpPr>
              <p:cNvPr id="19" name="Freeform 9"/>
              <p:cNvSpPr>
                <a:spLocks/>
              </p:cNvSpPr>
              <p:nvPr/>
            </p:nvSpPr>
            <p:spPr bwMode="auto">
              <a:xfrm>
                <a:off x="5278439" y="4930776"/>
                <a:ext cx="1633538" cy="206375"/>
              </a:xfrm>
              <a:custGeom>
                <a:avLst/>
                <a:gdLst>
                  <a:gd name="T0" fmla="*/ 940 w 1003"/>
                  <a:gd name="T1" fmla="*/ 0 h 127"/>
                  <a:gd name="T2" fmla="*/ 64 w 1003"/>
                  <a:gd name="T3" fmla="*/ 0 h 127"/>
                  <a:gd name="T4" fmla="*/ 1 w 1003"/>
                  <a:gd name="T5" fmla="*/ 61 h 127"/>
                  <a:gd name="T6" fmla="*/ 63 w 1003"/>
                  <a:gd name="T7" fmla="*/ 126 h 127"/>
                  <a:gd name="T8" fmla="*/ 940 w 1003"/>
                  <a:gd name="T9" fmla="*/ 126 h 127"/>
                  <a:gd name="T10" fmla="*/ 1003 w 1003"/>
                  <a:gd name="T11" fmla="*/ 66 h 127"/>
                  <a:gd name="T12" fmla="*/ 940 w 1003"/>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003" h="127">
                    <a:moveTo>
                      <a:pt x="940" y="0"/>
                    </a:moveTo>
                    <a:cubicBezTo>
                      <a:pt x="64" y="0"/>
                      <a:pt x="64" y="0"/>
                      <a:pt x="64" y="0"/>
                    </a:cubicBezTo>
                    <a:cubicBezTo>
                      <a:pt x="29" y="0"/>
                      <a:pt x="1" y="26"/>
                      <a:pt x="1" y="61"/>
                    </a:cubicBezTo>
                    <a:cubicBezTo>
                      <a:pt x="0" y="96"/>
                      <a:pt x="28" y="126"/>
                      <a:pt x="63" y="126"/>
                    </a:cubicBezTo>
                    <a:cubicBezTo>
                      <a:pt x="940" y="126"/>
                      <a:pt x="940" y="126"/>
                      <a:pt x="940" y="126"/>
                    </a:cubicBezTo>
                    <a:cubicBezTo>
                      <a:pt x="975" y="127"/>
                      <a:pt x="1003" y="101"/>
                      <a:pt x="1003" y="66"/>
                    </a:cubicBezTo>
                    <a:cubicBezTo>
                      <a:pt x="1003" y="31"/>
                      <a:pt x="975" y="0"/>
                      <a:pt x="9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sp>
            <p:nvSpPr>
              <p:cNvPr id="20" name="Freeform 10"/>
              <p:cNvSpPr>
                <a:spLocks/>
              </p:cNvSpPr>
              <p:nvPr/>
            </p:nvSpPr>
            <p:spPr bwMode="auto">
              <a:xfrm>
                <a:off x="5278439" y="5237163"/>
                <a:ext cx="1635125" cy="206375"/>
              </a:xfrm>
              <a:custGeom>
                <a:avLst/>
                <a:gdLst>
                  <a:gd name="T0" fmla="*/ 941 w 1004"/>
                  <a:gd name="T1" fmla="*/ 0 h 127"/>
                  <a:gd name="T2" fmla="*/ 64 w 1004"/>
                  <a:gd name="T3" fmla="*/ 0 h 127"/>
                  <a:gd name="T4" fmla="*/ 1 w 1004"/>
                  <a:gd name="T5" fmla="*/ 61 h 127"/>
                  <a:gd name="T6" fmla="*/ 63 w 1004"/>
                  <a:gd name="T7" fmla="*/ 127 h 127"/>
                  <a:gd name="T8" fmla="*/ 940 w 1004"/>
                  <a:gd name="T9" fmla="*/ 127 h 127"/>
                  <a:gd name="T10" fmla="*/ 1003 w 1004"/>
                  <a:gd name="T11" fmla="*/ 66 h 127"/>
                  <a:gd name="T12" fmla="*/ 941 w 1004"/>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004" h="127">
                    <a:moveTo>
                      <a:pt x="941" y="0"/>
                    </a:moveTo>
                    <a:cubicBezTo>
                      <a:pt x="64" y="0"/>
                      <a:pt x="64" y="0"/>
                      <a:pt x="64" y="0"/>
                    </a:cubicBezTo>
                    <a:cubicBezTo>
                      <a:pt x="29" y="0"/>
                      <a:pt x="1" y="26"/>
                      <a:pt x="1" y="61"/>
                    </a:cubicBezTo>
                    <a:cubicBezTo>
                      <a:pt x="0" y="96"/>
                      <a:pt x="28" y="126"/>
                      <a:pt x="63" y="127"/>
                    </a:cubicBezTo>
                    <a:cubicBezTo>
                      <a:pt x="940" y="127"/>
                      <a:pt x="940" y="127"/>
                      <a:pt x="940" y="127"/>
                    </a:cubicBezTo>
                    <a:cubicBezTo>
                      <a:pt x="975" y="127"/>
                      <a:pt x="1003" y="101"/>
                      <a:pt x="1003" y="66"/>
                    </a:cubicBezTo>
                    <a:cubicBezTo>
                      <a:pt x="1004" y="31"/>
                      <a:pt x="975" y="0"/>
                      <a:pt x="94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sp>
            <p:nvSpPr>
              <p:cNvPr id="21" name="Freeform 11"/>
              <p:cNvSpPr>
                <a:spLocks/>
              </p:cNvSpPr>
              <p:nvPr/>
            </p:nvSpPr>
            <p:spPr bwMode="auto">
              <a:xfrm>
                <a:off x="5278439" y="5543551"/>
                <a:ext cx="1635125" cy="206375"/>
              </a:xfrm>
              <a:custGeom>
                <a:avLst/>
                <a:gdLst>
                  <a:gd name="T0" fmla="*/ 940 w 1004"/>
                  <a:gd name="T1" fmla="*/ 0 h 127"/>
                  <a:gd name="T2" fmla="*/ 64 w 1004"/>
                  <a:gd name="T3" fmla="*/ 0 h 127"/>
                  <a:gd name="T4" fmla="*/ 0 w 1004"/>
                  <a:gd name="T5" fmla="*/ 61 h 127"/>
                  <a:gd name="T6" fmla="*/ 63 w 1004"/>
                  <a:gd name="T7" fmla="*/ 127 h 127"/>
                  <a:gd name="T8" fmla="*/ 940 w 1004"/>
                  <a:gd name="T9" fmla="*/ 127 h 127"/>
                  <a:gd name="T10" fmla="*/ 1003 w 1004"/>
                  <a:gd name="T11" fmla="*/ 66 h 127"/>
                  <a:gd name="T12" fmla="*/ 940 w 1004"/>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004" h="127">
                    <a:moveTo>
                      <a:pt x="940" y="0"/>
                    </a:moveTo>
                    <a:cubicBezTo>
                      <a:pt x="64" y="0"/>
                      <a:pt x="64" y="0"/>
                      <a:pt x="64" y="0"/>
                    </a:cubicBezTo>
                    <a:cubicBezTo>
                      <a:pt x="29" y="0"/>
                      <a:pt x="1" y="26"/>
                      <a:pt x="0" y="61"/>
                    </a:cubicBezTo>
                    <a:cubicBezTo>
                      <a:pt x="0" y="96"/>
                      <a:pt x="28" y="127"/>
                      <a:pt x="63" y="127"/>
                    </a:cubicBezTo>
                    <a:cubicBezTo>
                      <a:pt x="940" y="127"/>
                      <a:pt x="940" y="127"/>
                      <a:pt x="940" y="127"/>
                    </a:cubicBezTo>
                    <a:cubicBezTo>
                      <a:pt x="975" y="127"/>
                      <a:pt x="1003" y="101"/>
                      <a:pt x="1003" y="66"/>
                    </a:cubicBezTo>
                    <a:cubicBezTo>
                      <a:pt x="1004" y="31"/>
                      <a:pt x="975" y="1"/>
                      <a:pt x="9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sp>
            <p:nvSpPr>
              <p:cNvPr id="22" name="Freeform 12"/>
              <p:cNvSpPr>
                <a:spLocks/>
              </p:cNvSpPr>
              <p:nvPr/>
            </p:nvSpPr>
            <p:spPr bwMode="auto">
              <a:xfrm>
                <a:off x="5519739" y="5849938"/>
                <a:ext cx="1152525" cy="381000"/>
              </a:xfrm>
              <a:custGeom>
                <a:avLst/>
                <a:gdLst>
                  <a:gd name="T0" fmla="*/ 645 w 708"/>
                  <a:gd name="T1" fmla="*/ 1 h 234"/>
                  <a:gd name="T2" fmla="*/ 63 w 708"/>
                  <a:gd name="T3" fmla="*/ 1 h 234"/>
                  <a:gd name="T4" fmla="*/ 0 w 708"/>
                  <a:gd name="T5" fmla="*/ 62 h 234"/>
                  <a:gd name="T6" fmla="*/ 101 w 708"/>
                  <a:gd name="T7" fmla="*/ 120 h 234"/>
                  <a:gd name="T8" fmla="*/ 355 w 708"/>
                  <a:gd name="T9" fmla="*/ 234 h 234"/>
                  <a:gd name="T10" fmla="*/ 613 w 708"/>
                  <a:gd name="T11" fmla="*/ 120 h 234"/>
                  <a:gd name="T12" fmla="*/ 708 w 708"/>
                  <a:gd name="T13" fmla="*/ 66 h 234"/>
                  <a:gd name="T14" fmla="*/ 645 w 708"/>
                  <a:gd name="T15" fmla="*/ 1 h 2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8" h="234">
                    <a:moveTo>
                      <a:pt x="645" y="1"/>
                    </a:moveTo>
                    <a:cubicBezTo>
                      <a:pt x="63" y="1"/>
                      <a:pt x="63" y="1"/>
                      <a:pt x="63" y="1"/>
                    </a:cubicBezTo>
                    <a:cubicBezTo>
                      <a:pt x="29" y="0"/>
                      <a:pt x="0" y="27"/>
                      <a:pt x="0" y="62"/>
                    </a:cubicBezTo>
                    <a:cubicBezTo>
                      <a:pt x="0" y="97"/>
                      <a:pt x="55" y="116"/>
                      <a:pt x="101" y="120"/>
                    </a:cubicBezTo>
                    <a:cubicBezTo>
                      <a:pt x="147" y="124"/>
                      <a:pt x="249" y="234"/>
                      <a:pt x="355" y="234"/>
                    </a:cubicBezTo>
                    <a:cubicBezTo>
                      <a:pt x="461" y="234"/>
                      <a:pt x="560" y="126"/>
                      <a:pt x="613" y="120"/>
                    </a:cubicBezTo>
                    <a:cubicBezTo>
                      <a:pt x="653" y="116"/>
                      <a:pt x="708" y="101"/>
                      <a:pt x="708" y="66"/>
                    </a:cubicBezTo>
                    <a:cubicBezTo>
                      <a:pt x="708" y="31"/>
                      <a:pt x="680" y="1"/>
                      <a:pt x="645"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grpSp>
      </p:grpSp>
    </p:spTree>
    <p:extLst>
      <p:ext uri="{BB962C8B-B14F-4D97-AF65-F5344CB8AC3E}">
        <p14:creationId xmlns="" xmlns:p14="http://schemas.microsoft.com/office/powerpoint/2010/main" val="47108231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786250" y="1698732"/>
            <a:ext cx="4541997" cy="1708160"/>
          </a:xfrm>
          <a:prstGeom prst="rect">
            <a:avLst/>
          </a:prstGeom>
        </p:spPr>
        <p:txBody>
          <a:bodyPr wrap="square" anchor="ctr">
            <a:spAutoFit/>
          </a:bodyPr>
          <a:lstStyle/>
          <a:p>
            <a:pPr>
              <a:lnSpc>
                <a:spcPct val="150000"/>
              </a:lnSpc>
              <a:tabLst>
                <a:tab pos="1358900" algn="l"/>
              </a:tabLst>
            </a:pPr>
            <a:r>
              <a:rPr lang="en-US" altLang="zh-CN" sz="7000" b="1" dirty="0" smtClean="0">
                <a:blipFill>
                  <a:blip r:embed="rId3"/>
                  <a:stretch>
                    <a:fillRect/>
                  </a:stretch>
                </a:blipFill>
                <a:latin typeface="微软雅黑" pitchFamily="34" charset="-122"/>
                <a:ea typeface="微软雅黑" pitchFamily="34" charset="-122"/>
              </a:rPr>
              <a:t>THANKS!</a:t>
            </a:r>
            <a:endParaRPr lang="en-US" altLang="zh-CN" sz="7000" b="1" dirty="0" smtClean="0">
              <a:blipFill>
                <a:blip r:embed="rId3"/>
                <a:stretch>
                  <a:fillRect/>
                </a:stretch>
              </a:blipFill>
              <a:latin typeface="微软雅黑" pitchFamily="34" charset="-122"/>
              <a:ea typeface="微软雅黑" pitchFamily="34" charset="-122"/>
              <a:cs typeface="Times New Roman" pitchFamily="18" charset="0"/>
            </a:endParaRPr>
          </a:p>
        </p:txBody>
      </p:sp>
      <p:pic>
        <p:nvPicPr>
          <p:cNvPr id="7" name="Picture 23" descr="dy"/>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07568" y="3434619"/>
            <a:ext cx="7419975" cy="2762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2055672564"/>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8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8"/>
          <p:cNvSpPr txBox="1"/>
          <p:nvPr/>
        </p:nvSpPr>
        <p:spPr>
          <a:xfrm>
            <a:off x="1320131" y="439771"/>
            <a:ext cx="1529498" cy="415402"/>
          </a:xfrm>
          <a:prstGeom prst="rect">
            <a:avLst/>
          </a:prstGeom>
          <a:noFill/>
        </p:spPr>
        <p:txBody>
          <a:bodyPr wrap="square" lIns="0" tIns="0" rIns="0" bIns="0" rtlCol="0">
            <a:spAutoFit/>
          </a:bodyPr>
          <a:lstStyle/>
          <a:p>
            <a:r>
              <a:rPr lang="zh-CN" altLang="en-US" sz="2699" b="1" dirty="0" smtClean="0">
                <a:solidFill>
                  <a:schemeClr val="bg1"/>
                </a:solidFill>
                <a:latin typeface="微软雅黑"/>
                <a:ea typeface="微软雅黑"/>
              </a:rPr>
              <a:t>读</a:t>
            </a:r>
            <a:r>
              <a:rPr lang="zh-CN" altLang="en-US" sz="2699" b="1" dirty="0" smtClean="0">
                <a:solidFill>
                  <a:schemeClr val="bg1"/>
                </a:solidFill>
                <a:latin typeface="微软雅黑"/>
                <a:ea typeface="微软雅黑"/>
              </a:rPr>
              <a:t>前疑问</a:t>
            </a:r>
            <a:endParaRPr lang="zh-CN" altLang="en-US" sz="2699" b="1" dirty="0">
              <a:solidFill>
                <a:schemeClr val="bg1"/>
              </a:solidFill>
              <a:latin typeface="微软雅黑"/>
              <a:ea typeface="微软雅黑"/>
            </a:endParaRPr>
          </a:p>
        </p:txBody>
      </p:sp>
      <p:sp>
        <p:nvSpPr>
          <p:cNvPr id="7" name="TextBox 17"/>
          <p:cNvSpPr txBox="1"/>
          <p:nvPr/>
        </p:nvSpPr>
        <p:spPr>
          <a:xfrm>
            <a:off x="5470505" y="3122975"/>
            <a:ext cx="1247814" cy="1312924"/>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4266" dirty="0" smtClean="0">
                <a:blipFill dpi="0" rotWithShape="1">
                  <a:blip r:embed="rId3">
                    <a:extLst>
                      <a:ext uri="{28A0092B-C50C-407E-A947-70E740481C1C}">
                        <a14:useLocalDpi xmlns="" xmlns:a14="http://schemas.microsoft.com/office/drawing/2010/main" val="0"/>
                      </a:ext>
                    </a:extLst>
                  </a:blip>
                  <a:srcRect/>
                  <a:stretch>
                    <a:fillRect/>
                  </a:stretch>
                </a:blipFill>
                <a:latin typeface="微软雅黑"/>
                <a:ea typeface="微软雅黑"/>
              </a:rPr>
              <a:t>课堂</a:t>
            </a:r>
            <a:endParaRPr lang="en-US" altLang="zh-CN" sz="4266" dirty="0" smtClean="0">
              <a:blipFill dpi="0" rotWithShape="1">
                <a:blip r:embed="rId3">
                  <a:extLst>
                    <a:ext uri="{28A0092B-C50C-407E-A947-70E740481C1C}">
                      <a14:useLocalDpi xmlns="" xmlns:a14="http://schemas.microsoft.com/office/drawing/2010/main" val="0"/>
                    </a:ext>
                  </a:extLst>
                </a:blip>
                <a:srcRect/>
                <a:stretch>
                  <a:fillRect/>
                </a:stretch>
              </a:blipFill>
              <a:latin typeface="微软雅黑"/>
              <a:ea typeface="微软雅黑"/>
            </a:endParaRPr>
          </a:p>
          <a:p>
            <a:pPr algn="ctr"/>
            <a:r>
              <a:rPr lang="zh-CN" altLang="en-US" sz="4266" dirty="0" smtClean="0">
                <a:blipFill dpi="0" rotWithShape="1">
                  <a:blip r:embed="rId3">
                    <a:extLst>
                      <a:ext uri="{28A0092B-C50C-407E-A947-70E740481C1C}">
                        <a14:useLocalDpi xmlns="" xmlns:a14="http://schemas.microsoft.com/office/drawing/2010/main" val="0"/>
                      </a:ext>
                    </a:extLst>
                  </a:blip>
                  <a:srcRect/>
                  <a:stretch>
                    <a:fillRect/>
                  </a:stretch>
                </a:blipFill>
                <a:latin typeface="微软雅黑"/>
                <a:ea typeface="微软雅黑"/>
              </a:rPr>
              <a:t>观察</a:t>
            </a:r>
            <a:endParaRPr lang="zh-CN" altLang="en-US" sz="4266" dirty="0">
              <a:blipFill dpi="0" rotWithShape="1">
                <a:blip r:embed="rId3">
                  <a:extLst>
                    <a:ext uri="{28A0092B-C50C-407E-A947-70E740481C1C}">
                      <a14:useLocalDpi xmlns="" xmlns:a14="http://schemas.microsoft.com/office/drawing/2010/main" val="0"/>
                    </a:ext>
                  </a:extLst>
                </a:blip>
                <a:srcRect/>
                <a:stretch>
                  <a:fillRect/>
                </a:stretch>
              </a:blipFill>
              <a:latin typeface="微软雅黑"/>
              <a:ea typeface="微软雅黑"/>
            </a:endParaRPr>
          </a:p>
        </p:txBody>
      </p:sp>
      <p:sp>
        <p:nvSpPr>
          <p:cNvPr id="8" name="TextBox 18"/>
          <p:cNvSpPr txBox="1"/>
          <p:nvPr/>
        </p:nvSpPr>
        <p:spPr>
          <a:xfrm>
            <a:off x="1199456" y="1844824"/>
            <a:ext cx="3744416" cy="86562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50000"/>
              </a:lnSpc>
            </a:pPr>
            <a:r>
              <a:rPr lang="zh-CN" altLang="en-US" sz="2000" b="1" dirty="0" smtClean="0">
                <a:solidFill>
                  <a:schemeClr val="bg1"/>
                </a:solidFill>
                <a:latin typeface="微软雅黑"/>
                <a:ea typeface="微软雅黑"/>
              </a:rPr>
              <a:t>既</a:t>
            </a:r>
            <a:r>
              <a:rPr lang="zh-CN" altLang="en-US" sz="2000" b="1" dirty="0" smtClean="0">
                <a:solidFill>
                  <a:schemeClr val="bg1"/>
                </a:solidFill>
                <a:latin typeface="微软雅黑"/>
                <a:ea typeface="微软雅黑"/>
              </a:rPr>
              <a:t>然是“走向专业的听评课</a:t>
            </a:r>
            <a:r>
              <a:rPr lang="en-US" altLang="zh-CN" sz="2000" b="1" dirty="0" smtClean="0">
                <a:solidFill>
                  <a:schemeClr val="bg1"/>
                </a:solidFill>
                <a:latin typeface="微软雅黑"/>
                <a:ea typeface="微软雅黑"/>
              </a:rPr>
              <a:t>”</a:t>
            </a:r>
            <a:r>
              <a:rPr lang="zh-CN" altLang="en-US" sz="2000" b="1" dirty="0" smtClean="0">
                <a:solidFill>
                  <a:schemeClr val="bg1"/>
                </a:solidFill>
                <a:latin typeface="微软雅黑"/>
                <a:ea typeface="微软雅黑"/>
              </a:rPr>
              <a:t>，</a:t>
            </a:r>
            <a:endParaRPr lang="en-US" altLang="zh-CN" sz="2000" b="1" dirty="0" smtClean="0">
              <a:solidFill>
                <a:schemeClr val="bg1"/>
              </a:solidFill>
              <a:latin typeface="微软雅黑"/>
              <a:ea typeface="微软雅黑"/>
            </a:endParaRPr>
          </a:p>
          <a:p>
            <a:pPr>
              <a:lnSpc>
                <a:spcPct val="150000"/>
              </a:lnSpc>
            </a:pPr>
            <a:r>
              <a:rPr lang="zh-CN" altLang="en-US" sz="2000" b="1" dirty="0" smtClean="0">
                <a:solidFill>
                  <a:schemeClr val="bg1"/>
                </a:solidFill>
                <a:latin typeface="微软雅黑"/>
                <a:ea typeface="微软雅黑"/>
              </a:rPr>
              <a:t>那跟普通听评课有什么区别？</a:t>
            </a:r>
            <a:endParaRPr lang="zh-CN" altLang="en-US" sz="1600" b="1" dirty="0">
              <a:solidFill>
                <a:schemeClr val="bg1"/>
              </a:solidFill>
              <a:latin typeface="华文细黑" panose="02010600040101010101" pitchFamily="2" charset="-122"/>
              <a:ea typeface="微软雅黑"/>
            </a:endParaRPr>
          </a:p>
        </p:txBody>
      </p:sp>
      <p:sp>
        <p:nvSpPr>
          <p:cNvPr id="9" name="TextBox 19"/>
          <p:cNvSpPr txBox="1"/>
          <p:nvPr/>
        </p:nvSpPr>
        <p:spPr>
          <a:xfrm>
            <a:off x="7608168" y="2132856"/>
            <a:ext cx="3187233" cy="40395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50000"/>
              </a:lnSpc>
            </a:pPr>
            <a:r>
              <a:rPr lang="zh-CN" altLang="en-US" sz="2000" b="1" dirty="0" smtClean="0">
                <a:solidFill>
                  <a:schemeClr val="bg1"/>
                </a:solidFill>
                <a:latin typeface="微软雅黑"/>
                <a:ea typeface="微软雅黑"/>
              </a:rPr>
              <a:t>为什</a:t>
            </a:r>
            <a:r>
              <a:rPr lang="zh-CN" altLang="en-US" sz="2000" b="1" dirty="0" smtClean="0">
                <a:solidFill>
                  <a:schemeClr val="bg1"/>
                </a:solidFill>
                <a:latin typeface="微软雅黑"/>
                <a:ea typeface="微软雅黑"/>
              </a:rPr>
              <a:t>么要进行课堂观察？</a:t>
            </a:r>
            <a:endParaRPr lang="zh-CN" altLang="en-US" sz="1600" b="1" dirty="0">
              <a:solidFill>
                <a:schemeClr val="bg1"/>
              </a:solidFill>
              <a:latin typeface="华文细黑" panose="02010600040101010101" pitchFamily="2" charset="-122"/>
              <a:ea typeface="微软雅黑"/>
            </a:endParaRPr>
          </a:p>
        </p:txBody>
      </p:sp>
      <p:sp>
        <p:nvSpPr>
          <p:cNvPr id="10" name="TextBox 20"/>
          <p:cNvSpPr txBox="1"/>
          <p:nvPr/>
        </p:nvSpPr>
        <p:spPr>
          <a:xfrm>
            <a:off x="2351584" y="4725144"/>
            <a:ext cx="3247203" cy="46166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50000"/>
              </a:lnSpc>
            </a:pPr>
            <a:r>
              <a:rPr lang="zh-CN" altLang="en-US" sz="2000" b="1" dirty="0" smtClean="0">
                <a:solidFill>
                  <a:schemeClr val="bg1"/>
                </a:solidFill>
                <a:latin typeface="华文细黑" panose="02010600040101010101" pitchFamily="2" charset="-122"/>
                <a:ea typeface="微软雅黑"/>
              </a:rPr>
              <a:t>具体应该怎么做？</a:t>
            </a:r>
            <a:endParaRPr lang="zh-CN" altLang="en-US" sz="2000" b="1" dirty="0">
              <a:solidFill>
                <a:schemeClr val="bg1"/>
              </a:solidFill>
              <a:latin typeface="华文细黑" panose="02010600040101010101" pitchFamily="2" charset="-122"/>
              <a:ea typeface="微软雅黑"/>
            </a:endParaRPr>
          </a:p>
        </p:txBody>
      </p:sp>
      <p:sp>
        <p:nvSpPr>
          <p:cNvPr id="11" name="TextBox 21"/>
          <p:cNvSpPr txBox="1"/>
          <p:nvPr/>
        </p:nvSpPr>
        <p:spPr>
          <a:xfrm>
            <a:off x="7608168" y="4869160"/>
            <a:ext cx="3744416" cy="40395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ct val="150000"/>
              </a:lnSpc>
            </a:pPr>
            <a:r>
              <a:rPr lang="zh-CN" altLang="en-US" sz="2000" b="1" dirty="0" smtClean="0">
                <a:solidFill>
                  <a:schemeClr val="bg1"/>
                </a:solidFill>
                <a:ea typeface="微软雅黑"/>
              </a:rPr>
              <a:t>在观察</a:t>
            </a:r>
            <a:r>
              <a:rPr lang="zh-CN" altLang="en-US" sz="2000" b="1" dirty="0" smtClean="0">
                <a:solidFill>
                  <a:schemeClr val="bg1"/>
                </a:solidFill>
                <a:ea typeface="微软雅黑"/>
              </a:rPr>
              <a:t>时，应该观察哪些内容？</a:t>
            </a:r>
            <a:endParaRPr lang="zh-CN" altLang="en-US" sz="2000" b="1" dirty="0">
              <a:solidFill>
                <a:schemeClr val="bg1"/>
              </a:solidFill>
              <a:latin typeface="华文细黑" panose="02010600040101010101" pitchFamily="2" charset="-122"/>
              <a:ea typeface="微软雅黑"/>
            </a:endParaRPr>
          </a:p>
        </p:txBody>
      </p:sp>
      <p:grpSp>
        <p:nvGrpSpPr>
          <p:cNvPr id="2" name="组合 11"/>
          <p:cNvGrpSpPr/>
          <p:nvPr/>
        </p:nvGrpSpPr>
        <p:grpSpPr>
          <a:xfrm>
            <a:off x="4433263" y="2111895"/>
            <a:ext cx="3322301" cy="3334999"/>
            <a:chOff x="3325813" y="1973262"/>
            <a:chExt cx="2492375" cy="2501901"/>
          </a:xfrm>
        </p:grpSpPr>
        <p:sp>
          <p:nvSpPr>
            <p:cNvPr id="13" name="Freeform 5"/>
            <p:cNvSpPr>
              <a:spLocks/>
            </p:cNvSpPr>
            <p:nvPr/>
          </p:nvSpPr>
          <p:spPr bwMode="auto">
            <a:xfrm>
              <a:off x="3325813" y="3276600"/>
              <a:ext cx="1193800" cy="1198563"/>
            </a:xfrm>
            <a:custGeom>
              <a:avLst/>
              <a:gdLst>
                <a:gd name="T0" fmla="*/ 1809 w 4497"/>
                <a:gd name="T1" fmla="*/ 3511 h 4497"/>
                <a:gd name="T2" fmla="*/ 986 w 4497"/>
                <a:gd name="T3" fmla="*/ 3511 h 4497"/>
                <a:gd name="T4" fmla="*/ 986 w 4497"/>
                <a:gd name="T5" fmla="*/ 2687 h 4497"/>
                <a:gd name="T6" fmla="*/ 0 w 4497"/>
                <a:gd name="T7" fmla="*/ 0 h 4497"/>
                <a:gd name="T8" fmla="*/ 1873 w 4497"/>
                <a:gd name="T9" fmla="*/ 0 h 4497"/>
                <a:gd name="T10" fmla="*/ 2721 w 4497"/>
                <a:gd name="T11" fmla="*/ 1776 h 4497"/>
                <a:gd name="T12" fmla="*/ 4497 w 4497"/>
                <a:gd name="T13" fmla="*/ 2624 h 4497"/>
                <a:gd name="T14" fmla="*/ 4497 w 4497"/>
                <a:gd name="T15" fmla="*/ 4497 h 4497"/>
                <a:gd name="T16" fmla="*/ 1809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1809" y="3511"/>
                  </a:moveTo>
                  <a:lnTo>
                    <a:pt x="986" y="3511"/>
                  </a:lnTo>
                  <a:lnTo>
                    <a:pt x="986" y="2687"/>
                  </a:lnTo>
                  <a:cubicBezTo>
                    <a:pt x="369" y="1896"/>
                    <a:pt x="40" y="953"/>
                    <a:pt x="0" y="0"/>
                  </a:cubicBezTo>
                  <a:lnTo>
                    <a:pt x="1873" y="0"/>
                  </a:lnTo>
                  <a:cubicBezTo>
                    <a:pt x="1938" y="644"/>
                    <a:pt x="2222" y="1276"/>
                    <a:pt x="2721" y="1776"/>
                  </a:cubicBezTo>
                  <a:cubicBezTo>
                    <a:pt x="3221" y="2275"/>
                    <a:pt x="3853" y="2558"/>
                    <a:pt x="4497" y="2624"/>
                  </a:cubicBezTo>
                  <a:lnTo>
                    <a:pt x="4497" y="4497"/>
                  </a:lnTo>
                  <a:cubicBezTo>
                    <a:pt x="3544" y="4457"/>
                    <a:pt x="2601" y="4128"/>
                    <a:pt x="1809" y="3511"/>
                  </a:cubicBezTo>
                  <a:close/>
                </a:path>
              </a:pathLst>
            </a:custGeom>
            <a:blipFill>
              <a:blip r:embed="rId4" cstate="print"/>
              <a:stretch>
                <a:fillRect/>
              </a:stretch>
            </a:blipFill>
            <a:ln>
              <a:noFill/>
            </a:ln>
            <a:effectLst>
              <a:outerShdw blurRad="50800" dist="101600" dir="2700000" algn="ctr" rotWithShape="0">
                <a:srgbClr val="000000">
                  <a:alpha val="43137"/>
                </a:srgbClr>
              </a:outerShdw>
            </a:effectLst>
          </p:spPr>
          <p:txBody>
            <a:bodyPr vert="horz" wrap="square" lIns="121888" tIns="60944" rIns="121888" bIns="6094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87" b="0" i="0" u="none" strike="noStrike" kern="0" cap="none" spc="0" normalizeH="0" baseline="0" noProof="0" smtClean="0">
                <a:ln>
                  <a:noFill/>
                </a:ln>
                <a:solidFill>
                  <a:schemeClr val="bg1"/>
                </a:solidFill>
                <a:effectLst/>
                <a:uLnTx/>
                <a:uFillTx/>
                <a:latin typeface="微软雅黑"/>
                <a:ea typeface="微软雅黑"/>
              </a:endParaRPr>
            </a:p>
          </p:txBody>
        </p:sp>
        <p:sp>
          <p:nvSpPr>
            <p:cNvPr id="14" name="Freeform 6"/>
            <p:cNvSpPr>
              <a:spLocks/>
            </p:cNvSpPr>
            <p:nvPr/>
          </p:nvSpPr>
          <p:spPr bwMode="auto">
            <a:xfrm>
              <a:off x="3325813" y="1973262"/>
              <a:ext cx="1193800" cy="1196975"/>
            </a:xfrm>
            <a:custGeom>
              <a:avLst/>
              <a:gdLst>
                <a:gd name="T0" fmla="*/ 986 w 4497"/>
                <a:gd name="T1" fmla="*/ 1809 h 4497"/>
                <a:gd name="T2" fmla="*/ 986 w 4497"/>
                <a:gd name="T3" fmla="*/ 986 h 4497"/>
                <a:gd name="T4" fmla="*/ 1809 w 4497"/>
                <a:gd name="T5" fmla="*/ 986 h 4497"/>
                <a:gd name="T6" fmla="*/ 4497 w 4497"/>
                <a:gd name="T7" fmla="*/ 0 h 4497"/>
                <a:gd name="T8" fmla="*/ 4497 w 4497"/>
                <a:gd name="T9" fmla="*/ 1861 h 4497"/>
                <a:gd name="T10" fmla="*/ 2659 w 4497"/>
                <a:gd name="T11" fmla="*/ 2659 h 4497"/>
                <a:gd name="T12" fmla="*/ 1861 w 4497"/>
                <a:gd name="T13" fmla="*/ 4497 h 4497"/>
                <a:gd name="T14" fmla="*/ 0 w 4497"/>
                <a:gd name="T15" fmla="*/ 4497 h 4497"/>
                <a:gd name="T16" fmla="*/ 986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986" y="1809"/>
                  </a:moveTo>
                  <a:lnTo>
                    <a:pt x="986" y="986"/>
                  </a:lnTo>
                  <a:lnTo>
                    <a:pt x="1809" y="986"/>
                  </a:lnTo>
                  <a:cubicBezTo>
                    <a:pt x="2601" y="369"/>
                    <a:pt x="3544" y="40"/>
                    <a:pt x="4497" y="0"/>
                  </a:cubicBezTo>
                  <a:lnTo>
                    <a:pt x="4497" y="1861"/>
                  </a:lnTo>
                  <a:cubicBezTo>
                    <a:pt x="3824" y="1887"/>
                    <a:pt x="3165" y="2152"/>
                    <a:pt x="2659" y="2659"/>
                  </a:cubicBezTo>
                  <a:cubicBezTo>
                    <a:pt x="2152" y="3165"/>
                    <a:pt x="1887" y="3824"/>
                    <a:pt x="1861" y="4497"/>
                  </a:cubicBezTo>
                  <a:lnTo>
                    <a:pt x="0" y="4497"/>
                  </a:lnTo>
                  <a:cubicBezTo>
                    <a:pt x="40" y="3544"/>
                    <a:pt x="369" y="2601"/>
                    <a:pt x="986" y="1809"/>
                  </a:cubicBezTo>
                  <a:close/>
                </a:path>
              </a:pathLst>
            </a:custGeom>
            <a:blipFill>
              <a:blip r:embed="rId5" cstate="print"/>
              <a:stretch>
                <a:fillRect/>
              </a:stretch>
            </a:blipFill>
            <a:ln>
              <a:noFill/>
            </a:ln>
            <a:effectLst>
              <a:outerShdw blurRad="50800" dist="101600" dir="2700000" algn="ctr" rotWithShape="0">
                <a:srgbClr val="000000">
                  <a:alpha val="43137"/>
                </a:srgbClr>
              </a:outerShdw>
            </a:effectLst>
          </p:spPr>
          <p:txBody>
            <a:bodyPr vert="horz" wrap="square" lIns="121888" tIns="60944" rIns="121888" bIns="6094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87" b="0" i="0" u="none" strike="noStrike" kern="0" cap="none" spc="0" normalizeH="0" baseline="0" noProof="0" smtClean="0">
                <a:ln>
                  <a:noFill/>
                </a:ln>
                <a:solidFill>
                  <a:schemeClr val="bg1"/>
                </a:solidFill>
                <a:effectLst/>
                <a:uLnTx/>
                <a:uFillTx/>
                <a:latin typeface="微软雅黑"/>
                <a:ea typeface="微软雅黑"/>
              </a:endParaRPr>
            </a:p>
          </p:txBody>
        </p:sp>
        <p:sp>
          <p:nvSpPr>
            <p:cNvPr id="15" name="Freeform 7"/>
            <p:cNvSpPr>
              <a:spLocks/>
            </p:cNvSpPr>
            <p:nvPr/>
          </p:nvSpPr>
          <p:spPr bwMode="auto">
            <a:xfrm>
              <a:off x="4624388" y="3276600"/>
              <a:ext cx="1193800" cy="1198563"/>
            </a:xfrm>
            <a:custGeom>
              <a:avLst/>
              <a:gdLst>
                <a:gd name="T0" fmla="*/ 3511 w 4497"/>
                <a:gd name="T1" fmla="*/ 3511 h 4497"/>
                <a:gd name="T2" fmla="*/ 2687 w 4497"/>
                <a:gd name="T3" fmla="*/ 3511 h 4497"/>
                <a:gd name="T4" fmla="*/ 0 w 4497"/>
                <a:gd name="T5" fmla="*/ 4497 h 4497"/>
                <a:gd name="T6" fmla="*/ 0 w 4497"/>
                <a:gd name="T7" fmla="*/ 2636 h 4497"/>
                <a:gd name="T8" fmla="*/ 1838 w 4497"/>
                <a:gd name="T9" fmla="*/ 1838 h 4497"/>
                <a:gd name="T10" fmla="*/ 2636 w 4497"/>
                <a:gd name="T11" fmla="*/ 0 h 4497"/>
                <a:gd name="T12" fmla="*/ 4497 w 4497"/>
                <a:gd name="T13" fmla="*/ 0 h 4497"/>
                <a:gd name="T14" fmla="*/ 3511 w 4497"/>
                <a:gd name="T15" fmla="*/ 2687 h 4497"/>
                <a:gd name="T16" fmla="*/ 3511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3511"/>
                  </a:moveTo>
                  <a:lnTo>
                    <a:pt x="2687" y="3511"/>
                  </a:lnTo>
                  <a:cubicBezTo>
                    <a:pt x="1896" y="4128"/>
                    <a:pt x="953" y="4457"/>
                    <a:pt x="0" y="4497"/>
                  </a:cubicBezTo>
                  <a:lnTo>
                    <a:pt x="0" y="2636"/>
                  </a:lnTo>
                  <a:cubicBezTo>
                    <a:pt x="673" y="2610"/>
                    <a:pt x="1332" y="2345"/>
                    <a:pt x="1838" y="1838"/>
                  </a:cubicBezTo>
                  <a:cubicBezTo>
                    <a:pt x="2345" y="1332"/>
                    <a:pt x="2610" y="673"/>
                    <a:pt x="2636" y="0"/>
                  </a:cubicBezTo>
                  <a:lnTo>
                    <a:pt x="4497" y="0"/>
                  </a:lnTo>
                  <a:cubicBezTo>
                    <a:pt x="4457" y="953"/>
                    <a:pt x="4128" y="1896"/>
                    <a:pt x="3511" y="2687"/>
                  </a:cubicBezTo>
                  <a:lnTo>
                    <a:pt x="3511" y="3511"/>
                  </a:lnTo>
                  <a:close/>
                </a:path>
              </a:pathLst>
            </a:custGeom>
            <a:blipFill>
              <a:blip r:embed="rId6" cstate="print"/>
              <a:stretch>
                <a:fillRect/>
              </a:stretch>
            </a:blipFill>
            <a:ln>
              <a:noFill/>
            </a:ln>
            <a:effectLst>
              <a:outerShdw blurRad="50800" dist="101600" dir="2700000" algn="ctr" rotWithShape="0">
                <a:srgbClr val="000000">
                  <a:alpha val="43137"/>
                </a:srgbClr>
              </a:outerShdw>
            </a:effectLst>
          </p:spPr>
          <p:txBody>
            <a:bodyPr vert="horz" wrap="square" lIns="121888" tIns="60944" rIns="121888" bIns="6094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87" b="0" i="0" u="none" strike="noStrike" kern="0" cap="none" spc="0" normalizeH="0" baseline="0" noProof="0" smtClean="0">
                <a:ln>
                  <a:noFill/>
                </a:ln>
                <a:solidFill>
                  <a:schemeClr val="bg1"/>
                </a:solidFill>
                <a:effectLst/>
                <a:uLnTx/>
                <a:uFillTx/>
                <a:latin typeface="微软雅黑"/>
                <a:ea typeface="微软雅黑"/>
              </a:endParaRPr>
            </a:p>
          </p:txBody>
        </p:sp>
        <p:sp>
          <p:nvSpPr>
            <p:cNvPr id="16" name="Freeform 8"/>
            <p:cNvSpPr>
              <a:spLocks/>
            </p:cNvSpPr>
            <p:nvPr/>
          </p:nvSpPr>
          <p:spPr bwMode="auto">
            <a:xfrm>
              <a:off x="4624388" y="1973262"/>
              <a:ext cx="1193800" cy="1196975"/>
            </a:xfrm>
            <a:custGeom>
              <a:avLst/>
              <a:gdLst>
                <a:gd name="T0" fmla="*/ 3511 w 4497"/>
                <a:gd name="T1" fmla="*/ 1809 h 4497"/>
                <a:gd name="T2" fmla="*/ 4497 w 4497"/>
                <a:gd name="T3" fmla="*/ 4497 h 4497"/>
                <a:gd name="T4" fmla="*/ 2624 w 4497"/>
                <a:gd name="T5" fmla="*/ 4497 h 4497"/>
                <a:gd name="T6" fmla="*/ 1776 w 4497"/>
                <a:gd name="T7" fmla="*/ 2721 h 4497"/>
                <a:gd name="T8" fmla="*/ 0 w 4497"/>
                <a:gd name="T9" fmla="*/ 1873 h 4497"/>
                <a:gd name="T10" fmla="*/ 0 w 4497"/>
                <a:gd name="T11" fmla="*/ 0 h 4497"/>
                <a:gd name="T12" fmla="*/ 2687 w 4497"/>
                <a:gd name="T13" fmla="*/ 986 h 4497"/>
                <a:gd name="T14" fmla="*/ 3511 w 4497"/>
                <a:gd name="T15" fmla="*/ 986 h 4497"/>
                <a:gd name="T16" fmla="*/ 3511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1809"/>
                  </a:moveTo>
                  <a:cubicBezTo>
                    <a:pt x="4128" y="2601"/>
                    <a:pt x="4457" y="3544"/>
                    <a:pt x="4497" y="4497"/>
                  </a:cubicBezTo>
                  <a:lnTo>
                    <a:pt x="2624" y="4497"/>
                  </a:lnTo>
                  <a:cubicBezTo>
                    <a:pt x="2558" y="3853"/>
                    <a:pt x="2275" y="3221"/>
                    <a:pt x="1776" y="2721"/>
                  </a:cubicBezTo>
                  <a:cubicBezTo>
                    <a:pt x="1276" y="2222"/>
                    <a:pt x="644" y="1938"/>
                    <a:pt x="0" y="1873"/>
                  </a:cubicBezTo>
                  <a:lnTo>
                    <a:pt x="0" y="0"/>
                  </a:lnTo>
                  <a:cubicBezTo>
                    <a:pt x="953" y="40"/>
                    <a:pt x="1896" y="369"/>
                    <a:pt x="2687" y="986"/>
                  </a:cubicBezTo>
                  <a:lnTo>
                    <a:pt x="3511" y="986"/>
                  </a:lnTo>
                  <a:lnTo>
                    <a:pt x="3511" y="1809"/>
                  </a:lnTo>
                  <a:close/>
                </a:path>
              </a:pathLst>
            </a:custGeom>
            <a:blipFill>
              <a:blip r:embed="rId7" cstate="print"/>
              <a:stretch>
                <a:fillRect/>
              </a:stretch>
            </a:blipFill>
            <a:ln>
              <a:noFill/>
            </a:ln>
            <a:effectLst>
              <a:outerShdw blurRad="50800" dist="101600" dir="2700000" algn="ctr" rotWithShape="0">
                <a:srgbClr val="000000">
                  <a:alpha val="43137"/>
                </a:srgbClr>
              </a:outerShdw>
            </a:effectLst>
          </p:spPr>
          <p:txBody>
            <a:bodyPr vert="horz" wrap="square" lIns="121888" tIns="60944" rIns="121888" bIns="6094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87" b="0" i="0" u="none" strike="noStrike" kern="0" cap="none" spc="0" normalizeH="0" baseline="0" noProof="0" smtClean="0">
                <a:ln>
                  <a:noFill/>
                </a:ln>
                <a:solidFill>
                  <a:schemeClr val="bg1"/>
                </a:solidFill>
                <a:effectLst/>
                <a:uLnTx/>
                <a:uFillTx/>
                <a:latin typeface="微软雅黑"/>
                <a:ea typeface="微软雅黑"/>
              </a:endParaRPr>
            </a:p>
          </p:txBody>
        </p:sp>
        <p:sp>
          <p:nvSpPr>
            <p:cNvPr id="17" name="TextBox 50"/>
            <p:cNvSpPr txBox="1"/>
            <p:nvPr/>
          </p:nvSpPr>
          <p:spPr>
            <a:xfrm>
              <a:off x="3786883" y="2348629"/>
              <a:ext cx="144016" cy="338595"/>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933" b="1" i="0" u="none" strike="noStrike" kern="0" cap="none" spc="0" normalizeH="0" baseline="0" noProof="0" dirty="0" smtClean="0">
                  <a:ln>
                    <a:noFill/>
                  </a:ln>
                  <a:solidFill>
                    <a:schemeClr val="bg1"/>
                  </a:solidFill>
                  <a:effectLst/>
                  <a:uLnTx/>
                  <a:uFillTx/>
                  <a:latin typeface="微软雅黑"/>
                  <a:ea typeface="微软雅黑"/>
                </a:rPr>
                <a:t>1</a:t>
              </a:r>
              <a:endParaRPr kumimoji="0" lang="zh-CN" altLang="en-US" sz="2933" b="1" i="0" u="none" strike="noStrike" kern="0" cap="none" spc="0" normalizeH="0" baseline="0" noProof="0" dirty="0" smtClean="0">
                <a:ln>
                  <a:noFill/>
                </a:ln>
                <a:solidFill>
                  <a:schemeClr val="bg1"/>
                </a:solidFill>
                <a:effectLst/>
                <a:uLnTx/>
                <a:uFillTx/>
                <a:latin typeface="微软雅黑"/>
                <a:ea typeface="微软雅黑"/>
              </a:endParaRPr>
            </a:p>
          </p:txBody>
        </p:sp>
        <p:sp>
          <p:nvSpPr>
            <p:cNvPr id="18" name="TextBox 36"/>
            <p:cNvSpPr txBox="1"/>
            <p:nvPr/>
          </p:nvSpPr>
          <p:spPr>
            <a:xfrm>
              <a:off x="5251579" y="2348629"/>
              <a:ext cx="144016" cy="338595"/>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933" b="1" i="0" u="none" strike="noStrike" kern="0" cap="none" spc="0" normalizeH="0" baseline="0" noProof="0" dirty="0" smtClean="0">
                  <a:ln>
                    <a:noFill/>
                  </a:ln>
                  <a:solidFill>
                    <a:schemeClr val="bg1"/>
                  </a:solidFill>
                  <a:effectLst/>
                  <a:uLnTx/>
                  <a:uFillTx/>
                  <a:latin typeface="微软雅黑"/>
                  <a:ea typeface="微软雅黑"/>
                </a:rPr>
                <a:t>2</a:t>
              </a:r>
              <a:endParaRPr kumimoji="0" lang="zh-CN" altLang="en-US" sz="2933" b="1" i="0" u="none" strike="noStrike" kern="0" cap="none" spc="0" normalizeH="0" baseline="0" noProof="0" dirty="0" smtClean="0">
                <a:ln>
                  <a:noFill/>
                </a:ln>
                <a:solidFill>
                  <a:schemeClr val="bg1"/>
                </a:solidFill>
                <a:effectLst/>
                <a:uLnTx/>
                <a:uFillTx/>
                <a:latin typeface="微软雅黑"/>
                <a:ea typeface="微软雅黑"/>
              </a:endParaRPr>
            </a:p>
          </p:txBody>
        </p:sp>
        <p:sp>
          <p:nvSpPr>
            <p:cNvPr id="19" name="TextBox 34"/>
            <p:cNvSpPr txBox="1"/>
            <p:nvPr/>
          </p:nvSpPr>
          <p:spPr>
            <a:xfrm>
              <a:off x="3786883" y="3767794"/>
              <a:ext cx="144016" cy="338595"/>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933" b="1" i="0" u="none" strike="noStrike" kern="0" cap="none" spc="0" normalizeH="0" baseline="0" noProof="0" dirty="0" smtClean="0">
                  <a:ln>
                    <a:noFill/>
                  </a:ln>
                  <a:solidFill>
                    <a:schemeClr val="bg1"/>
                  </a:solidFill>
                  <a:effectLst/>
                  <a:uLnTx/>
                  <a:uFillTx/>
                  <a:latin typeface="微软雅黑"/>
                  <a:ea typeface="微软雅黑"/>
                </a:rPr>
                <a:t>4</a:t>
              </a:r>
              <a:endParaRPr kumimoji="0" lang="zh-CN" altLang="en-US" sz="2933" b="1" i="0" u="none" strike="noStrike" kern="0" cap="none" spc="0" normalizeH="0" baseline="0" noProof="0" dirty="0" smtClean="0">
                <a:ln>
                  <a:noFill/>
                </a:ln>
                <a:solidFill>
                  <a:schemeClr val="bg1"/>
                </a:solidFill>
                <a:effectLst/>
                <a:uLnTx/>
                <a:uFillTx/>
                <a:latin typeface="微软雅黑"/>
                <a:ea typeface="微软雅黑"/>
              </a:endParaRPr>
            </a:p>
          </p:txBody>
        </p:sp>
        <p:sp>
          <p:nvSpPr>
            <p:cNvPr id="20" name="TextBox 58"/>
            <p:cNvSpPr txBox="1"/>
            <p:nvPr/>
          </p:nvSpPr>
          <p:spPr>
            <a:xfrm>
              <a:off x="5251579" y="3767794"/>
              <a:ext cx="144016" cy="338595"/>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933" b="1" i="0" u="none" strike="noStrike" kern="0" cap="none" spc="0" normalizeH="0" baseline="0" noProof="0" dirty="0" smtClean="0">
                  <a:ln>
                    <a:noFill/>
                  </a:ln>
                  <a:solidFill>
                    <a:schemeClr val="bg1"/>
                  </a:solidFill>
                  <a:effectLst/>
                  <a:uLnTx/>
                  <a:uFillTx/>
                  <a:latin typeface="微软雅黑"/>
                  <a:ea typeface="微软雅黑"/>
                </a:rPr>
                <a:t>3</a:t>
              </a:r>
              <a:endParaRPr kumimoji="0" lang="zh-CN" altLang="en-US" sz="2933" b="1" i="0" u="none" strike="noStrike" kern="0" cap="none" spc="0" normalizeH="0" baseline="0" noProof="0" dirty="0" smtClean="0">
                <a:ln>
                  <a:noFill/>
                </a:ln>
                <a:solidFill>
                  <a:schemeClr val="bg1"/>
                </a:solidFill>
                <a:effectLst/>
                <a:uLnTx/>
                <a:uFillTx/>
                <a:latin typeface="微软雅黑"/>
                <a:ea typeface="微软雅黑"/>
              </a:endParaRPr>
            </a:p>
          </p:txBody>
        </p:sp>
      </p:grpSp>
      <p:sp>
        <p:nvSpPr>
          <p:cNvPr id="21" name="Freeform 5"/>
          <p:cNvSpPr>
            <a:spLocks noEditPoints="1"/>
          </p:cNvSpPr>
          <p:nvPr/>
        </p:nvSpPr>
        <p:spPr bwMode="auto">
          <a:xfrm>
            <a:off x="407368" y="332656"/>
            <a:ext cx="576064" cy="58285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blipFill dpi="0" rotWithShape="1">
            <a:blip r:embed="rId5" cstate="print"/>
            <a:srcRect/>
            <a:stretch>
              <a:fillRect/>
            </a:stretch>
          </a:blipFill>
          <a:ln>
            <a:noFill/>
          </a:ln>
          <a:effectLst>
            <a:outerShdw blurRad="50800" dist="101600" dir="5400000" algn="ctr" rotWithShape="0">
              <a:srgbClr val="000000">
                <a:alpha val="43137"/>
              </a:srgbClr>
            </a:outerShdw>
          </a:effectLst>
          <a:extLst/>
        </p:spPr>
        <p:txBody>
          <a:bodyPr/>
          <a:lstStyle/>
          <a:p>
            <a:endParaRPr lang="zh-CN" altLang="en-US" sz="1799" b="1"/>
          </a:p>
        </p:txBody>
      </p:sp>
      <p:pic>
        <p:nvPicPr>
          <p:cNvPr id="22" name="图片 21"/>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rot="4646363">
            <a:off x="454485" y="379773"/>
            <a:ext cx="486897" cy="486897"/>
          </a:xfrm>
          <a:prstGeom prst="rect">
            <a:avLst/>
          </a:prstGeom>
        </p:spPr>
      </p:pic>
    </p:spTree>
    <p:extLst>
      <p:ext uri="{BB962C8B-B14F-4D97-AF65-F5344CB8AC3E}">
        <p14:creationId xmlns="" xmlns:p14="http://schemas.microsoft.com/office/powerpoint/2010/main" val="48749278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Effect transition="in" filter="fade">
                                      <p:cBhvr>
                                        <p:cTn id="19" dur="1000"/>
                                        <p:tgtEl>
                                          <p:spTgt spid="2"/>
                                        </p:tgtEl>
                                      </p:cBhvr>
                                    </p:animEffect>
                                  </p:childTnLst>
                                </p:cTn>
                              </p:par>
                              <p:par>
                                <p:cTn id="20" presetID="8" presetClass="emph" presetSubtype="0" fill="hold" nodeType="withEffect">
                                  <p:stCondLst>
                                    <p:cond delay="0"/>
                                  </p:stCondLst>
                                  <p:childTnLst>
                                    <p:animRot by="21600000">
                                      <p:cBhvr>
                                        <p:cTn id="21" dur="1000" fill="hold"/>
                                        <p:tgtEl>
                                          <p:spTgt spid="2"/>
                                        </p:tgtEl>
                                        <p:attrNameLst>
                                          <p:attrName>r</p:attrName>
                                        </p:attrNameLst>
                                      </p:cBhvr>
                                    </p:animRo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right)">
                                      <p:cBhvr>
                                        <p:cTn id="25" dur="500"/>
                                        <p:tgtEl>
                                          <p:spTgt spid="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5"/>
          <p:cNvSpPr>
            <a:spLocks noEditPoints="1"/>
          </p:cNvSpPr>
          <p:nvPr/>
        </p:nvSpPr>
        <p:spPr bwMode="auto">
          <a:xfrm>
            <a:off x="8256240" y="4509120"/>
            <a:ext cx="1728192" cy="906836"/>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blipFill>
            <a:blip r:embed="rId3" cstate="print"/>
            <a:stretch>
              <a:fillRect/>
            </a:stretch>
          </a:blipFill>
          <a:ln>
            <a:noFill/>
          </a:ln>
          <a:effectLst>
            <a:outerShdw blurRad="50800" dist="50800" dir="2700000" algn="ctr" rotWithShape="0">
              <a:srgbClr val="000000">
                <a:alpha val="43137"/>
              </a:srgbClr>
            </a:outerShdw>
          </a:effectLst>
          <a:extLst/>
        </p:spPr>
        <p:txBody>
          <a:bodyPr/>
          <a:lstStyle/>
          <a:p>
            <a:endParaRPr lang="zh-CN" altLang="en-US" sz="1799" b="1"/>
          </a:p>
        </p:txBody>
      </p:sp>
      <p:sp>
        <p:nvSpPr>
          <p:cNvPr id="50" name="Freeform 5"/>
          <p:cNvSpPr>
            <a:spLocks noEditPoints="1"/>
          </p:cNvSpPr>
          <p:nvPr/>
        </p:nvSpPr>
        <p:spPr bwMode="auto">
          <a:xfrm>
            <a:off x="8184232" y="2348880"/>
            <a:ext cx="1818992" cy="901531"/>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blipFill>
            <a:blip r:embed="rId4" cstate="print"/>
            <a:stretch>
              <a:fillRect/>
            </a:stretch>
          </a:blipFill>
          <a:ln>
            <a:noFill/>
          </a:ln>
          <a:effectLst>
            <a:outerShdw blurRad="50800" dist="50800" dir="2700000" algn="ctr" rotWithShape="0">
              <a:srgbClr val="000000">
                <a:alpha val="43137"/>
              </a:srgbClr>
            </a:outerShdw>
          </a:effectLst>
          <a:extLst/>
        </p:spPr>
        <p:txBody>
          <a:bodyPr/>
          <a:lstStyle/>
          <a:p>
            <a:endParaRPr lang="zh-CN" altLang="en-US" sz="1799" b="1"/>
          </a:p>
        </p:txBody>
      </p:sp>
      <p:sp>
        <p:nvSpPr>
          <p:cNvPr id="51" name="Freeform 5"/>
          <p:cNvSpPr>
            <a:spLocks noEditPoints="1"/>
          </p:cNvSpPr>
          <p:nvPr/>
        </p:nvSpPr>
        <p:spPr bwMode="auto">
          <a:xfrm>
            <a:off x="8184232" y="3429000"/>
            <a:ext cx="1800200" cy="892035"/>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blipFill>
            <a:blip r:embed="rId5" cstate="print"/>
            <a:stretch>
              <a:fillRect/>
            </a:stretch>
          </a:blipFill>
          <a:ln>
            <a:noFill/>
          </a:ln>
          <a:effectLst>
            <a:outerShdw blurRad="50800" dist="50800" dir="2700000" algn="ctr" rotWithShape="0">
              <a:srgbClr val="000000">
                <a:alpha val="43137"/>
              </a:srgbClr>
            </a:outerShdw>
          </a:effectLst>
          <a:extLst/>
        </p:spPr>
        <p:txBody>
          <a:bodyPr/>
          <a:lstStyle/>
          <a:p>
            <a:endParaRPr lang="zh-CN" altLang="en-US" sz="1799" b="1"/>
          </a:p>
        </p:txBody>
      </p:sp>
      <p:sp>
        <p:nvSpPr>
          <p:cNvPr id="52" name="Freeform 5"/>
          <p:cNvSpPr>
            <a:spLocks noEditPoints="1"/>
          </p:cNvSpPr>
          <p:nvPr/>
        </p:nvSpPr>
        <p:spPr bwMode="auto">
          <a:xfrm>
            <a:off x="8184232" y="1196752"/>
            <a:ext cx="1674976" cy="964043"/>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blipFill>
            <a:blip r:embed="rId6" cstate="print"/>
            <a:stretch>
              <a:fillRect/>
            </a:stretch>
          </a:blipFill>
          <a:ln>
            <a:noFill/>
          </a:ln>
          <a:effectLst>
            <a:outerShdw blurRad="50800" dist="50800" dir="2700000" algn="ctr" rotWithShape="0">
              <a:srgbClr val="000000">
                <a:alpha val="43137"/>
              </a:srgbClr>
            </a:outerShdw>
          </a:effectLst>
          <a:extLst/>
        </p:spPr>
        <p:txBody>
          <a:bodyPr/>
          <a:lstStyle/>
          <a:p>
            <a:endParaRPr lang="zh-CN" altLang="en-US" sz="1799" b="1"/>
          </a:p>
        </p:txBody>
      </p:sp>
      <p:sp>
        <p:nvSpPr>
          <p:cNvPr id="53" name="任意多边形 52"/>
          <p:cNvSpPr>
            <a:spLocks/>
          </p:cNvSpPr>
          <p:nvPr/>
        </p:nvSpPr>
        <p:spPr bwMode="auto">
          <a:xfrm flipH="1">
            <a:off x="3121908" y="1470350"/>
            <a:ext cx="4297097" cy="608188"/>
          </a:xfrm>
          <a:custGeom>
            <a:avLst/>
            <a:gdLst>
              <a:gd name="connsiteX0" fmla="*/ 876621 w 4327308"/>
              <a:gd name="connsiteY0" fmla="*/ 0 h 608188"/>
              <a:gd name="connsiteX1" fmla="*/ 1610722 w 4327308"/>
              <a:gd name="connsiteY1" fmla="*/ 0 h 608188"/>
              <a:gd name="connsiteX2" fmla="*/ 3321424 w 4327308"/>
              <a:gd name="connsiteY2" fmla="*/ 0 h 608188"/>
              <a:gd name="connsiteX3" fmla="*/ 4055525 w 4327308"/>
              <a:gd name="connsiteY3" fmla="*/ 0 h 608188"/>
              <a:gd name="connsiteX4" fmla="*/ 4327308 w 4327308"/>
              <a:gd name="connsiteY4" fmla="*/ 304094 h 608188"/>
              <a:gd name="connsiteX5" fmla="*/ 4055525 w 4327308"/>
              <a:gd name="connsiteY5" fmla="*/ 608187 h 608188"/>
              <a:gd name="connsiteX6" fmla="*/ 3321424 w 4327308"/>
              <a:gd name="connsiteY6" fmla="*/ 608187 h 608188"/>
              <a:gd name="connsiteX7" fmla="*/ 2286673 w 4327308"/>
              <a:gd name="connsiteY7" fmla="*/ 608187 h 608188"/>
              <a:gd name="connsiteX8" fmla="*/ 2286673 w 4327308"/>
              <a:gd name="connsiteY8" fmla="*/ 608188 h 608188"/>
              <a:gd name="connsiteX9" fmla="*/ 1552572 w 4327308"/>
              <a:gd name="connsiteY9" fmla="*/ 608188 h 608188"/>
              <a:gd name="connsiteX10" fmla="*/ 734101 w 4327308"/>
              <a:gd name="connsiteY10" fmla="*/ 608188 h 608188"/>
              <a:gd name="connsiteX11" fmla="*/ 0 w 4327308"/>
              <a:gd name="connsiteY11" fmla="*/ 608188 h 608188"/>
              <a:gd name="connsiteX12" fmla="*/ 93989 w 4327308"/>
              <a:gd name="connsiteY12" fmla="*/ 304095 h 608188"/>
              <a:gd name="connsiteX13" fmla="*/ 0 w 4327308"/>
              <a:gd name="connsiteY13" fmla="*/ 1 h 608188"/>
              <a:gd name="connsiteX14" fmla="*/ 734101 w 4327308"/>
              <a:gd name="connsiteY14" fmla="*/ 1 h 608188"/>
              <a:gd name="connsiteX15" fmla="*/ 876621 w 4327308"/>
              <a:gd name="connsiteY15" fmla="*/ 1 h 60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27308" h="608188">
                <a:moveTo>
                  <a:pt x="876621" y="0"/>
                </a:moveTo>
                <a:lnTo>
                  <a:pt x="1610722" y="0"/>
                </a:lnTo>
                <a:lnTo>
                  <a:pt x="3321424" y="0"/>
                </a:lnTo>
                <a:lnTo>
                  <a:pt x="4055525" y="0"/>
                </a:lnTo>
                <a:cubicBezTo>
                  <a:pt x="4205123" y="0"/>
                  <a:pt x="4327308" y="136711"/>
                  <a:pt x="4327308" y="304094"/>
                </a:cubicBezTo>
                <a:cubicBezTo>
                  <a:pt x="4327308" y="471476"/>
                  <a:pt x="4205123" y="608187"/>
                  <a:pt x="4055525" y="608187"/>
                </a:cubicBezTo>
                <a:lnTo>
                  <a:pt x="3321424" y="608187"/>
                </a:lnTo>
                <a:lnTo>
                  <a:pt x="2286673" y="608187"/>
                </a:lnTo>
                <a:lnTo>
                  <a:pt x="2286673" y="608188"/>
                </a:lnTo>
                <a:lnTo>
                  <a:pt x="1552572" y="608188"/>
                </a:lnTo>
                <a:lnTo>
                  <a:pt x="734101" y="608188"/>
                </a:lnTo>
                <a:lnTo>
                  <a:pt x="0" y="608188"/>
                </a:lnTo>
                <a:cubicBezTo>
                  <a:pt x="58743" y="524059"/>
                  <a:pt x="93989" y="418896"/>
                  <a:pt x="93989" y="304095"/>
                </a:cubicBezTo>
                <a:cubicBezTo>
                  <a:pt x="93989" y="189293"/>
                  <a:pt x="58743" y="83254"/>
                  <a:pt x="0" y="1"/>
                </a:cubicBezTo>
                <a:lnTo>
                  <a:pt x="734101" y="1"/>
                </a:lnTo>
                <a:lnTo>
                  <a:pt x="876621" y="1"/>
                </a:lnTo>
                <a:close/>
              </a:path>
            </a:pathLst>
          </a:custGeom>
          <a:blipFill>
            <a:blip r:embed="rId7" cstate="print"/>
            <a:stretch>
              <a:fillRect/>
            </a:stretch>
          </a:blipFill>
          <a:ln w="10" cap="flat" cmpd="sng">
            <a:noFill/>
            <a:prstDash val="dash"/>
            <a:round/>
            <a:headEnd/>
            <a:tailEnd/>
          </a:ln>
          <a:effectLst>
            <a:outerShdw blurRad="50800" dist="50800" dir="2700000" algn="ctr" rotWithShape="0">
              <a:srgbClr val="000000">
                <a:alpha val="43137"/>
              </a:srgbClr>
            </a:outerShdw>
          </a:effectLst>
          <a:extLst/>
        </p:spPr>
        <p:txBody>
          <a:bodyPr wrap="square">
            <a:noAutofit/>
          </a:bodyPr>
          <a:lstStyle/>
          <a:p>
            <a:endParaRPr lang="zh-CN" altLang="en-US" sz="1799"/>
          </a:p>
        </p:txBody>
      </p:sp>
      <p:sp>
        <p:nvSpPr>
          <p:cNvPr id="54" name="任意多边形 53"/>
          <p:cNvSpPr>
            <a:spLocks/>
          </p:cNvSpPr>
          <p:nvPr/>
        </p:nvSpPr>
        <p:spPr bwMode="auto">
          <a:xfrm flipH="1">
            <a:off x="3121908" y="2550470"/>
            <a:ext cx="4297097" cy="608188"/>
          </a:xfrm>
          <a:custGeom>
            <a:avLst/>
            <a:gdLst>
              <a:gd name="connsiteX0" fmla="*/ 876621 w 4327308"/>
              <a:gd name="connsiteY0" fmla="*/ 0 h 608188"/>
              <a:gd name="connsiteX1" fmla="*/ 1610722 w 4327308"/>
              <a:gd name="connsiteY1" fmla="*/ 0 h 608188"/>
              <a:gd name="connsiteX2" fmla="*/ 3321424 w 4327308"/>
              <a:gd name="connsiteY2" fmla="*/ 0 h 608188"/>
              <a:gd name="connsiteX3" fmla="*/ 4055525 w 4327308"/>
              <a:gd name="connsiteY3" fmla="*/ 0 h 608188"/>
              <a:gd name="connsiteX4" fmla="*/ 4327308 w 4327308"/>
              <a:gd name="connsiteY4" fmla="*/ 304094 h 608188"/>
              <a:gd name="connsiteX5" fmla="*/ 4055525 w 4327308"/>
              <a:gd name="connsiteY5" fmla="*/ 608187 h 608188"/>
              <a:gd name="connsiteX6" fmla="*/ 3321424 w 4327308"/>
              <a:gd name="connsiteY6" fmla="*/ 608187 h 608188"/>
              <a:gd name="connsiteX7" fmla="*/ 2286673 w 4327308"/>
              <a:gd name="connsiteY7" fmla="*/ 608187 h 608188"/>
              <a:gd name="connsiteX8" fmla="*/ 2286673 w 4327308"/>
              <a:gd name="connsiteY8" fmla="*/ 608188 h 608188"/>
              <a:gd name="connsiteX9" fmla="*/ 1552572 w 4327308"/>
              <a:gd name="connsiteY9" fmla="*/ 608188 h 608188"/>
              <a:gd name="connsiteX10" fmla="*/ 734101 w 4327308"/>
              <a:gd name="connsiteY10" fmla="*/ 608188 h 608188"/>
              <a:gd name="connsiteX11" fmla="*/ 0 w 4327308"/>
              <a:gd name="connsiteY11" fmla="*/ 608188 h 608188"/>
              <a:gd name="connsiteX12" fmla="*/ 93989 w 4327308"/>
              <a:gd name="connsiteY12" fmla="*/ 304095 h 608188"/>
              <a:gd name="connsiteX13" fmla="*/ 0 w 4327308"/>
              <a:gd name="connsiteY13" fmla="*/ 1 h 608188"/>
              <a:gd name="connsiteX14" fmla="*/ 734101 w 4327308"/>
              <a:gd name="connsiteY14" fmla="*/ 1 h 608188"/>
              <a:gd name="connsiteX15" fmla="*/ 876621 w 4327308"/>
              <a:gd name="connsiteY15" fmla="*/ 1 h 60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27308" h="608188">
                <a:moveTo>
                  <a:pt x="876621" y="0"/>
                </a:moveTo>
                <a:lnTo>
                  <a:pt x="1610722" y="0"/>
                </a:lnTo>
                <a:lnTo>
                  <a:pt x="3321424" y="0"/>
                </a:lnTo>
                <a:lnTo>
                  <a:pt x="4055525" y="0"/>
                </a:lnTo>
                <a:cubicBezTo>
                  <a:pt x="4205123" y="0"/>
                  <a:pt x="4327308" y="136711"/>
                  <a:pt x="4327308" y="304094"/>
                </a:cubicBezTo>
                <a:cubicBezTo>
                  <a:pt x="4327308" y="471476"/>
                  <a:pt x="4205123" y="608187"/>
                  <a:pt x="4055525" y="608187"/>
                </a:cubicBezTo>
                <a:lnTo>
                  <a:pt x="3321424" y="608187"/>
                </a:lnTo>
                <a:lnTo>
                  <a:pt x="2286673" y="608187"/>
                </a:lnTo>
                <a:lnTo>
                  <a:pt x="2286673" y="608188"/>
                </a:lnTo>
                <a:lnTo>
                  <a:pt x="1552572" y="608188"/>
                </a:lnTo>
                <a:lnTo>
                  <a:pt x="734101" y="608188"/>
                </a:lnTo>
                <a:lnTo>
                  <a:pt x="0" y="608188"/>
                </a:lnTo>
                <a:cubicBezTo>
                  <a:pt x="58743" y="524059"/>
                  <a:pt x="93989" y="418896"/>
                  <a:pt x="93989" y="304095"/>
                </a:cubicBezTo>
                <a:cubicBezTo>
                  <a:pt x="93989" y="189293"/>
                  <a:pt x="58743" y="83254"/>
                  <a:pt x="0" y="1"/>
                </a:cubicBezTo>
                <a:lnTo>
                  <a:pt x="734101" y="1"/>
                </a:lnTo>
                <a:lnTo>
                  <a:pt x="876621" y="1"/>
                </a:lnTo>
                <a:close/>
              </a:path>
            </a:pathLst>
          </a:custGeom>
          <a:blipFill>
            <a:blip r:embed="rId7" cstate="print"/>
            <a:stretch>
              <a:fillRect/>
            </a:stretch>
          </a:blipFill>
          <a:ln w="10" cap="flat" cmpd="sng">
            <a:noFill/>
            <a:prstDash val="dash"/>
            <a:round/>
            <a:headEnd/>
            <a:tailEnd/>
          </a:ln>
          <a:effectLst>
            <a:outerShdw blurRad="50800" dist="50800" dir="2700000" algn="ctr" rotWithShape="0">
              <a:srgbClr val="000000">
                <a:alpha val="43137"/>
              </a:srgbClr>
            </a:outerShdw>
          </a:effectLst>
          <a:extLst/>
        </p:spPr>
        <p:txBody>
          <a:bodyPr wrap="square">
            <a:noAutofit/>
          </a:bodyPr>
          <a:lstStyle/>
          <a:p>
            <a:endParaRPr lang="zh-CN" altLang="en-US" sz="1799"/>
          </a:p>
        </p:txBody>
      </p:sp>
      <p:sp>
        <p:nvSpPr>
          <p:cNvPr id="55" name="任意多边形 54"/>
          <p:cNvSpPr>
            <a:spLocks/>
          </p:cNvSpPr>
          <p:nvPr/>
        </p:nvSpPr>
        <p:spPr bwMode="auto">
          <a:xfrm flipH="1">
            <a:off x="3121908" y="3630590"/>
            <a:ext cx="4297097" cy="608188"/>
          </a:xfrm>
          <a:custGeom>
            <a:avLst/>
            <a:gdLst>
              <a:gd name="connsiteX0" fmla="*/ 876621 w 4327308"/>
              <a:gd name="connsiteY0" fmla="*/ 0 h 608188"/>
              <a:gd name="connsiteX1" fmla="*/ 1610722 w 4327308"/>
              <a:gd name="connsiteY1" fmla="*/ 0 h 608188"/>
              <a:gd name="connsiteX2" fmla="*/ 3321424 w 4327308"/>
              <a:gd name="connsiteY2" fmla="*/ 0 h 608188"/>
              <a:gd name="connsiteX3" fmla="*/ 4055525 w 4327308"/>
              <a:gd name="connsiteY3" fmla="*/ 0 h 608188"/>
              <a:gd name="connsiteX4" fmla="*/ 4327308 w 4327308"/>
              <a:gd name="connsiteY4" fmla="*/ 304094 h 608188"/>
              <a:gd name="connsiteX5" fmla="*/ 4055525 w 4327308"/>
              <a:gd name="connsiteY5" fmla="*/ 608187 h 608188"/>
              <a:gd name="connsiteX6" fmla="*/ 3321424 w 4327308"/>
              <a:gd name="connsiteY6" fmla="*/ 608187 h 608188"/>
              <a:gd name="connsiteX7" fmla="*/ 2286673 w 4327308"/>
              <a:gd name="connsiteY7" fmla="*/ 608187 h 608188"/>
              <a:gd name="connsiteX8" fmla="*/ 2286673 w 4327308"/>
              <a:gd name="connsiteY8" fmla="*/ 608188 h 608188"/>
              <a:gd name="connsiteX9" fmla="*/ 1552572 w 4327308"/>
              <a:gd name="connsiteY9" fmla="*/ 608188 h 608188"/>
              <a:gd name="connsiteX10" fmla="*/ 734101 w 4327308"/>
              <a:gd name="connsiteY10" fmla="*/ 608188 h 608188"/>
              <a:gd name="connsiteX11" fmla="*/ 0 w 4327308"/>
              <a:gd name="connsiteY11" fmla="*/ 608188 h 608188"/>
              <a:gd name="connsiteX12" fmla="*/ 93989 w 4327308"/>
              <a:gd name="connsiteY12" fmla="*/ 304095 h 608188"/>
              <a:gd name="connsiteX13" fmla="*/ 0 w 4327308"/>
              <a:gd name="connsiteY13" fmla="*/ 1 h 608188"/>
              <a:gd name="connsiteX14" fmla="*/ 734101 w 4327308"/>
              <a:gd name="connsiteY14" fmla="*/ 1 h 608188"/>
              <a:gd name="connsiteX15" fmla="*/ 876621 w 4327308"/>
              <a:gd name="connsiteY15" fmla="*/ 1 h 60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27308" h="608188">
                <a:moveTo>
                  <a:pt x="876621" y="0"/>
                </a:moveTo>
                <a:lnTo>
                  <a:pt x="1610722" y="0"/>
                </a:lnTo>
                <a:lnTo>
                  <a:pt x="3321424" y="0"/>
                </a:lnTo>
                <a:lnTo>
                  <a:pt x="4055525" y="0"/>
                </a:lnTo>
                <a:cubicBezTo>
                  <a:pt x="4205123" y="0"/>
                  <a:pt x="4327308" y="136711"/>
                  <a:pt x="4327308" y="304094"/>
                </a:cubicBezTo>
                <a:cubicBezTo>
                  <a:pt x="4327308" y="471476"/>
                  <a:pt x="4205123" y="608187"/>
                  <a:pt x="4055525" y="608187"/>
                </a:cubicBezTo>
                <a:lnTo>
                  <a:pt x="3321424" y="608187"/>
                </a:lnTo>
                <a:lnTo>
                  <a:pt x="2286673" y="608187"/>
                </a:lnTo>
                <a:lnTo>
                  <a:pt x="2286673" y="608188"/>
                </a:lnTo>
                <a:lnTo>
                  <a:pt x="1552572" y="608188"/>
                </a:lnTo>
                <a:lnTo>
                  <a:pt x="734101" y="608188"/>
                </a:lnTo>
                <a:lnTo>
                  <a:pt x="0" y="608188"/>
                </a:lnTo>
                <a:cubicBezTo>
                  <a:pt x="58743" y="524059"/>
                  <a:pt x="93989" y="418896"/>
                  <a:pt x="93989" y="304095"/>
                </a:cubicBezTo>
                <a:cubicBezTo>
                  <a:pt x="93989" y="189293"/>
                  <a:pt x="58743" y="83254"/>
                  <a:pt x="0" y="1"/>
                </a:cubicBezTo>
                <a:lnTo>
                  <a:pt x="734101" y="1"/>
                </a:lnTo>
                <a:lnTo>
                  <a:pt x="876621" y="1"/>
                </a:lnTo>
                <a:close/>
              </a:path>
            </a:pathLst>
          </a:custGeom>
          <a:blipFill>
            <a:blip r:embed="rId7" cstate="print"/>
            <a:stretch>
              <a:fillRect/>
            </a:stretch>
          </a:blipFill>
          <a:ln w="10" cap="flat" cmpd="sng">
            <a:noFill/>
            <a:prstDash val="dash"/>
            <a:round/>
            <a:headEnd/>
            <a:tailEnd/>
          </a:ln>
          <a:effectLst>
            <a:outerShdw blurRad="50800" dist="50800" dir="2700000" algn="ctr" rotWithShape="0">
              <a:srgbClr val="000000">
                <a:alpha val="43137"/>
              </a:srgbClr>
            </a:outerShdw>
          </a:effectLst>
          <a:extLst/>
        </p:spPr>
        <p:txBody>
          <a:bodyPr wrap="square">
            <a:noAutofit/>
          </a:bodyPr>
          <a:lstStyle/>
          <a:p>
            <a:endParaRPr lang="zh-CN" altLang="en-US" sz="1799"/>
          </a:p>
        </p:txBody>
      </p:sp>
      <p:sp>
        <p:nvSpPr>
          <p:cNvPr id="56" name="任意多边形 55"/>
          <p:cNvSpPr>
            <a:spLocks/>
          </p:cNvSpPr>
          <p:nvPr/>
        </p:nvSpPr>
        <p:spPr bwMode="auto">
          <a:xfrm flipH="1">
            <a:off x="3121908" y="4710710"/>
            <a:ext cx="4297097" cy="608188"/>
          </a:xfrm>
          <a:custGeom>
            <a:avLst/>
            <a:gdLst>
              <a:gd name="connsiteX0" fmla="*/ 876621 w 4327308"/>
              <a:gd name="connsiteY0" fmla="*/ 0 h 608188"/>
              <a:gd name="connsiteX1" fmla="*/ 1610722 w 4327308"/>
              <a:gd name="connsiteY1" fmla="*/ 0 h 608188"/>
              <a:gd name="connsiteX2" fmla="*/ 3321424 w 4327308"/>
              <a:gd name="connsiteY2" fmla="*/ 0 h 608188"/>
              <a:gd name="connsiteX3" fmla="*/ 4055525 w 4327308"/>
              <a:gd name="connsiteY3" fmla="*/ 0 h 608188"/>
              <a:gd name="connsiteX4" fmla="*/ 4327308 w 4327308"/>
              <a:gd name="connsiteY4" fmla="*/ 304094 h 608188"/>
              <a:gd name="connsiteX5" fmla="*/ 4055525 w 4327308"/>
              <a:gd name="connsiteY5" fmla="*/ 608187 h 608188"/>
              <a:gd name="connsiteX6" fmla="*/ 3321424 w 4327308"/>
              <a:gd name="connsiteY6" fmla="*/ 608187 h 608188"/>
              <a:gd name="connsiteX7" fmla="*/ 2286673 w 4327308"/>
              <a:gd name="connsiteY7" fmla="*/ 608187 h 608188"/>
              <a:gd name="connsiteX8" fmla="*/ 2286673 w 4327308"/>
              <a:gd name="connsiteY8" fmla="*/ 608188 h 608188"/>
              <a:gd name="connsiteX9" fmla="*/ 1552572 w 4327308"/>
              <a:gd name="connsiteY9" fmla="*/ 608188 h 608188"/>
              <a:gd name="connsiteX10" fmla="*/ 734101 w 4327308"/>
              <a:gd name="connsiteY10" fmla="*/ 608188 h 608188"/>
              <a:gd name="connsiteX11" fmla="*/ 0 w 4327308"/>
              <a:gd name="connsiteY11" fmla="*/ 608188 h 608188"/>
              <a:gd name="connsiteX12" fmla="*/ 93989 w 4327308"/>
              <a:gd name="connsiteY12" fmla="*/ 304095 h 608188"/>
              <a:gd name="connsiteX13" fmla="*/ 0 w 4327308"/>
              <a:gd name="connsiteY13" fmla="*/ 1 h 608188"/>
              <a:gd name="connsiteX14" fmla="*/ 734101 w 4327308"/>
              <a:gd name="connsiteY14" fmla="*/ 1 h 608188"/>
              <a:gd name="connsiteX15" fmla="*/ 876621 w 4327308"/>
              <a:gd name="connsiteY15" fmla="*/ 1 h 60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27308" h="608188">
                <a:moveTo>
                  <a:pt x="876621" y="0"/>
                </a:moveTo>
                <a:lnTo>
                  <a:pt x="1610722" y="0"/>
                </a:lnTo>
                <a:lnTo>
                  <a:pt x="3321424" y="0"/>
                </a:lnTo>
                <a:lnTo>
                  <a:pt x="4055525" y="0"/>
                </a:lnTo>
                <a:cubicBezTo>
                  <a:pt x="4205123" y="0"/>
                  <a:pt x="4327308" y="136711"/>
                  <a:pt x="4327308" y="304094"/>
                </a:cubicBezTo>
                <a:cubicBezTo>
                  <a:pt x="4327308" y="471476"/>
                  <a:pt x="4205123" y="608187"/>
                  <a:pt x="4055525" y="608187"/>
                </a:cubicBezTo>
                <a:lnTo>
                  <a:pt x="3321424" y="608187"/>
                </a:lnTo>
                <a:lnTo>
                  <a:pt x="2286673" y="608187"/>
                </a:lnTo>
                <a:lnTo>
                  <a:pt x="2286673" y="608188"/>
                </a:lnTo>
                <a:lnTo>
                  <a:pt x="1552572" y="608188"/>
                </a:lnTo>
                <a:lnTo>
                  <a:pt x="734101" y="608188"/>
                </a:lnTo>
                <a:lnTo>
                  <a:pt x="0" y="608188"/>
                </a:lnTo>
                <a:cubicBezTo>
                  <a:pt x="58743" y="524059"/>
                  <a:pt x="93989" y="418896"/>
                  <a:pt x="93989" y="304095"/>
                </a:cubicBezTo>
                <a:cubicBezTo>
                  <a:pt x="93989" y="189293"/>
                  <a:pt x="58743" y="83254"/>
                  <a:pt x="0" y="1"/>
                </a:cubicBezTo>
                <a:lnTo>
                  <a:pt x="734101" y="1"/>
                </a:lnTo>
                <a:lnTo>
                  <a:pt x="876621" y="1"/>
                </a:lnTo>
                <a:close/>
              </a:path>
            </a:pathLst>
          </a:custGeom>
          <a:blipFill>
            <a:blip r:embed="rId7" cstate="print"/>
            <a:stretch>
              <a:fillRect/>
            </a:stretch>
          </a:blipFill>
          <a:ln w="10" cap="flat" cmpd="sng">
            <a:noFill/>
            <a:prstDash val="dash"/>
            <a:round/>
            <a:headEnd/>
            <a:tailEnd/>
          </a:ln>
          <a:effectLst>
            <a:outerShdw blurRad="50800" dist="50800" dir="2700000" algn="ctr" rotWithShape="0">
              <a:srgbClr val="000000">
                <a:alpha val="43137"/>
              </a:srgbClr>
            </a:outerShdw>
          </a:effectLst>
          <a:extLst/>
        </p:spPr>
        <p:txBody>
          <a:bodyPr wrap="square">
            <a:noAutofit/>
          </a:bodyPr>
          <a:lstStyle/>
          <a:p>
            <a:endParaRPr lang="zh-CN" altLang="en-US" sz="1799"/>
          </a:p>
        </p:txBody>
      </p:sp>
      <p:sp>
        <p:nvSpPr>
          <p:cNvPr id="58" name="TextBox 20"/>
          <p:cNvSpPr txBox="1"/>
          <p:nvPr/>
        </p:nvSpPr>
        <p:spPr>
          <a:xfrm>
            <a:off x="8544272" y="1412776"/>
            <a:ext cx="1180629" cy="553998"/>
          </a:xfrm>
          <a:prstGeom prst="rect">
            <a:avLst/>
          </a:prstGeom>
          <a:noFill/>
        </p:spPr>
        <p:txBody>
          <a:bodyPr wrap="square" lIns="0" tIns="0" rIns="0" bIns="0" rtlCol="0">
            <a:spAutoFit/>
          </a:bodyPr>
          <a:lstStyle/>
          <a:p>
            <a:r>
              <a:rPr lang="zh-CN" altLang="en-US" sz="3600" b="1" spc="400" dirty="0" smtClean="0">
                <a:latin typeface="Agency FB" panose="020B0503020202020204" pitchFamily="34" charset="0"/>
                <a:ea typeface="微软雅黑" pitchFamily="34" charset="-122"/>
              </a:rPr>
              <a:t>取向</a:t>
            </a:r>
            <a:endParaRPr lang="zh-CN" altLang="en-US" sz="3600" b="1" spc="400" dirty="0">
              <a:latin typeface="Agency FB" panose="020B0503020202020204" pitchFamily="34" charset="0"/>
              <a:ea typeface="微软雅黑" pitchFamily="34" charset="-122"/>
            </a:endParaRPr>
          </a:p>
        </p:txBody>
      </p:sp>
      <p:sp>
        <p:nvSpPr>
          <p:cNvPr id="59" name="TextBox 20"/>
          <p:cNvSpPr txBox="1"/>
          <p:nvPr/>
        </p:nvSpPr>
        <p:spPr>
          <a:xfrm>
            <a:off x="8616280" y="2564904"/>
            <a:ext cx="967683" cy="553998"/>
          </a:xfrm>
          <a:prstGeom prst="rect">
            <a:avLst/>
          </a:prstGeom>
          <a:noFill/>
        </p:spPr>
        <p:txBody>
          <a:bodyPr wrap="square" lIns="0" tIns="0" rIns="0" bIns="0" rtlCol="0">
            <a:spAutoFit/>
          </a:bodyPr>
          <a:lstStyle/>
          <a:p>
            <a:r>
              <a:rPr lang="zh-CN" altLang="en-US" sz="3600" b="1" dirty="0" smtClean="0">
                <a:latin typeface="Agency FB" panose="020B0503020202020204" pitchFamily="34" charset="0"/>
                <a:ea typeface="微软雅黑" pitchFamily="34" charset="-122"/>
              </a:rPr>
              <a:t>界定</a:t>
            </a:r>
            <a:endParaRPr lang="zh-CN" altLang="en-US" sz="3600" b="1" dirty="0">
              <a:latin typeface="Agency FB" panose="020B0503020202020204" pitchFamily="34" charset="0"/>
              <a:ea typeface="微软雅黑" pitchFamily="34" charset="-122"/>
            </a:endParaRPr>
          </a:p>
        </p:txBody>
      </p:sp>
      <p:sp>
        <p:nvSpPr>
          <p:cNvPr id="60" name="TextBox 20"/>
          <p:cNvSpPr txBox="1"/>
          <p:nvPr/>
        </p:nvSpPr>
        <p:spPr>
          <a:xfrm>
            <a:off x="8616280" y="3645024"/>
            <a:ext cx="987704" cy="553998"/>
          </a:xfrm>
          <a:prstGeom prst="rect">
            <a:avLst/>
          </a:prstGeom>
          <a:noFill/>
        </p:spPr>
        <p:txBody>
          <a:bodyPr wrap="square" lIns="0" tIns="0" rIns="0" bIns="0" rtlCol="0">
            <a:spAutoFit/>
          </a:bodyPr>
          <a:lstStyle/>
          <a:p>
            <a:r>
              <a:rPr lang="zh-CN" altLang="en-US" sz="3600" b="1" dirty="0" smtClean="0">
                <a:latin typeface="Agency FB" panose="020B0503020202020204" pitchFamily="34" charset="0"/>
                <a:ea typeface="微软雅黑" pitchFamily="34" charset="-122"/>
              </a:rPr>
              <a:t>程序</a:t>
            </a:r>
            <a:endParaRPr lang="zh-CN" altLang="en-US" sz="3600" b="1" dirty="0">
              <a:latin typeface="Agency FB" panose="020B0503020202020204" pitchFamily="34" charset="0"/>
              <a:ea typeface="微软雅黑" pitchFamily="34" charset="-122"/>
            </a:endParaRPr>
          </a:p>
        </p:txBody>
      </p:sp>
      <p:sp>
        <p:nvSpPr>
          <p:cNvPr id="62" name="TextBox 20"/>
          <p:cNvSpPr txBox="1"/>
          <p:nvPr/>
        </p:nvSpPr>
        <p:spPr>
          <a:xfrm>
            <a:off x="8616280" y="4725144"/>
            <a:ext cx="984367" cy="553998"/>
          </a:xfrm>
          <a:prstGeom prst="rect">
            <a:avLst/>
          </a:prstGeom>
          <a:noFill/>
        </p:spPr>
        <p:txBody>
          <a:bodyPr wrap="square" lIns="0" tIns="0" rIns="0" bIns="0" rtlCol="0">
            <a:spAutoFit/>
          </a:bodyPr>
          <a:lstStyle/>
          <a:p>
            <a:r>
              <a:rPr lang="zh-CN" altLang="en-US" sz="3600" b="1" dirty="0" smtClean="0">
                <a:latin typeface="Agency FB" panose="020B0503020202020204" pitchFamily="34" charset="0"/>
                <a:ea typeface="微软雅黑" pitchFamily="34" charset="-122"/>
              </a:rPr>
              <a:t>困境</a:t>
            </a:r>
            <a:endParaRPr lang="zh-CN" altLang="en-US" sz="3600" b="1" dirty="0">
              <a:latin typeface="Agency FB" panose="020B0503020202020204" pitchFamily="34" charset="0"/>
              <a:ea typeface="微软雅黑" pitchFamily="34" charset="-122"/>
            </a:endParaRPr>
          </a:p>
        </p:txBody>
      </p:sp>
      <p:sp>
        <p:nvSpPr>
          <p:cNvPr id="68" name="TextBox 19"/>
          <p:cNvSpPr txBox="1"/>
          <p:nvPr/>
        </p:nvSpPr>
        <p:spPr>
          <a:xfrm>
            <a:off x="3863752" y="476672"/>
            <a:ext cx="2339102" cy="523220"/>
          </a:xfrm>
          <a:prstGeom prst="rect">
            <a:avLst/>
          </a:prstGeom>
          <a:noFill/>
        </p:spPr>
        <p:txBody>
          <a:bodyPr wrap="none" rtlCol="0">
            <a:spAutoFit/>
          </a:bodyPr>
          <a:lstStyle/>
          <a:p>
            <a:pPr algn="ctr"/>
            <a:r>
              <a:rPr lang="zh-CN" altLang="en-US" sz="2800" dirty="0" smtClean="0">
                <a:solidFill>
                  <a:schemeClr val="bg1"/>
                </a:solidFill>
                <a:latin typeface="微软雅黑" pitchFamily="34" charset="-122"/>
                <a:ea typeface="微软雅黑" pitchFamily="34" charset="-122"/>
              </a:rPr>
              <a:t>四</a:t>
            </a:r>
            <a:r>
              <a:rPr lang="zh-CN" altLang="en-US" sz="2800" dirty="0" smtClean="0">
                <a:solidFill>
                  <a:schemeClr val="bg1"/>
                </a:solidFill>
                <a:latin typeface="微软雅黑" pitchFamily="34" charset="-122"/>
                <a:ea typeface="微软雅黑" pitchFamily="34" charset="-122"/>
              </a:rPr>
              <a:t>大核心问题</a:t>
            </a:r>
            <a:endParaRPr lang="zh-CN" altLang="en-US" sz="2800" dirty="0">
              <a:solidFill>
                <a:schemeClr val="bg1"/>
              </a:solidFill>
              <a:latin typeface="微软雅黑" pitchFamily="34" charset="-122"/>
              <a:ea typeface="微软雅黑" pitchFamily="34" charset="-122"/>
            </a:endParaRPr>
          </a:p>
        </p:txBody>
      </p:sp>
      <p:sp>
        <p:nvSpPr>
          <p:cNvPr id="69" name="矩形 68"/>
          <p:cNvSpPr/>
          <p:nvPr/>
        </p:nvSpPr>
        <p:spPr>
          <a:xfrm flipH="1">
            <a:off x="3481948" y="1470350"/>
            <a:ext cx="3888432" cy="584775"/>
          </a:xfrm>
          <a:prstGeom prst="rect">
            <a:avLst/>
          </a:prstGeom>
        </p:spPr>
        <p:txBody>
          <a:bodyPr wrap="square">
            <a:spAutoFit/>
          </a:bodyPr>
          <a:lstStyle/>
          <a:p>
            <a:pPr marL="0" lvl="1" algn="ctr"/>
            <a:r>
              <a:rPr lang="zh-CN" altLang="en-US" sz="3200" b="1" dirty="0" smtClean="0">
                <a:solidFill>
                  <a:srgbClr val="000000"/>
                </a:solidFill>
                <a:latin typeface="微软雅黑" pitchFamily="34" charset="-122"/>
                <a:ea typeface="微软雅黑" pitchFamily="34" charset="-122"/>
              </a:rPr>
              <a:t>课堂观察“为什么”</a:t>
            </a:r>
            <a:endParaRPr lang="zh-CN" altLang="en-US" sz="3200" b="1" dirty="0">
              <a:solidFill>
                <a:srgbClr val="000000"/>
              </a:solidFill>
              <a:latin typeface="微软雅黑" pitchFamily="34" charset="-122"/>
              <a:ea typeface="微软雅黑" pitchFamily="34" charset="-122"/>
            </a:endParaRPr>
          </a:p>
        </p:txBody>
      </p:sp>
      <p:sp>
        <p:nvSpPr>
          <p:cNvPr id="74" name="矩形 73"/>
          <p:cNvSpPr/>
          <p:nvPr/>
        </p:nvSpPr>
        <p:spPr>
          <a:xfrm flipH="1">
            <a:off x="3409940" y="2550470"/>
            <a:ext cx="4032448" cy="584775"/>
          </a:xfrm>
          <a:prstGeom prst="rect">
            <a:avLst/>
          </a:prstGeom>
        </p:spPr>
        <p:txBody>
          <a:bodyPr wrap="square">
            <a:spAutoFit/>
          </a:bodyPr>
          <a:lstStyle/>
          <a:p>
            <a:pPr marL="0" lvl="1" algn="ctr"/>
            <a:r>
              <a:rPr lang="zh-CN" altLang="en-US" sz="3200" b="1" dirty="0" smtClean="0">
                <a:solidFill>
                  <a:srgbClr val="000000"/>
                </a:solidFill>
                <a:latin typeface="微软雅黑" pitchFamily="34" charset="-122"/>
                <a:ea typeface="微软雅黑" pitchFamily="34" charset="-122"/>
              </a:rPr>
              <a:t>课堂观察“是什么”</a:t>
            </a:r>
            <a:endParaRPr lang="zh-CN" altLang="en-US" sz="3200" b="1" dirty="0">
              <a:solidFill>
                <a:srgbClr val="000000"/>
              </a:solidFill>
              <a:latin typeface="微软雅黑" pitchFamily="34" charset="-122"/>
              <a:ea typeface="微软雅黑" pitchFamily="34" charset="-122"/>
            </a:endParaRPr>
          </a:p>
        </p:txBody>
      </p:sp>
      <p:sp>
        <p:nvSpPr>
          <p:cNvPr id="75" name="矩形 74"/>
          <p:cNvSpPr/>
          <p:nvPr/>
        </p:nvSpPr>
        <p:spPr>
          <a:xfrm flipH="1">
            <a:off x="3625964" y="3630590"/>
            <a:ext cx="3588031" cy="584775"/>
          </a:xfrm>
          <a:prstGeom prst="rect">
            <a:avLst/>
          </a:prstGeom>
        </p:spPr>
        <p:txBody>
          <a:bodyPr wrap="square">
            <a:spAutoFit/>
          </a:bodyPr>
          <a:lstStyle/>
          <a:p>
            <a:pPr marL="0" lvl="1" algn="ctr"/>
            <a:r>
              <a:rPr lang="zh-CN" altLang="en-US" sz="3200" b="1" dirty="0" smtClean="0">
                <a:solidFill>
                  <a:srgbClr val="000000"/>
                </a:solidFill>
                <a:latin typeface="微软雅黑" pitchFamily="34" charset="-122"/>
                <a:ea typeface="微软雅黑" pitchFamily="34" charset="-122"/>
              </a:rPr>
              <a:t>课堂观察“怎么做”</a:t>
            </a:r>
            <a:endParaRPr lang="zh-CN" altLang="en-US" sz="3200" b="1" dirty="0">
              <a:solidFill>
                <a:srgbClr val="000000"/>
              </a:solidFill>
              <a:latin typeface="微软雅黑" pitchFamily="34" charset="-122"/>
              <a:ea typeface="微软雅黑" pitchFamily="34" charset="-122"/>
            </a:endParaRPr>
          </a:p>
        </p:txBody>
      </p:sp>
      <p:sp>
        <p:nvSpPr>
          <p:cNvPr id="82" name="矩形 81"/>
          <p:cNvSpPr/>
          <p:nvPr/>
        </p:nvSpPr>
        <p:spPr>
          <a:xfrm flipH="1">
            <a:off x="3431704" y="4725144"/>
            <a:ext cx="3938675" cy="584775"/>
          </a:xfrm>
          <a:prstGeom prst="rect">
            <a:avLst/>
          </a:prstGeom>
        </p:spPr>
        <p:txBody>
          <a:bodyPr wrap="square">
            <a:spAutoFit/>
          </a:bodyPr>
          <a:lstStyle/>
          <a:p>
            <a:pPr algn="ctr"/>
            <a:r>
              <a:rPr lang="zh-CN" altLang="en-US" sz="3200" b="1" dirty="0" smtClean="0">
                <a:solidFill>
                  <a:srgbClr val="000000"/>
                </a:solidFill>
                <a:latin typeface="微软雅黑" pitchFamily="34" charset="-122"/>
                <a:ea typeface="微软雅黑" pitchFamily="34" charset="-122"/>
              </a:rPr>
              <a:t>课堂观察“做得如何”</a:t>
            </a:r>
            <a:endParaRPr lang="zh-CN" altLang="en-US" sz="3200" b="1" dirty="0">
              <a:solidFill>
                <a:srgbClr val="000000"/>
              </a:solidFill>
              <a:latin typeface="微软雅黑" pitchFamily="34" charset="-122"/>
              <a:ea typeface="微软雅黑" pitchFamily="34" charset="-122"/>
            </a:endParaRPr>
          </a:p>
        </p:txBody>
      </p:sp>
      <p:sp>
        <p:nvSpPr>
          <p:cNvPr id="27" name="TextBox 19"/>
          <p:cNvSpPr txBox="1"/>
          <p:nvPr/>
        </p:nvSpPr>
        <p:spPr>
          <a:xfrm>
            <a:off x="7680176" y="476672"/>
            <a:ext cx="2339102" cy="523220"/>
          </a:xfrm>
          <a:prstGeom prst="rect">
            <a:avLst/>
          </a:prstGeom>
          <a:noFill/>
        </p:spPr>
        <p:txBody>
          <a:bodyPr wrap="none" rtlCol="0">
            <a:spAutoFit/>
          </a:bodyPr>
          <a:lstStyle/>
          <a:p>
            <a:pPr algn="ctr"/>
            <a:r>
              <a:rPr lang="zh-CN" altLang="en-US" sz="2800" dirty="0" smtClean="0">
                <a:solidFill>
                  <a:schemeClr val="bg1"/>
                </a:solidFill>
                <a:latin typeface="微软雅黑" pitchFamily="34" charset="-122"/>
                <a:ea typeface="微软雅黑" pitchFamily="34" charset="-122"/>
              </a:rPr>
              <a:t>四个关键维度</a:t>
            </a:r>
            <a:endParaRPr lang="zh-CN" altLang="en-US" sz="2800" dirty="0">
              <a:solidFill>
                <a:schemeClr val="bg1"/>
              </a:solidFill>
              <a:latin typeface="微软雅黑" pitchFamily="34" charset="-122"/>
              <a:ea typeface="微软雅黑" pitchFamily="34" charset="-122"/>
            </a:endParaRPr>
          </a:p>
        </p:txBody>
      </p:sp>
      <p:sp>
        <p:nvSpPr>
          <p:cNvPr id="28" name="TextBox 48"/>
          <p:cNvSpPr txBox="1"/>
          <p:nvPr/>
        </p:nvSpPr>
        <p:spPr>
          <a:xfrm>
            <a:off x="407368" y="1628800"/>
            <a:ext cx="2016224" cy="553998"/>
          </a:xfrm>
          <a:prstGeom prst="rect">
            <a:avLst/>
          </a:prstGeom>
          <a:noFill/>
        </p:spPr>
        <p:txBody>
          <a:bodyPr wrap="square" lIns="0" tIns="0" rIns="0" bIns="0" rtlCol="0">
            <a:spAutoFit/>
          </a:bodyPr>
          <a:lstStyle/>
          <a:p>
            <a:pPr algn="ctr"/>
            <a:r>
              <a:rPr lang="zh-CN" altLang="en-US" sz="3600" b="1" dirty="0" smtClean="0">
                <a:solidFill>
                  <a:schemeClr val="bg1"/>
                </a:solidFill>
                <a:latin typeface="微软雅黑"/>
                <a:ea typeface="微软雅黑"/>
              </a:rPr>
              <a:t>读中摘录</a:t>
            </a:r>
            <a:endParaRPr lang="zh-CN" altLang="en-US" sz="3600" b="1" dirty="0">
              <a:solidFill>
                <a:schemeClr val="bg1"/>
              </a:solidFill>
              <a:latin typeface="微软雅黑"/>
              <a:ea typeface="微软雅黑"/>
            </a:endParaRPr>
          </a:p>
        </p:txBody>
      </p:sp>
      <p:pic>
        <p:nvPicPr>
          <p:cNvPr id="29" name="图片 28"/>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0" y="2348880"/>
            <a:ext cx="2796786" cy="2064029"/>
          </a:xfrm>
          <a:prstGeom prst="rect">
            <a:avLst/>
          </a:prstGeom>
        </p:spPr>
      </p:pic>
    </p:spTree>
    <p:extLst>
      <p:ext uri="{BB962C8B-B14F-4D97-AF65-F5344CB8AC3E}">
        <p14:creationId xmlns="" xmlns:p14="http://schemas.microsoft.com/office/powerpoint/2010/main" val="252594260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500"/>
                            </p:stCondLst>
                            <p:childTnLst>
                              <p:par>
                                <p:cTn id="13" presetID="16" presetClass="entr" presetSubtype="37" fill="hold" grpId="0"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barn(outVertical)">
                                      <p:cBhvr>
                                        <p:cTn id="15" dur="500"/>
                                        <p:tgtEl>
                                          <p:spTgt spid="68"/>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500"/>
                                        <p:tgtEl>
                                          <p:spTgt spid="5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left)">
                                      <p:cBhvr>
                                        <p:cTn id="22" dur="500"/>
                                        <p:tgtEl>
                                          <p:spTgt spid="5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lef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left)">
                                      <p:cBhvr>
                                        <p:cTn id="28" dur="500"/>
                                        <p:tgtEl>
                                          <p:spTgt spid="56"/>
                                        </p:tgtEl>
                                      </p:cBhvr>
                                    </p:animEffect>
                                  </p:childTnLst>
                                </p:cTn>
                              </p:par>
                            </p:childTnLst>
                          </p:cTn>
                        </p:par>
                        <p:par>
                          <p:cTn id="29" fill="hold">
                            <p:stCondLst>
                              <p:cond delay="1500"/>
                            </p:stCondLst>
                            <p:childTnLst>
                              <p:par>
                                <p:cTn id="30" presetID="22" presetClass="entr" presetSubtype="8" fill="hold" grpId="0" nodeType="afterEffect">
                                  <p:stCondLst>
                                    <p:cond delay="0"/>
                                  </p:stCondLst>
                                  <p:iterate type="lt">
                                    <p:tmPct val="0"/>
                                  </p:iterate>
                                  <p:childTnLst>
                                    <p:set>
                                      <p:cBhvr>
                                        <p:cTn id="31" dur="1" fill="hold">
                                          <p:stCondLst>
                                            <p:cond delay="0"/>
                                          </p:stCondLst>
                                        </p:cTn>
                                        <p:tgtEl>
                                          <p:spTgt spid="69"/>
                                        </p:tgtEl>
                                        <p:attrNameLst>
                                          <p:attrName>style.visibility</p:attrName>
                                        </p:attrNameLst>
                                      </p:cBhvr>
                                      <p:to>
                                        <p:strVal val="visible"/>
                                      </p:to>
                                    </p:set>
                                    <p:animEffect transition="in" filter="wipe(left)">
                                      <p:cBhvr>
                                        <p:cTn id="32" dur="500"/>
                                        <p:tgtEl>
                                          <p:spTgt spid="69"/>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wipe(left)">
                                      <p:cBhvr>
                                        <p:cTn id="36" dur="500"/>
                                        <p:tgtEl>
                                          <p:spTgt spid="74"/>
                                        </p:tgtEl>
                                      </p:cBhvr>
                                    </p:animEffect>
                                  </p:childTnLst>
                                </p:cTn>
                              </p:par>
                            </p:childTnLst>
                          </p:cTn>
                        </p:par>
                        <p:par>
                          <p:cTn id="37" fill="hold">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wipe(left)">
                                      <p:cBhvr>
                                        <p:cTn id="44" dur="500"/>
                                        <p:tgtEl>
                                          <p:spTgt spid="82"/>
                                        </p:tgtEl>
                                      </p:cBhvr>
                                    </p:animEffect>
                                  </p:childTnLst>
                                </p:cTn>
                              </p:par>
                            </p:childTnLst>
                          </p:cTn>
                        </p:par>
                        <p:par>
                          <p:cTn id="45" fill="hold">
                            <p:stCondLst>
                              <p:cond delay="3500"/>
                            </p:stCondLst>
                            <p:childTnLst>
                              <p:par>
                                <p:cTn id="46" presetID="16" presetClass="entr" presetSubtype="37"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arn(outVertical)">
                                      <p:cBhvr>
                                        <p:cTn id="48" dur="500"/>
                                        <p:tgtEl>
                                          <p:spTgt spid="27"/>
                                        </p:tgtEl>
                                      </p:cBhvr>
                                    </p:animEffect>
                                  </p:childTnLst>
                                </p:cTn>
                              </p:par>
                            </p:childTnLst>
                          </p:cTn>
                        </p:par>
                        <p:par>
                          <p:cTn id="49" fill="hold">
                            <p:stCondLst>
                              <p:cond delay="4000"/>
                            </p:stCondLst>
                            <p:childTnLst>
                              <p:par>
                                <p:cTn id="50" presetID="5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Scale>
                                      <p:cBhvr>
                                        <p:cTn id="52" dur="5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500" decel="50000" fill="hold">
                                          <p:stCondLst>
                                            <p:cond delay="0"/>
                                          </p:stCondLst>
                                        </p:cTn>
                                        <p:tgtEl>
                                          <p:spTgt spid="52"/>
                                        </p:tgtEl>
                                        <p:attrNameLst>
                                          <p:attrName>ppt_x</p:attrName>
                                          <p:attrName>ppt_y</p:attrName>
                                        </p:attrNameLst>
                                      </p:cBhvr>
                                    </p:animMotion>
                                    <p:animEffect transition="in" filter="fade">
                                      <p:cBhvr>
                                        <p:cTn id="54" dur="500"/>
                                        <p:tgtEl>
                                          <p:spTgt spid="52"/>
                                        </p:tgtEl>
                                      </p:cBhvr>
                                    </p:animEffect>
                                  </p:childTnLst>
                                </p:cTn>
                              </p:par>
                              <p:par>
                                <p:cTn id="55" presetID="52" presetClass="entr" presetSubtype="0" fill="hold" grpId="0" nodeType="withEffect">
                                  <p:stCondLst>
                                    <p:cond delay="250"/>
                                  </p:stCondLst>
                                  <p:childTnLst>
                                    <p:set>
                                      <p:cBhvr>
                                        <p:cTn id="56" dur="1" fill="hold">
                                          <p:stCondLst>
                                            <p:cond delay="0"/>
                                          </p:stCondLst>
                                        </p:cTn>
                                        <p:tgtEl>
                                          <p:spTgt spid="50"/>
                                        </p:tgtEl>
                                        <p:attrNameLst>
                                          <p:attrName>style.visibility</p:attrName>
                                        </p:attrNameLst>
                                      </p:cBhvr>
                                      <p:to>
                                        <p:strVal val="visible"/>
                                      </p:to>
                                    </p:set>
                                    <p:animScale>
                                      <p:cBhvr>
                                        <p:cTn id="57" dur="500" decel="50000" fill="hold">
                                          <p:stCondLst>
                                            <p:cond delay="0"/>
                                          </p:stCondLst>
                                        </p:cTn>
                                        <p:tgtEl>
                                          <p:spTgt spid="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500" decel="50000" fill="hold">
                                          <p:stCondLst>
                                            <p:cond delay="0"/>
                                          </p:stCondLst>
                                        </p:cTn>
                                        <p:tgtEl>
                                          <p:spTgt spid="50"/>
                                        </p:tgtEl>
                                        <p:attrNameLst>
                                          <p:attrName>ppt_x</p:attrName>
                                          <p:attrName>ppt_y</p:attrName>
                                        </p:attrNameLst>
                                      </p:cBhvr>
                                    </p:animMotion>
                                    <p:animEffect transition="in" filter="fade">
                                      <p:cBhvr>
                                        <p:cTn id="59" dur="500"/>
                                        <p:tgtEl>
                                          <p:spTgt spid="50"/>
                                        </p:tgtEl>
                                      </p:cBhvr>
                                    </p:animEffect>
                                  </p:childTnLst>
                                </p:cTn>
                              </p:par>
                              <p:par>
                                <p:cTn id="60" presetID="52" presetClass="entr" presetSubtype="0" fill="hold" grpId="0" nodeType="withEffect">
                                  <p:stCondLst>
                                    <p:cond delay="500"/>
                                  </p:stCondLst>
                                  <p:childTnLst>
                                    <p:set>
                                      <p:cBhvr>
                                        <p:cTn id="61" dur="1" fill="hold">
                                          <p:stCondLst>
                                            <p:cond delay="0"/>
                                          </p:stCondLst>
                                        </p:cTn>
                                        <p:tgtEl>
                                          <p:spTgt spid="51"/>
                                        </p:tgtEl>
                                        <p:attrNameLst>
                                          <p:attrName>style.visibility</p:attrName>
                                        </p:attrNameLst>
                                      </p:cBhvr>
                                      <p:to>
                                        <p:strVal val="visible"/>
                                      </p:to>
                                    </p:set>
                                    <p:animScale>
                                      <p:cBhvr>
                                        <p:cTn id="62" dur="500" decel="50000" fill="hold">
                                          <p:stCondLst>
                                            <p:cond delay="0"/>
                                          </p:stCondLst>
                                        </p:cTn>
                                        <p:tgtEl>
                                          <p:spTgt spid="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500" decel="50000" fill="hold">
                                          <p:stCondLst>
                                            <p:cond delay="0"/>
                                          </p:stCondLst>
                                        </p:cTn>
                                        <p:tgtEl>
                                          <p:spTgt spid="51"/>
                                        </p:tgtEl>
                                        <p:attrNameLst>
                                          <p:attrName>ppt_x</p:attrName>
                                          <p:attrName>ppt_y</p:attrName>
                                        </p:attrNameLst>
                                      </p:cBhvr>
                                    </p:animMotion>
                                    <p:animEffect transition="in" filter="fade">
                                      <p:cBhvr>
                                        <p:cTn id="64" dur="500"/>
                                        <p:tgtEl>
                                          <p:spTgt spid="51"/>
                                        </p:tgtEl>
                                      </p:cBhvr>
                                    </p:animEffect>
                                  </p:childTnLst>
                                </p:cTn>
                              </p:par>
                              <p:par>
                                <p:cTn id="65" presetID="52" presetClass="entr" presetSubtype="0" fill="hold" grpId="0" nodeType="withEffect">
                                  <p:stCondLst>
                                    <p:cond delay="500"/>
                                  </p:stCondLst>
                                  <p:childTnLst>
                                    <p:set>
                                      <p:cBhvr>
                                        <p:cTn id="66" dur="1" fill="hold">
                                          <p:stCondLst>
                                            <p:cond delay="0"/>
                                          </p:stCondLst>
                                        </p:cTn>
                                        <p:tgtEl>
                                          <p:spTgt spid="49"/>
                                        </p:tgtEl>
                                        <p:attrNameLst>
                                          <p:attrName>style.visibility</p:attrName>
                                        </p:attrNameLst>
                                      </p:cBhvr>
                                      <p:to>
                                        <p:strVal val="visible"/>
                                      </p:to>
                                    </p:set>
                                    <p:animScale>
                                      <p:cBhvr>
                                        <p:cTn id="67" dur="5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500" decel="50000" fill="hold">
                                          <p:stCondLst>
                                            <p:cond delay="0"/>
                                          </p:stCondLst>
                                        </p:cTn>
                                        <p:tgtEl>
                                          <p:spTgt spid="49"/>
                                        </p:tgtEl>
                                        <p:attrNameLst>
                                          <p:attrName>ppt_x</p:attrName>
                                          <p:attrName>ppt_y</p:attrName>
                                        </p:attrNameLst>
                                      </p:cBhvr>
                                    </p:animMotion>
                                    <p:animEffect transition="in" filter="fade">
                                      <p:cBhvr>
                                        <p:cTn id="69" dur="500"/>
                                        <p:tgtEl>
                                          <p:spTgt spid="49"/>
                                        </p:tgtEl>
                                      </p:cBhvr>
                                    </p:animEffect>
                                  </p:childTnLst>
                                </p:cTn>
                              </p:par>
                            </p:childTnLst>
                          </p:cTn>
                        </p:par>
                        <p:par>
                          <p:cTn id="70" fill="hold">
                            <p:stCondLst>
                              <p:cond delay="5000"/>
                            </p:stCondLst>
                            <p:childTnLst>
                              <p:par>
                                <p:cTn id="71" presetID="2" presetClass="entr" presetSubtype="4" fill="hold" grpId="0" nodeType="afterEffect">
                                  <p:stCondLst>
                                    <p:cond delay="0"/>
                                  </p:stCondLst>
                                  <p:childTnLst>
                                    <p:set>
                                      <p:cBhvr>
                                        <p:cTn id="72" dur="1" fill="hold">
                                          <p:stCondLst>
                                            <p:cond delay="0"/>
                                          </p:stCondLst>
                                        </p:cTn>
                                        <p:tgtEl>
                                          <p:spTgt spid="58"/>
                                        </p:tgtEl>
                                        <p:attrNameLst>
                                          <p:attrName>style.visibility</p:attrName>
                                        </p:attrNameLst>
                                      </p:cBhvr>
                                      <p:to>
                                        <p:strVal val="visible"/>
                                      </p:to>
                                    </p:set>
                                    <p:anim calcmode="lin" valueType="num">
                                      <p:cBhvr additive="base">
                                        <p:cTn id="73" dur="500" fill="hold"/>
                                        <p:tgtEl>
                                          <p:spTgt spid="58"/>
                                        </p:tgtEl>
                                        <p:attrNameLst>
                                          <p:attrName>ppt_x</p:attrName>
                                        </p:attrNameLst>
                                      </p:cBhvr>
                                      <p:tavLst>
                                        <p:tav tm="0">
                                          <p:val>
                                            <p:strVal val="#ppt_x"/>
                                          </p:val>
                                        </p:tav>
                                        <p:tav tm="100000">
                                          <p:val>
                                            <p:strVal val="#ppt_x"/>
                                          </p:val>
                                        </p:tav>
                                      </p:tavLst>
                                    </p:anim>
                                    <p:anim calcmode="lin" valueType="num">
                                      <p:cBhvr additive="base">
                                        <p:cTn id="74" dur="500" fill="hold"/>
                                        <p:tgtEl>
                                          <p:spTgt spid="58"/>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200"/>
                                  </p:stCondLst>
                                  <p:childTnLst>
                                    <p:set>
                                      <p:cBhvr>
                                        <p:cTn id="76" dur="1" fill="hold">
                                          <p:stCondLst>
                                            <p:cond delay="0"/>
                                          </p:stCondLst>
                                        </p:cTn>
                                        <p:tgtEl>
                                          <p:spTgt spid="59"/>
                                        </p:tgtEl>
                                        <p:attrNameLst>
                                          <p:attrName>style.visibility</p:attrName>
                                        </p:attrNameLst>
                                      </p:cBhvr>
                                      <p:to>
                                        <p:strVal val="visible"/>
                                      </p:to>
                                    </p:set>
                                    <p:anim calcmode="lin" valueType="num">
                                      <p:cBhvr additive="base">
                                        <p:cTn id="77" dur="500" fill="hold"/>
                                        <p:tgtEl>
                                          <p:spTgt spid="59"/>
                                        </p:tgtEl>
                                        <p:attrNameLst>
                                          <p:attrName>ppt_x</p:attrName>
                                        </p:attrNameLst>
                                      </p:cBhvr>
                                      <p:tavLst>
                                        <p:tav tm="0">
                                          <p:val>
                                            <p:strVal val="#ppt_x"/>
                                          </p:val>
                                        </p:tav>
                                        <p:tav tm="100000">
                                          <p:val>
                                            <p:strVal val="#ppt_x"/>
                                          </p:val>
                                        </p:tav>
                                      </p:tavLst>
                                    </p:anim>
                                    <p:anim calcmode="lin" valueType="num">
                                      <p:cBhvr additive="base">
                                        <p:cTn id="78" dur="500" fill="hold"/>
                                        <p:tgtEl>
                                          <p:spTgt spid="59"/>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40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500" fill="hold"/>
                                        <p:tgtEl>
                                          <p:spTgt spid="60"/>
                                        </p:tgtEl>
                                        <p:attrNameLst>
                                          <p:attrName>ppt_x</p:attrName>
                                        </p:attrNameLst>
                                      </p:cBhvr>
                                      <p:tavLst>
                                        <p:tav tm="0">
                                          <p:val>
                                            <p:strVal val="#ppt_x"/>
                                          </p:val>
                                        </p:tav>
                                        <p:tav tm="100000">
                                          <p:val>
                                            <p:strVal val="#ppt_x"/>
                                          </p:val>
                                        </p:tav>
                                      </p:tavLst>
                                    </p:anim>
                                    <p:anim calcmode="lin" valueType="num">
                                      <p:cBhvr additive="base">
                                        <p:cTn id="82" dur="500" fill="hold"/>
                                        <p:tgtEl>
                                          <p:spTgt spid="60"/>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600"/>
                                  </p:stCondLst>
                                  <p:childTnLst>
                                    <p:set>
                                      <p:cBhvr>
                                        <p:cTn id="84" dur="1" fill="hold">
                                          <p:stCondLst>
                                            <p:cond delay="0"/>
                                          </p:stCondLst>
                                        </p:cTn>
                                        <p:tgtEl>
                                          <p:spTgt spid="62"/>
                                        </p:tgtEl>
                                        <p:attrNameLst>
                                          <p:attrName>style.visibility</p:attrName>
                                        </p:attrNameLst>
                                      </p:cBhvr>
                                      <p:to>
                                        <p:strVal val="visible"/>
                                      </p:to>
                                    </p:set>
                                    <p:anim calcmode="lin" valueType="num">
                                      <p:cBhvr additive="base">
                                        <p:cTn id="85" dur="500" fill="hold"/>
                                        <p:tgtEl>
                                          <p:spTgt spid="62"/>
                                        </p:tgtEl>
                                        <p:attrNameLst>
                                          <p:attrName>ppt_x</p:attrName>
                                        </p:attrNameLst>
                                      </p:cBhvr>
                                      <p:tavLst>
                                        <p:tav tm="0">
                                          <p:val>
                                            <p:strVal val="#ppt_x"/>
                                          </p:val>
                                        </p:tav>
                                        <p:tav tm="100000">
                                          <p:val>
                                            <p:strVal val="#ppt_x"/>
                                          </p:val>
                                        </p:tav>
                                      </p:tavLst>
                                    </p:anim>
                                    <p:anim calcmode="lin" valueType="num">
                                      <p:cBhvr additive="base">
                                        <p:cTn id="86"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3" grpId="0" animBg="1"/>
      <p:bldP spid="54" grpId="0" animBg="1"/>
      <p:bldP spid="55" grpId="0" animBg="1"/>
      <p:bldP spid="56" grpId="0" animBg="1"/>
      <p:bldP spid="68" grpId="0"/>
      <p:bldP spid="69" grpId="0"/>
      <p:bldP spid="74" grpId="0"/>
      <p:bldP spid="75" grpId="0"/>
      <p:bldP spid="82" grpId="0"/>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393980" y="374630"/>
            <a:ext cx="433529" cy="484632"/>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矩形 56"/>
          <p:cNvSpPr/>
          <p:nvPr/>
        </p:nvSpPr>
        <p:spPr>
          <a:xfrm>
            <a:off x="903289" y="374630"/>
            <a:ext cx="111284" cy="484632"/>
          </a:xfrm>
          <a:prstGeom prst="rect">
            <a:avLst/>
          </a:prstGeom>
          <a:blipFill dpi="0" rotWithShape="1">
            <a:blip r:embed="rId4" cstate="print">
              <a:extLst>
                <a:ext uri="{28A0092B-C50C-407E-A947-70E740481C1C}">
                  <a14:useLocalDpi xmlns=""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TextBox 48"/>
          <p:cNvSpPr txBox="1"/>
          <p:nvPr/>
        </p:nvSpPr>
        <p:spPr>
          <a:xfrm>
            <a:off x="1320131" y="439771"/>
            <a:ext cx="1529498" cy="415402"/>
          </a:xfrm>
          <a:prstGeom prst="rect">
            <a:avLst/>
          </a:prstGeom>
          <a:noFill/>
        </p:spPr>
        <p:txBody>
          <a:bodyPr wrap="square" lIns="0" tIns="0" rIns="0" bIns="0" rtlCol="0">
            <a:spAutoFit/>
          </a:bodyPr>
          <a:lstStyle/>
          <a:p>
            <a:r>
              <a:rPr lang="zh-CN" altLang="en-US" sz="2699" b="1" dirty="0" smtClean="0">
                <a:solidFill>
                  <a:schemeClr val="bg1"/>
                </a:solidFill>
                <a:latin typeface="微软雅黑"/>
                <a:ea typeface="微软雅黑"/>
              </a:rPr>
              <a:t>读中摘录</a:t>
            </a:r>
            <a:endParaRPr lang="zh-CN" altLang="en-US" sz="2699" b="1" dirty="0">
              <a:solidFill>
                <a:schemeClr val="bg1"/>
              </a:solidFill>
              <a:latin typeface="微软雅黑"/>
              <a:ea typeface="微软雅黑"/>
            </a:endParaRPr>
          </a:p>
        </p:txBody>
      </p:sp>
      <p:sp>
        <p:nvSpPr>
          <p:cNvPr id="5" name="椭圆 4"/>
          <p:cNvSpPr/>
          <p:nvPr/>
        </p:nvSpPr>
        <p:spPr>
          <a:xfrm>
            <a:off x="2849629" y="621339"/>
            <a:ext cx="132036" cy="132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TextBox 52"/>
          <p:cNvSpPr txBox="1"/>
          <p:nvPr/>
        </p:nvSpPr>
        <p:spPr>
          <a:xfrm>
            <a:off x="3112170" y="439771"/>
            <a:ext cx="2479774" cy="415370"/>
          </a:xfrm>
          <a:prstGeom prst="rect">
            <a:avLst/>
          </a:prstGeom>
          <a:noFill/>
        </p:spPr>
        <p:txBody>
          <a:bodyPr wrap="square" lIns="0" tIns="0" rIns="0" bIns="0" rtlCol="0">
            <a:spAutoFit/>
          </a:bodyPr>
          <a:lstStyle/>
          <a:p>
            <a:r>
              <a:rPr lang="zh-CN" altLang="en-US" sz="2699" dirty="0" smtClean="0">
                <a:solidFill>
                  <a:schemeClr val="bg1"/>
                </a:solidFill>
                <a:latin typeface="微软雅黑"/>
                <a:ea typeface="微软雅黑"/>
              </a:rPr>
              <a:t>课堂观察的取向</a:t>
            </a:r>
            <a:endParaRPr lang="zh-CN" altLang="en-US" sz="2699" dirty="0">
              <a:solidFill>
                <a:schemeClr val="bg1"/>
              </a:solidFill>
              <a:latin typeface="微软雅黑"/>
              <a:ea typeface="微软雅黑"/>
            </a:endParaRPr>
          </a:p>
        </p:txBody>
      </p:sp>
      <p:sp>
        <p:nvSpPr>
          <p:cNvPr id="7" name="圆角矩形 6"/>
          <p:cNvSpPr/>
          <p:nvPr/>
        </p:nvSpPr>
        <p:spPr bwMode="auto">
          <a:xfrm>
            <a:off x="2351584" y="4005064"/>
            <a:ext cx="7848872" cy="2160240"/>
          </a:xfrm>
          <a:prstGeom prst="roundRect">
            <a:avLst>
              <a:gd name="adj" fmla="val 20839"/>
            </a:avLst>
          </a:prstGeom>
          <a:noFill/>
          <a:ln>
            <a:solidFill>
              <a:srgbClr val="98D2E3"/>
            </a:solidFill>
          </a:ln>
        </p:spPr>
        <p:style>
          <a:lnRef idx="2">
            <a:schemeClr val="accent2"/>
          </a:lnRef>
          <a:fillRef idx="1">
            <a:schemeClr val="lt1"/>
          </a:fillRef>
          <a:effectRef idx="0">
            <a:schemeClr val="accent2"/>
          </a:effectRef>
          <a:fontRef idx="minor">
            <a:schemeClr val="dk1"/>
          </a:fontRef>
        </p:style>
        <p:txBody>
          <a:bodyPr lIns="121913" tIns="60958" rIns="121913" bIns="60958" anchor="ctr">
            <a:sp3d/>
          </a:bodyPr>
          <a:lstStyle/>
          <a:p>
            <a:pPr marL="0" lvl="2" algn="ctr" eaLnBrk="0" fontAlgn="ctr" hangingPunct="0">
              <a:buClr>
                <a:srgbClr val="FF0000"/>
              </a:buClr>
              <a:buSzPct val="70000"/>
              <a:buFont typeface="Wingdings" pitchFamily="2" charset="2"/>
              <a:buChar char="n"/>
              <a:tabLst>
                <a:tab pos="182021" algn="l"/>
              </a:tabLst>
              <a:defRPr/>
            </a:pPr>
            <a:endParaRPr lang="zh-CN" altLang="en-US" sz="1900" dirty="0">
              <a:solidFill>
                <a:schemeClr val="accent2"/>
              </a:solidFill>
              <a:latin typeface="微软雅黑" pitchFamily="34" charset="-122"/>
              <a:ea typeface="微软雅黑" pitchFamily="34" charset="-122"/>
            </a:endParaRPr>
          </a:p>
        </p:txBody>
      </p:sp>
      <p:sp>
        <p:nvSpPr>
          <p:cNvPr id="8" name="矩形 87"/>
          <p:cNvSpPr>
            <a:spLocks noChangeArrowheads="1"/>
          </p:cNvSpPr>
          <p:nvPr/>
        </p:nvSpPr>
        <p:spPr bwMode="auto">
          <a:xfrm>
            <a:off x="3359696" y="4365104"/>
            <a:ext cx="6192688" cy="1723545"/>
          </a:xfrm>
          <a:prstGeom prst="rect">
            <a:avLst/>
          </a:prstGeom>
          <a:noFill/>
          <a:ln w="9525">
            <a:noFill/>
            <a:miter lim="800000"/>
            <a:headEnd/>
            <a:tailEnd/>
          </a:ln>
        </p:spPr>
        <p:txBody>
          <a:bodyPr wrap="square" lIns="121913" tIns="60958" rIns="121913" bIns="60958">
            <a:spAutoFit/>
          </a:bodyPr>
          <a:lstStyle/>
          <a:p>
            <a:pPr>
              <a:lnSpc>
                <a:spcPct val="130000"/>
              </a:lnSpc>
            </a:pPr>
            <a:r>
              <a:rPr lang="zh-CN" altLang="en-US" sz="2000" dirty="0" smtClean="0">
                <a:solidFill>
                  <a:schemeClr val="bg1"/>
                </a:solidFill>
                <a:latin typeface="微软雅黑" pitchFamily="34" charset="-122"/>
                <a:ea typeface="微软雅黑" pitchFamily="34" charset="-122"/>
              </a:rPr>
              <a:t>课堂观察将主要的关注点投射在学生的学习上。即使确立的观察点不是学生，也最终需要通过学生如何学、会不会学、学得如何来验证。倡导那种理解课堂、重在合作、关注学习、基于证据的听评课。</a:t>
            </a:r>
            <a:endParaRPr lang="zh-CN" altLang="en-US" sz="2000" dirty="0">
              <a:solidFill>
                <a:schemeClr val="bg1"/>
              </a:solidFill>
              <a:latin typeface="微软雅黑" pitchFamily="34" charset="-122"/>
              <a:ea typeface="微软雅黑" pitchFamily="34" charset="-122"/>
            </a:endParaRPr>
          </a:p>
        </p:txBody>
      </p:sp>
      <p:grpSp>
        <p:nvGrpSpPr>
          <p:cNvPr id="3" name="组合 26"/>
          <p:cNvGrpSpPr>
            <a:grpSpLocks noChangeAspect="1"/>
          </p:cNvGrpSpPr>
          <p:nvPr/>
        </p:nvGrpSpPr>
        <p:grpSpPr bwMode="auto">
          <a:xfrm>
            <a:off x="3791744" y="3573016"/>
            <a:ext cx="5218127" cy="722499"/>
            <a:chOff x="874858" y="3595518"/>
            <a:chExt cx="1399872" cy="823565"/>
          </a:xfrm>
          <a:effectLst/>
          <a:scene3d>
            <a:camera prst="orthographicFront">
              <a:rot lat="0" lon="0" rev="0"/>
            </a:camera>
            <a:lightRig rig="balanced" dir="t">
              <a:rot lat="0" lon="0" rev="8700000"/>
            </a:lightRig>
          </a:scene3d>
        </p:grpSpPr>
        <p:sp>
          <p:nvSpPr>
            <p:cNvPr id="15" name="圆角矩形 14"/>
            <p:cNvSpPr/>
            <p:nvPr/>
          </p:nvSpPr>
          <p:spPr>
            <a:xfrm>
              <a:off x="874858" y="3595518"/>
              <a:ext cx="1399872" cy="823565"/>
            </a:xfrm>
            <a:prstGeom prst="roundRect">
              <a:avLst>
                <a:gd name="adj" fmla="val 0"/>
              </a:avLst>
            </a:prstGeom>
            <a:blipFill dpi="0" rotWithShape="1">
              <a:blip r:embed="rId5" cstate="print">
                <a:extLst>
                  <a:ext uri="{28A0092B-C50C-407E-A947-70E740481C1C}">
                    <a14:useLocalDpi xmlns="" xmlns:a14="http://schemas.microsoft.com/office/drawing/2010/main" val="0"/>
                  </a:ext>
                </a:extLst>
              </a:blip>
              <a:srcRect/>
              <a:stretch>
                <a:fillRect/>
              </a:stretch>
            </a:blipFill>
            <a:ln>
              <a:noFill/>
            </a:ln>
          </p:spPr>
          <p:style>
            <a:lnRef idx="2">
              <a:schemeClr val="accent3"/>
            </a:lnRef>
            <a:fillRef idx="1">
              <a:schemeClr val="lt1"/>
            </a:fillRef>
            <a:effectRef idx="0">
              <a:schemeClr val="accent3"/>
            </a:effectRef>
            <a:fontRef idx="minor">
              <a:schemeClr val="dk1"/>
            </a:fontRef>
          </p:style>
          <p:txBody>
            <a:bodyPr anchor="ctr"/>
            <a:lstStyle/>
            <a:p>
              <a:pPr algn="ctr" eaLnBrk="0" fontAlgn="ctr" hangingPunct="0">
                <a:buClr>
                  <a:srgbClr val="FF0000"/>
                </a:buClr>
                <a:buSzPct val="70000"/>
                <a:buFont typeface="Wingdings" pitchFamily="2" charset="2"/>
                <a:buChar char="u"/>
                <a:defRPr/>
              </a:pPr>
              <a:endParaRPr lang="zh-CN" altLang="en-US" sz="230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endParaRPr>
            </a:p>
          </p:txBody>
        </p:sp>
        <p:sp>
          <p:nvSpPr>
            <p:cNvPr id="16" name="矩形 15"/>
            <p:cNvSpPr>
              <a:spLocks noChangeArrowheads="1"/>
            </p:cNvSpPr>
            <p:nvPr/>
          </p:nvSpPr>
          <p:spPr bwMode="auto">
            <a:xfrm>
              <a:off x="930021" y="3744179"/>
              <a:ext cx="1297073" cy="526245"/>
            </a:xfrm>
            <a:prstGeom prst="rect">
              <a:avLst/>
            </a:prstGeom>
            <a:noFill/>
            <a:ln w="9525">
              <a:noFill/>
              <a:miter lim="800000"/>
              <a:headEnd/>
              <a:tailEnd/>
            </a:ln>
            <a:effectLst/>
            <a:sp3d>
              <a:bevelT w="190500" h="38100"/>
            </a:sp3d>
          </p:spPr>
          <p:txBody>
            <a:bodyPr wrap="square" anchor="ctr">
              <a:spAutoFit/>
            </a:bodyPr>
            <a:lstStyle/>
            <a:p>
              <a:pPr algn="ctr" fontAlgn="ctr">
                <a:buClr>
                  <a:srgbClr val="FF0000"/>
                </a:buClr>
                <a:buSzPct val="70000"/>
                <a:defRPr/>
              </a:pPr>
              <a:r>
                <a:rPr kumimoji="1" lang="zh-CN" altLang="en-US" sz="2400" b="1" dirty="0" smtClean="0">
                  <a:ln w="18415" cmpd="sng">
                    <a:solidFill>
                      <a:srgbClr val="FFFFFF"/>
                    </a:solidFill>
                    <a:prstDash val="solid"/>
                  </a:ln>
                  <a:solidFill>
                    <a:srgbClr val="FFFFFF"/>
                  </a:solidFill>
                  <a:latin typeface="微软雅黑" pitchFamily="34" charset="-122"/>
                  <a:ea typeface="微软雅黑" pitchFamily="34" charset="-122"/>
                </a:rPr>
                <a:t>课堂观察与传统听评课最大的区别</a:t>
              </a:r>
              <a:endParaRPr kumimoji="1" lang="zh-CN" altLang="en-US" sz="2400" b="1" dirty="0">
                <a:ln w="18415" cmpd="sng">
                  <a:solidFill>
                    <a:srgbClr val="FFFFFF"/>
                  </a:solidFill>
                  <a:prstDash val="solid"/>
                </a:ln>
                <a:solidFill>
                  <a:srgbClr val="FFFFFF"/>
                </a:solidFill>
                <a:latin typeface="微软雅黑" pitchFamily="34" charset="-122"/>
                <a:ea typeface="微软雅黑" pitchFamily="34" charset="-122"/>
              </a:endParaRPr>
            </a:p>
          </p:txBody>
        </p:sp>
      </p:grpSp>
      <p:sp>
        <p:nvSpPr>
          <p:cNvPr id="22" name="圆角矩形 21"/>
          <p:cNvSpPr/>
          <p:nvPr/>
        </p:nvSpPr>
        <p:spPr bwMode="auto">
          <a:xfrm>
            <a:off x="2351584" y="1196752"/>
            <a:ext cx="7776864" cy="1823434"/>
          </a:xfrm>
          <a:prstGeom prst="roundRect">
            <a:avLst>
              <a:gd name="adj" fmla="val 26231"/>
            </a:avLst>
          </a:prstGeom>
          <a:noFill/>
          <a:ln>
            <a:solidFill>
              <a:schemeClr val="accent6"/>
            </a:solidFill>
          </a:ln>
        </p:spPr>
        <p:style>
          <a:lnRef idx="2">
            <a:schemeClr val="accent3"/>
          </a:lnRef>
          <a:fillRef idx="1">
            <a:schemeClr val="lt1"/>
          </a:fillRef>
          <a:effectRef idx="0">
            <a:schemeClr val="accent3"/>
          </a:effectRef>
          <a:fontRef idx="minor">
            <a:schemeClr val="dk1"/>
          </a:fontRef>
        </p:style>
        <p:txBody>
          <a:bodyPr lIns="121913" tIns="60958" rIns="121913" bIns="60958" anchor="ctr">
            <a:sp3d/>
          </a:bodyPr>
          <a:lstStyle/>
          <a:p>
            <a:pPr marL="0" lvl="2" algn="ctr" eaLnBrk="0" fontAlgn="ctr" hangingPunct="0">
              <a:buClr>
                <a:srgbClr val="FF0000"/>
              </a:buClr>
              <a:buSzPct val="70000"/>
              <a:buFont typeface="Wingdings" pitchFamily="2" charset="2"/>
              <a:buChar char="n"/>
              <a:tabLst>
                <a:tab pos="182021" algn="l"/>
              </a:tabLst>
              <a:defRPr/>
            </a:pPr>
            <a:endParaRPr lang="zh-CN" altLang="en-US" sz="1900" dirty="0">
              <a:solidFill>
                <a:schemeClr val="tx1"/>
              </a:solidFill>
              <a:latin typeface="微软雅黑" pitchFamily="34" charset="-122"/>
              <a:ea typeface="微软雅黑" pitchFamily="34" charset="-122"/>
            </a:endParaRPr>
          </a:p>
        </p:txBody>
      </p:sp>
      <p:sp>
        <p:nvSpPr>
          <p:cNvPr id="23" name="矩形 87"/>
          <p:cNvSpPr>
            <a:spLocks noChangeArrowheads="1"/>
          </p:cNvSpPr>
          <p:nvPr/>
        </p:nvSpPr>
        <p:spPr bwMode="auto">
          <a:xfrm>
            <a:off x="2495600" y="1268760"/>
            <a:ext cx="7488832" cy="1403457"/>
          </a:xfrm>
          <a:prstGeom prst="rect">
            <a:avLst/>
          </a:prstGeom>
          <a:noFill/>
          <a:ln w="9525">
            <a:noFill/>
            <a:miter lim="800000"/>
            <a:headEnd/>
            <a:tailEnd/>
          </a:ln>
        </p:spPr>
        <p:txBody>
          <a:bodyPr wrap="square" lIns="121913" tIns="60958" rIns="121913" bIns="60958">
            <a:spAutoFit/>
          </a:bodyPr>
          <a:lstStyle/>
          <a:p>
            <a:pPr>
              <a:lnSpc>
                <a:spcPct val="130000"/>
              </a:lnSpc>
            </a:pPr>
            <a:r>
              <a:rPr lang="en-US" altLang="zh-CN" sz="2000" dirty="0" smtClean="0">
                <a:solidFill>
                  <a:schemeClr val="bg1"/>
                </a:solidFill>
                <a:latin typeface="微软雅黑" pitchFamily="34" charset="-122"/>
                <a:ea typeface="微软雅黑" pitchFamily="34" charset="-122"/>
              </a:rPr>
              <a:t>                   ----</a:t>
            </a:r>
            <a:r>
              <a:rPr lang="zh-CN" altLang="en-US" sz="2000" dirty="0" smtClean="0">
                <a:solidFill>
                  <a:schemeClr val="bg1"/>
                </a:solidFill>
                <a:latin typeface="微软雅黑" pitchFamily="34" charset="-122"/>
                <a:ea typeface="微软雅黑" pitchFamily="34" charset="-122"/>
              </a:rPr>
              <a:t>听课，无合作的任务，没有明确的分工；</a:t>
            </a:r>
            <a:endParaRPr lang="en-US" altLang="zh-CN" sz="2000" dirty="0" smtClean="0">
              <a:solidFill>
                <a:schemeClr val="bg1"/>
              </a:solidFill>
              <a:latin typeface="微软雅黑" pitchFamily="34" charset="-122"/>
              <a:ea typeface="微软雅黑" pitchFamily="34" charset="-122"/>
            </a:endParaRPr>
          </a:p>
          <a:p>
            <a:pPr>
              <a:lnSpc>
                <a:spcPct val="130000"/>
              </a:lnSpc>
            </a:pPr>
            <a:r>
              <a:rPr lang="en-US" altLang="zh-CN" sz="2000" b="1" dirty="0" smtClean="0">
                <a:solidFill>
                  <a:schemeClr val="bg1"/>
                </a:solidFill>
                <a:latin typeface="微软雅黑" pitchFamily="34" charset="-122"/>
                <a:ea typeface="微软雅黑" pitchFamily="34" charset="-122"/>
              </a:rPr>
              <a:t> </a:t>
            </a:r>
            <a:r>
              <a:rPr lang="en-US" altLang="zh-CN" sz="2400" b="1" dirty="0" smtClean="0">
                <a:solidFill>
                  <a:schemeClr val="bg1"/>
                </a:solidFill>
                <a:latin typeface="微软雅黑" pitchFamily="34" charset="-122"/>
                <a:ea typeface="微软雅黑" pitchFamily="34" charset="-122"/>
              </a:rPr>
              <a:t>“</a:t>
            </a:r>
            <a:r>
              <a:rPr lang="zh-CN" altLang="en-US" sz="2400" b="1" dirty="0" smtClean="0">
                <a:solidFill>
                  <a:schemeClr val="bg1"/>
                </a:solidFill>
                <a:latin typeface="微软雅黑" pitchFamily="34" charset="-122"/>
                <a:ea typeface="微软雅黑" pitchFamily="34" charset="-122"/>
              </a:rPr>
              <a:t>三无</a:t>
            </a:r>
            <a:r>
              <a:rPr lang="en-US" altLang="zh-CN" sz="2400" b="1" dirty="0" smtClean="0">
                <a:solidFill>
                  <a:schemeClr val="bg1"/>
                </a:solidFill>
                <a:latin typeface="微软雅黑" pitchFamily="34" charset="-122"/>
                <a:ea typeface="微软雅黑" pitchFamily="34" charset="-122"/>
              </a:rPr>
              <a:t>” </a:t>
            </a:r>
            <a:r>
              <a:rPr lang="en-US" altLang="zh-CN" sz="2000" dirty="0" smtClean="0">
                <a:solidFill>
                  <a:schemeClr val="bg1"/>
                </a:solidFill>
                <a:latin typeface="微软雅黑" pitchFamily="34" charset="-122"/>
                <a:ea typeface="微软雅黑" pitchFamily="34" charset="-122"/>
              </a:rPr>
              <a:t>----</a:t>
            </a:r>
            <a:r>
              <a:rPr lang="zh-CN" altLang="en-US" sz="2000" dirty="0" smtClean="0">
                <a:solidFill>
                  <a:schemeClr val="bg1"/>
                </a:solidFill>
                <a:latin typeface="微软雅黑" pitchFamily="34" charset="-122"/>
                <a:ea typeface="微软雅黑" pitchFamily="34" charset="-122"/>
              </a:rPr>
              <a:t>评课，无证据的推论，基于夹着的话语居多；</a:t>
            </a:r>
            <a:endParaRPr lang="en-US" altLang="zh-CN" sz="2000" dirty="0" smtClean="0">
              <a:solidFill>
                <a:schemeClr val="bg1"/>
              </a:solidFill>
              <a:latin typeface="微软雅黑" pitchFamily="34" charset="-122"/>
              <a:ea typeface="微软雅黑" pitchFamily="34" charset="-122"/>
            </a:endParaRPr>
          </a:p>
          <a:p>
            <a:pPr>
              <a:lnSpc>
                <a:spcPct val="130000"/>
              </a:lnSpc>
            </a:pPr>
            <a:r>
              <a:rPr lang="en-US" altLang="zh-CN" sz="2000" dirty="0" smtClean="0">
                <a:solidFill>
                  <a:schemeClr val="bg1"/>
                </a:solidFill>
                <a:latin typeface="微软雅黑" pitchFamily="34" charset="-122"/>
                <a:ea typeface="微软雅黑" pitchFamily="34" charset="-122"/>
              </a:rPr>
              <a:t> </a:t>
            </a:r>
            <a:r>
              <a:rPr lang="en-US" altLang="zh-CN" sz="2000" dirty="0" smtClean="0">
                <a:solidFill>
                  <a:schemeClr val="bg1"/>
                </a:solidFill>
                <a:latin typeface="微软雅黑" pitchFamily="34" charset="-122"/>
                <a:ea typeface="微软雅黑" pitchFamily="34" charset="-122"/>
              </a:rPr>
              <a:t>                  ----</a:t>
            </a:r>
            <a:r>
              <a:rPr lang="zh-CN" altLang="en-US" sz="2000" dirty="0" smtClean="0">
                <a:solidFill>
                  <a:schemeClr val="bg1"/>
                </a:solidFill>
                <a:latin typeface="微软雅黑" pitchFamily="34" charset="-122"/>
                <a:ea typeface="微软雅黑" pitchFamily="34" charset="-122"/>
              </a:rPr>
              <a:t>听评课，无研究的实践，应付任务式的居多。</a:t>
            </a:r>
            <a:endParaRPr lang="zh-CN" altLang="en-US" sz="2000" dirty="0">
              <a:solidFill>
                <a:schemeClr val="bg1"/>
              </a:solidFill>
              <a:latin typeface="微软雅黑" pitchFamily="34" charset="-122"/>
              <a:ea typeface="微软雅黑" pitchFamily="34" charset="-122"/>
            </a:endParaRPr>
          </a:p>
        </p:txBody>
      </p:sp>
      <p:grpSp>
        <p:nvGrpSpPr>
          <p:cNvPr id="24" name="组合 10"/>
          <p:cNvGrpSpPr>
            <a:grpSpLocks noChangeAspect="1"/>
          </p:cNvGrpSpPr>
          <p:nvPr/>
        </p:nvGrpSpPr>
        <p:grpSpPr bwMode="auto">
          <a:xfrm>
            <a:off x="3791743" y="2636912"/>
            <a:ext cx="5184576" cy="792088"/>
            <a:chOff x="855540" y="3484611"/>
            <a:chExt cx="1399872" cy="1069384"/>
          </a:xfrm>
          <a:scene3d>
            <a:camera prst="orthographicFront">
              <a:rot lat="0" lon="0" rev="0"/>
            </a:camera>
            <a:lightRig rig="balanced" dir="t">
              <a:rot lat="0" lon="0" rev="8700000"/>
            </a:lightRig>
          </a:scene3d>
        </p:grpSpPr>
        <p:sp>
          <p:nvSpPr>
            <p:cNvPr id="25" name="矩形 24"/>
            <p:cNvSpPr/>
            <p:nvPr/>
          </p:nvSpPr>
          <p:spPr>
            <a:xfrm>
              <a:off x="855540" y="3513439"/>
              <a:ext cx="1399872" cy="987727"/>
            </a:xfrm>
            <a:prstGeom prst="rect">
              <a:avLst/>
            </a:prstGeom>
            <a:blipFill dpi="0" rotWithShape="1">
              <a:blip r:embed="rId6" cstate="print">
                <a:extLst>
                  <a:ext uri="{28A0092B-C50C-407E-A947-70E740481C1C}">
                    <a14:useLocalDpi xmlns="" xmlns:a14="http://schemas.microsoft.com/office/drawing/2010/main" val="0"/>
                  </a:ext>
                </a:extLst>
              </a:blip>
              <a:srcRect/>
              <a:stretch>
                <a:fillRect/>
              </a:stretch>
            </a:blipFill>
            <a:ln>
              <a:noFill/>
            </a:ln>
          </p:spPr>
          <p:style>
            <a:lnRef idx="2">
              <a:schemeClr val="accent3">
                <a:shade val="50000"/>
              </a:schemeClr>
            </a:lnRef>
            <a:fillRef idx="1">
              <a:schemeClr val="accent3"/>
            </a:fillRef>
            <a:effectRef idx="0">
              <a:schemeClr val="accent3"/>
            </a:effectRef>
            <a:fontRef idx="minor">
              <a:schemeClr val="lt1"/>
            </a:fontRef>
          </p:style>
          <p:txBody>
            <a:bodyPr anchor="ctr">
              <a:sp3d/>
            </a:bodyPr>
            <a:lstStyle/>
            <a:p>
              <a:pPr algn="ctr" eaLnBrk="0" fontAlgn="ctr" hangingPunct="0">
                <a:buClr>
                  <a:srgbClr val="FF0000"/>
                </a:buClr>
                <a:buSzPct val="70000"/>
                <a:buFont typeface="Wingdings" pitchFamily="2" charset="2"/>
                <a:buChar char="u"/>
                <a:defRPr/>
              </a:pPr>
              <a:endParaRPr lang="zh-CN" altLang="en-US" sz="2300" b="1">
                <a:solidFill>
                  <a:schemeClr val="bg1"/>
                </a:solidFill>
                <a:latin typeface="微软雅黑" pitchFamily="34" charset="-122"/>
                <a:ea typeface="微软雅黑" pitchFamily="34" charset="-122"/>
              </a:endParaRPr>
            </a:p>
          </p:txBody>
        </p:sp>
        <p:sp>
          <p:nvSpPr>
            <p:cNvPr id="26" name="矩形 14"/>
            <p:cNvSpPr>
              <a:spLocks noChangeArrowheads="1"/>
            </p:cNvSpPr>
            <p:nvPr/>
          </p:nvSpPr>
          <p:spPr bwMode="auto">
            <a:xfrm>
              <a:off x="1004859" y="3484611"/>
              <a:ext cx="1101235" cy="1069384"/>
            </a:xfrm>
            <a:prstGeom prst="rect">
              <a:avLst/>
            </a:prstGeom>
            <a:noFill/>
            <a:ln w="9525">
              <a:noFill/>
              <a:miter lim="800000"/>
              <a:headEnd/>
              <a:tailEnd/>
            </a:ln>
            <a:effectLst/>
            <a:sp3d>
              <a:bevelT w="190500" h="38100"/>
            </a:sp3d>
          </p:spPr>
          <p:txBody>
            <a:bodyPr anchor="ctr">
              <a:spAutoFit/>
            </a:bodyPr>
            <a:lstStyle/>
            <a:p>
              <a:pPr algn="ctr" fontAlgn="ctr">
                <a:buClr>
                  <a:srgbClr val="FF0000"/>
                </a:buClr>
                <a:buSzPct val="70000"/>
                <a:defRPr/>
              </a:pPr>
              <a:r>
                <a:rPr kumimoji="1" lang="zh-CN" altLang="en-US" sz="2300" b="1" dirty="0" smtClean="0">
                  <a:solidFill>
                    <a:schemeClr val="bg1"/>
                  </a:solidFill>
                  <a:latin typeface="微软雅黑" pitchFamily="34" charset="-122"/>
                  <a:ea typeface="微软雅黑" pitchFamily="34" charset="-122"/>
                </a:rPr>
                <a:t>普通听评课的“去专业”现象</a:t>
              </a:r>
              <a:endParaRPr kumimoji="1" lang="zh-CN" altLang="en-US" sz="2300" b="1" dirty="0">
                <a:solidFill>
                  <a:schemeClr val="bg1"/>
                </a:solidFill>
                <a:latin typeface="微软雅黑" pitchFamily="34" charset="-122"/>
                <a:ea typeface="微软雅黑" pitchFamily="34" charset="-122"/>
              </a:endParaRPr>
            </a:p>
          </p:txBody>
        </p:sp>
      </p:grpSp>
    </p:spTree>
    <p:extLst>
      <p:ext uri="{BB962C8B-B14F-4D97-AF65-F5344CB8AC3E}">
        <p14:creationId xmlns="" xmlns:p14="http://schemas.microsoft.com/office/powerpoint/2010/main" val="292074196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childTnLst>
                                </p:cTn>
                              </p:par>
                            </p:childTnLst>
                          </p:cTn>
                        </p:par>
                        <p:par>
                          <p:cTn id="19" fill="hold">
                            <p:stCondLst>
                              <p:cond delay="2000"/>
                            </p:stCondLst>
                            <p:childTnLst>
                              <p:par>
                                <p:cTn id="20" presetID="1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p:tgtEl>
                                          <p:spTgt spid="22"/>
                                        </p:tgtEl>
                                        <p:attrNameLst>
                                          <p:attrName>ppt_y</p:attrName>
                                        </p:attrNameLst>
                                      </p:cBhvr>
                                      <p:tavLst>
                                        <p:tav tm="0">
                                          <p:val>
                                            <p:strVal val="#ppt_y+#ppt_h*1.125000"/>
                                          </p:val>
                                        </p:tav>
                                        <p:tav tm="100000">
                                          <p:val>
                                            <p:strVal val="#ppt_y"/>
                                          </p:val>
                                        </p:tav>
                                      </p:tavLst>
                                    </p:anim>
                                    <p:animEffect transition="in" filter="wipe(up)">
                                      <p:cBhvr>
                                        <p:cTn id="23" dur="500"/>
                                        <p:tgtEl>
                                          <p:spTgt spid="22"/>
                                        </p:tgtEl>
                                      </p:cBhvr>
                                    </p:animEffect>
                                  </p:childTnLst>
                                </p:cTn>
                              </p:par>
                            </p:childTnLst>
                          </p:cTn>
                        </p:par>
                        <p:par>
                          <p:cTn id="24" fill="hold">
                            <p:stCondLst>
                              <p:cond delay="2500"/>
                            </p:stCondLst>
                            <p:childTnLst>
                              <p:par>
                                <p:cTn id="25" presetID="12" presetClass="entr" presetSubtype="4" fill="hold" grpId="0" nodeType="afterEffect">
                                  <p:stCondLst>
                                    <p:cond delay="0"/>
                                  </p:stCondLst>
                                  <p:iterate type="lt">
                                    <p:tmPct val="10000"/>
                                  </p:iterate>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ppt_y</p:attrName>
                                        </p:attrNameLst>
                                      </p:cBhvr>
                                      <p:tavLst>
                                        <p:tav tm="0">
                                          <p:val>
                                            <p:strVal val="#ppt_y+#ppt_h*1.125000"/>
                                          </p:val>
                                        </p:tav>
                                        <p:tav tm="100000">
                                          <p:val>
                                            <p:strVal val="#ppt_y"/>
                                          </p:val>
                                        </p:tav>
                                      </p:tavLst>
                                    </p:anim>
                                    <p:animEffect transition="in" filter="wipe(up)">
                                      <p:cBhvr>
                                        <p:cTn id="28" dur="500"/>
                                        <p:tgtEl>
                                          <p:spTgt spid="23"/>
                                        </p:tgtEl>
                                      </p:cBhvr>
                                    </p:animEffect>
                                  </p:childTnLst>
                                </p:cTn>
                              </p:par>
                            </p:childTnLst>
                          </p:cTn>
                        </p:par>
                        <p:par>
                          <p:cTn id="29" fill="hold">
                            <p:stCondLst>
                              <p:cond delay="665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childTnLst>
                                </p:cTn>
                              </p:par>
                            </p:childTnLst>
                          </p:cTn>
                        </p:par>
                        <p:par>
                          <p:cTn id="33" fill="hold">
                            <p:stCondLst>
                              <p:cond delay="7650"/>
                            </p:stCondLst>
                            <p:childTnLst>
                              <p:par>
                                <p:cTn id="34" presetID="12" presetClass="entr" presetSubtype="1"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p:tgtEl>
                                          <p:spTgt spid="7"/>
                                        </p:tgtEl>
                                        <p:attrNameLst>
                                          <p:attrName>ppt_y</p:attrName>
                                        </p:attrNameLst>
                                      </p:cBhvr>
                                      <p:tavLst>
                                        <p:tav tm="0">
                                          <p:val>
                                            <p:strVal val="#ppt_y-#ppt_h*1.125000"/>
                                          </p:val>
                                        </p:tav>
                                        <p:tav tm="100000">
                                          <p:val>
                                            <p:strVal val="#ppt_y"/>
                                          </p:val>
                                        </p:tav>
                                      </p:tavLst>
                                    </p:anim>
                                    <p:animEffect transition="in" filter="wipe(down)">
                                      <p:cBhvr>
                                        <p:cTn id="37" dur="500"/>
                                        <p:tgtEl>
                                          <p:spTgt spid="7"/>
                                        </p:tgtEl>
                                      </p:cBhvr>
                                    </p:animEffect>
                                  </p:childTnLst>
                                </p:cTn>
                              </p:par>
                            </p:childTnLst>
                          </p:cTn>
                        </p:par>
                        <p:par>
                          <p:cTn id="38" fill="hold">
                            <p:stCondLst>
                              <p:cond delay="8150"/>
                            </p:stCondLst>
                            <p:childTnLst>
                              <p:par>
                                <p:cTn id="39" presetID="12" presetClass="entr" presetSubtype="4" fill="hold" grpId="0" nodeType="afterEffect">
                                  <p:stCondLst>
                                    <p:cond delay="0"/>
                                  </p:stCondLst>
                                  <p:iterate type="lt">
                                    <p:tmPct val="10000"/>
                                  </p:iterate>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p:tgtEl>
                                          <p:spTgt spid="8"/>
                                        </p:tgtEl>
                                        <p:attrNameLst>
                                          <p:attrName>ppt_y</p:attrName>
                                        </p:attrNameLst>
                                      </p:cBhvr>
                                      <p:tavLst>
                                        <p:tav tm="0">
                                          <p:val>
                                            <p:strVal val="#ppt_y+#ppt_h*1.125000"/>
                                          </p:val>
                                        </p:tav>
                                        <p:tav tm="100000">
                                          <p:val>
                                            <p:strVal val="#ppt_y"/>
                                          </p:val>
                                        </p:tav>
                                      </p:tavLst>
                                    </p:anim>
                                    <p:animEffect transition="in" filter="wipe(up)">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p:bldP spid="22" grpId="0"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393980" y="374630"/>
            <a:ext cx="433529" cy="484632"/>
          </a:xfrm>
          <a:prstGeom prst="rect">
            <a:avLst/>
          </a:prstGeom>
          <a:blipFill dpi="0" rotWithShape="1">
            <a:blip r:embed="rId3" cstate="print">
              <a:extLst>
                <a:ext uri="{28A0092B-C50C-407E-A947-70E740481C1C}">
                  <a14:useLocalDpi xmlns=""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矩形 56"/>
          <p:cNvSpPr/>
          <p:nvPr/>
        </p:nvSpPr>
        <p:spPr>
          <a:xfrm>
            <a:off x="903289" y="374630"/>
            <a:ext cx="111284" cy="484632"/>
          </a:xfrm>
          <a:prstGeom prst="rect">
            <a:avLst/>
          </a:prstGeom>
          <a:blipFill dpi="0" rotWithShape="1">
            <a:blip r:embed="rId4" cstate="print">
              <a:extLst>
                <a:ext uri="{28A0092B-C50C-407E-A947-70E740481C1C}">
                  <a14:useLocalDpi xmlns=""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TextBox 37"/>
          <p:cNvSpPr txBox="1"/>
          <p:nvPr/>
        </p:nvSpPr>
        <p:spPr>
          <a:xfrm>
            <a:off x="1320131" y="439771"/>
            <a:ext cx="1529498" cy="415402"/>
          </a:xfrm>
          <a:prstGeom prst="rect">
            <a:avLst/>
          </a:prstGeom>
          <a:noFill/>
        </p:spPr>
        <p:txBody>
          <a:bodyPr wrap="square" lIns="0" tIns="0" rIns="0" bIns="0" rtlCol="0">
            <a:spAutoFit/>
          </a:bodyPr>
          <a:lstStyle/>
          <a:p>
            <a:r>
              <a:rPr lang="zh-CN" altLang="en-US" sz="2699" b="1" dirty="0" smtClean="0">
                <a:solidFill>
                  <a:schemeClr val="bg1"/>
                </a:solidFill>
                <a:latin typeface="微软雅黑"/>
                <a:ea typeface="微软雅黑"/>
              </a:rPr>
              <a:t>读中摘录</a:t>
            </a:r>
            <a:endParaRPr lang="zh-CN" altLang="en-US" sz="2699" b="1" dirty="0">
              <a:solidFill>
                <a:schemeClr val="bg1"/>
              </a:solidFill>
              <a:latin typeface="微软雅黑"/>
              <a:ea typeface="微软雅黑"/>
            </a:endParaRPr>
          </a:p>
        </p:txBody>
      </p:sp>
      <p:sp>
        <p:nvSpPr>
          <p:cNvPr id="32" name="椭圆 31"/>
          <p:cNvSpPr/>
          <p:nvPr/>
        </p:nvSpPr>
        <p:spPr>
          <a:xfrm>
            <a:off x="2849629" y="621339"/>
            <a:ext cx="132036" cy="132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TextBox 41"/>
          <p:cNvSpPr txBox="1"/>
          <p:nvPr/>
        </p:nvSpPr>
        <p:spPr>
          <a:xfrm>
            <a:off x="3112170" y="439771"/>
            <a:ext cx="2407766" cy="415370"/>
          </a:xfrm>
          <a:prstGeom prst="rect">
            <a:avLst/>
          </a:prstGeom>
          <a:noFill/>
        </p:spPr>
        <p:txBody>
          <a:bodyPr wrap="square" lIns="0" tIns="0" rIns="0" bIns="0" rtlCol="0">
            <a:spAutoFit/>
          </a:bodyPr>
          <a:lstStyle/>
          <a:p>
            <a:r>
              <a:rPr lang="zh-CN" altLang="en-US" sz="2699" dirty="0" smtClean="0">
                <a:solidFill>
                  <a:schemeClr val="bg1"/>
                </a:solidFill>
                <a:latin typeface="微软雅黑"/>
                <a:ea typeface="微软雅黑"/>
              </a:rPr>
              <a:t>课堂观察的取向</a:t>
            </a:r>
            <a:endParaRPr lang="zh-CN" altLang="en-US" sz="2699" dirty="0">
              <a:solidFill>
                <a:schemeClr val="bg1"/>
              </a:solidFill>
              <a:latin typeface="微软雅黑"/>
              <a:ea typeface="微软雅黑"/>
            </a:endParaRPr>
          </a:p>
        </p:txBody>
      </p:sp>
      <p:sp>
        <p:nvSpPr>
          <p:cNvPr id="52" name="椭圆 51"/>
          <p:cNvSpPr>
            <a:spLocks noChangeArrowheads="1"/>
          </p:cNvSpPr>
          <p:nvPr/>
        </p:nvSpPr>
        <p:spPr bwMode="auto">
          <a:xfrm>
            <a:off x="7896200" y="1844824"/>
            <a:ext cx="2424387" cy="2194619"/>
          </a:xfrm>
          <a:prstGeom prst="ellipse">
            <a:avLst/>
          </a:prstGeom>
          <a:blipFill>
            <a:blip r:embed="rId5" cstate="print"/>
            <a:stretch>
              <a:fillRect/>
            </a:stretch>
          </a:blip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04E63"/>
              </a:solidFill>
              <a:effectLst/>
              <a:uLnTx/>
              <a:uFillTx/>
              <a:latin typeface="微软雅黑" panose="020B0503020204020204" pitchFamily="34" charset="-122"/>
              <a:ea typeface="微软雅黑" panose="020B0503020204020204" pitchFamily="34" charset="-122"/>
              <a:sym typeface="Arial"/>
            </a:endParaRPr>
          </a:p>
        </p:txBody>
      </p:sp>
      <p:sp>
        <p:nvSpPr>
          <p:cNvPr id="53" name="TextBox 6"/>
          <p:cNvSpPr txBox="1">
            <a:spLocks noChangeArrowheads="1"/>
          </p:cNvSpPr>
          <p:nvPr/>
        </p:nvSpPr>
        <p:spPr bwMode="auto">
          <a:xfrm>
            <a:off x="8040216" y="2348880"/>
            <a:ext cx="2140867"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r>
              <a:rPr lang="zh-CN" altLang="en-US" sz="3600" b="1" dirty="0" smtClean="0">
                <a:solidFill>
                  <a:srgbClr val="F8F8F8"/>
                </a:solidFill>
                <a:latin typeface="微软雅黑" panose="020B0503020204020204" pitchFamily="34" charset="-122"/>
                <a:ea typeface="微软雅黑" panose="020B0503020204020204" pitchFamily="34" charset="-122"/>
                <a:sym typeface="Arial"/>
              </a:rPr>
              <a:t>促进学生的学习</a:t>
            </a:r>
            <a:endParaRPr lang="zh-CN" altLang="en-US" sz="3600" b="1" dirty="0">
              <a:solidFill>
                <a:srgbClr val="F8F8F8"/>
              </a:solidFill>
              <a:latin typeface="微软雅黑" panose="020B0503020204020204" pitchFamily="34" charset="-122"/>
              <a:ea typeface="微软雅黑" panose="020B0503020204020204" pitchFamily="34" charset="-122"/>
              <a:sym typeface="Arial"/>
            </a:endParaRPr>
          </a:p>
        </p:txBody>
      </p:sp>
      <p:grpSp>
        <p:nvGrpSpPr>
          <p:cNvPr id="54" name="组合 53"/>
          <p:cNvGrpSpPr/>
          <p:nvPr/>
        </p:nvGrpSpPr>
        <p:grpSpPr>
          <a:xfrm>
            <a:off x="1847528" y="1602902"/>
            <a:ext cx="4536503" cy="627599"/>
            <a:chOff x="4582250" y="3355035"/>
            <a:chExt cx="5515336" cy="627599"/>
          </a:xfrm>
        </p:grpSpPr>
        <p:sp>
          <p:nvSpPr>
            <p:cNvPr id="84" name="Freeform 8"/>
            <p:cNvSpPr/>
            <p:nvPr/>
          </p:nvSpPr>
          <p:spPr bwMode="auto">
            <a:xfrm>
              <a:off x="4582250" y="3355035"/>
              <a:ext cx="5515336" cy="627599"/>
            </a:xfrm>
            <a:custGeom>
              <a:avLst/>
              <a:gdLst>
                <a:gd name="T0" fmla="*/ 155420511 w 7060"/>
                <a:gd name="T1" fmla="*/ 0 h 587"/>
                <a:gd name="T2" fmla="*/ 2147483647 w 7060"/>
                <a:gd name="T3" fmla="*/ 0 h 587"/>
                <a:gd name="T4" fmla="*/ 2147483647 w 7060"/>
                <a:gd name="T5" fmla="*/ 155068628 h 587"/>
                <a:gd name="T6" fmla="*/ 2147483647 w 7060"/>
                <a:gd name="T7" fmla="*/ 155068628 h 587"/>
                <a:gd name="T8" fmla="*/ 2147483647 w 7060"/>
                <a:gd name="T9" fmla="*/ 310666871 h 587"/>
                <a:gd name="T10" fmla="*/ 155420511 w 7060"/>
                <a:gd name="T11" fmla="*/ 310666871 h 587"/>
                <a:gd name="T12" fmla="*/ 0 w 7060"/>
                <a:gd name="T13" fmla="*/ 155068628 h 587"/>
                <a:gd name="T14" fmla="*/ 0 w 7060"/>
                <a:gd name="T15" fmla="*/ 155068628 h 587"/>
                <a:gd name="T16" fmla="*/ 155420511 w 7060"/>
                <a:gd name="T17" fmla="*/ 0 h 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60" h="587">
                  <a:moveTo>
                    <a:pt x="293" y="0"/>
                  </a:moveTo>
                  <a:lnTo>
                    <a:pt x="6767" y="0"/>
                  </a:lnTo>
                  <a:cubicBezTo>
                    <a:pt x="6929" y="0"/>
                    <a:pt x="7060" y="132"/>
                    <a:pt x="7060" y="293"/>
                  </a:cubicBezTo>
                  <a:cubicBezTo>
                    <a:pt x="7060" y="455"/>
                    <a:pt x="6929" y="587"/>
                    <a:pt x="6767" y="587"/>
                  </a:cubicBezTo>
                  <a:lnTo>
                    <a:pt x="293" y="587"/>
                  </a:lnTo>
                  <a:cubicBezTo>
                    <a:pt x="132" y="587"/>
                    <a:pt x="0" y="455"/>
                    <a:pt x="0" y="293"/>
                  </a:cubicBezTo>
                  <a:cubicBezTo>
                    <a:pt x="0" y="132"/>
                    <a:pt x="132" y="0"/>
                    <a:pt x="293" y="0"/>
                  </a:cubicBezTo>
                  <a:close/>
                </a:path>
              </a:pathLst>
            </a:custGeom>
            <a:blipFill>
              <a:blip r:embed="rId6" cstate="print"/>
              <a:stretch>
                <a:fillRect/>
              </a:stretch>
            </a:blip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2800" i="0" u="none" strike="noStrike" kern="120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微软雅黑" panose="020B0503020204020204" pitchFamily="34" charset="-122"/>
                <a:ea typeface="微软雅黑" panose="020B0503020204020204" pitchFamily="34" charset="-122"/>
                <a:sym typeface="Arial"/>
              </a:endParaRPr>
            </a:p>
          </p:txBody>
        </p:sp>
        <p:sp>
          <p:nvSpPr>
            <p:cNvPr id="85" name="矩形 84"/>
            <p:cNvSpPr>
              <a:spLocks noChangeArrowheads="1"/>
            </p:cNvSpPr>
            <p:nvPr/>
          </p:nvSpPr>
          <p:spPr bwMode="auto">
            <a:xfrm>
              <a:off x="5028670" y="3410422"/>
              <a:ext cx="488021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华文细黑" panose="02010600040101010101" pitchFamily="2" charset="-122"/>
                  <a:ea typeface="微软雅黑"/>
                </a:rPr>
                <a:t>课堂教学的改进</a:t>
              </a:r>
              <a:endPar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华文细黑" panose="02010600040101010101" pitchFamily="2" charset="-122"/>
                <a:ea typeface="微软雅黑"/>
              </a:endParaRPr>
            </a:p>
          </p:txBody>
        </p:sp>
      </p:grpSp>
      <p:grpSp>
        <p:nvGrpSpPr>
          <p:cNvPr id="86" name="组合 85"/>
          <p:cNvGrpSpPr/>
          <p:nvPr/>
        </p:nvGrpSpPr>
        <p:grpSpPr>
          <a:xfrm>
            <a:off x="1847528" y="2636912"/>
            <a:ext cx="4536504" cy="666283"/>
            <a:chOff x="4582250" y="4389045"/>
            <a:chExt cx="5515336" cy="666283"/>
          </a:xfrm>
        </p:grpSpPr>
        <p:sp>
          <p:nvSpPr>
            <p:cNvPr id="87" name="Freeform 8"/>
            <p:cNvSpPr/>
            <p:nvPr/>
          </p:nvSpPr>
          <p:spPr bwMode="auto">
            <a:xfrm>
              <a:off x="4582250" y="4389045"/>
              <a:ext cx="5515336" cy="666283"/>
            </a:xfrm>
            <a:custGeom>
              <a:avLst/>
              <a:gdLst>
                <a:gd name="T0" fmla="*/ 155420511 w 7060"/>
                <a:gd name="T1" fmla="*/ 0 h 587"/>
                <a:gd name="T2" fmla="*/ 2147483647 w 7060"/>
                <a:gd name="T3" fmla="*/ 0 h 587"/>
                <a:gd name="T4" fmla="*/ 2147483647 w 7060"/>
                <a:gd name="T5" fmla="*/ 153917953 h 587"/>
                <a:gd name="T6" fmla="*/ 2147483647 w 7060"/>
                <a:gd name="T7" fmla="*/ 153917953 h 587"/>
                <a:gd name="T8" fmla="*/ 2147483647 w 7060"/>
                <a:gd name="T9" fmla="*/ 308360652 h 587"/>
                <a:gd name="T10" fmla="*/ 155420511 w 7060"/>
                <a:gd name="T11" fmla="*/ 308360652 h 587"/>
                <a:gd name="T12" fmla="*/ 0 w 7060"/>
                <a:gd name="T13" fmla="*/ 153917953 h 587"/>
                <a:gd name="T14" fmla="*/ 0 w 7060"/>
                <a:gd name="T15" fmla="*/ 153917953 h 587"/>
                <a:gd name="T16" fmla="*/ 155420511 w 7060"/>
                <a:gd name="T17" fmla="*/ 0 h 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60" h="587">
                  <a:moveTo>
                    <a:pt x="293" y="0"/>
                  </a:moveTo>
                  <a:lnTo>
                    <a:pt x="6767" y="0"/>
                  </a:lnTo>
                  <a:cubicBezTo>
                    <a:pt x="6929" y="0"/>
                    <a:pt x="7060" y="132"/>
                    <a:pt x="7060" y="293"/>
                  </a:cubicBezTo>
                  <a:cubicBezTo>
                    <a:pt x="7060" y="455"/>
                    <a:pt x="6929" y="587"/>
                    <a:pt x="6767" y="587"/>
                  </a:cubicBezTo>
                  <a:lnTo>
                    <a:pt x="293" y="587"/>
                  </a:lnTo>
                  <a:cubicBezTo>
                    <a:pt x="132" y="587"/>
                    <a:pt x="0" y="455"/>
                    <a:pt x="0" y="293"/>
                  </a:cubicBezTo>
                  <a:cubicBezTo>
                    <a:pt x="0" y="132"/>
                    <a:pt x="132" y="0"/>
                    <a:pt x="293" y="0"/>
                  </a:cubicBezTo>
                  <a:close/>
                </a:path>
              </a:pathLst>
            </a:custGeom>
            <a:blipFill>
              <a:blip r:embed="rId5" cstate="print"/>
              <a:stretch>
                <a:fillRect/>
              </a:stretch>
            </a:blip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2800" i="0" u="none" strike="noStrike" kern="120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微软雅黑" panose="020B0503020204020204" pitchFamily="34" charset="-122"/>
                <a:ea typeface="微软雅黑" panose="020B0503020204020204" pitchFamily="34" charset="-122"/>
                <a:sym typeface="Arial"/>
              </a:endParaRPr>
            </a:p>
          </p:txBody>
        </p:sp>
        <p:sp>
          <p:nvSpPr>
            <p:cNvPr id="88" name="矩形 87"/>
            <p:cNvSpPr>
              <a:spLocks noChangeArrowheads="1"/>
            </p:cNvSpPr>
            <p:nvPr/>
          </p:nvSpPr>
          <p:spPr bwMode="auto">
            <a:xfrm>
              <a:off x="5028670" y="4490542"/>
              <a:ext cx="488021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华文细黑" panose="02010600040101010101" pitchFamily="2" charset="-122"/>
                  <a:ea typeface="微软雅黑"/>
                </a:rPr>
                <a:t>教师的专业发展</a:t>
              </a:r>
              <a:endPar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华文细黑" panose="02010600040101010101" pitchFamily="2" charset="-122"/>
                <a:ea typeface="微软雅黑"/>
              </a:endParaRPr>
            </a:p>
          </p:txBody>
        </p:sp>
      </p:grpSp>
      <p:grpSp>
        <p:nvGrpSpPr>
          <p:cNvPr id="89" name="组合 88"/>
          <p:cNvGrpSpPr/>
          <p:nvPr/>
        </p:nvGrpSpPr>
        <p:grpSpPr>
          <a:xfrm>
            <a:off x="1925906" y="3675549"/>
            <a:ext cx="4530133" cy="659610"/>
            <a:chOff x="4660628" y="5427682"/>
            <a:chExt cx="5436958" cy="659610"/>
          </a:xfrm>
          <a:solidFill>
            <a:srgbClr val="1F4E79"/>
          </a:solidFill>
        </p:grpSpPr>
        <p:sp>
          <p:nvSpPr>
            <p:cNvPr id="90" name="Freeform 8"/>
            <p:cNvSpPr/>
            <p:nvPr/>
          </p:nvSpPr>
          <p:spPr bwMode="auto">
            <a:xfrm>
              <a:off x="4660628" y="5427682"/>
              <a:ext cx="5436958" cy="659610"/>
            </a:xfrm>
            <a:custGeom>
              <a:avLst/>
              <a:gdLst>
                <a:gd name="T0" fmla="*/ 155420511 w 7060"/>
                <a:gd name="T1" fmla="*/ 0 h 587"/>
                <a:gd name="T2" fmla="*/ 2147483647 w 7060"/>
                <a:gd name="T3" fmla="*/ 0 h 587"/>
                <a:gd name="T4" fmla="*/ 2147483647 w 7060"/>
                <a:gd name="T5" fmla="*/ 155068628 h 587"/>
                <a:gd name="T6" fmla="*/ 2147483647 w 7060"/>
                <a:gd name="T7" fmla="*/ 155068628 h 587"/>
                <a:gd name="T8" fmla="*/ 2147483647 w 7060"/>
                <a:gd name="T9" fmla="*/ 310666871 h 587"/>
                <a:gd name="T10" fmla="*/ 155420511 w 7060"/>
                <a:gd name="T11" fmla="*/ 310666871 h 587"/>
                <a:gd name="T12" fmla="*/ 0 w 7060"/>
                <a:gd name="T13" fmla="*/ 155068628 h 587"/>
                <a:gd name="T14" fmla="*/ 0 w 7060"/>
                <a:gd name="T15" fmla="*/ 155068628 h 587"/>
                <a:gd name="T16" fmla="*/ 155420511 w 7060"/>
                <a:gd name="T17" fmla="*/ 0 h 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60" h="587">
                  <a:moveTo>
                    <a:pt x="293" y="0"/>
                  </a:moveTo>
                  <a:lnTo>
                    <a:pt x="6767" y="0"/>
                  </a:lnTo>
                  <a:cubicBezTo>
                    <a:pt x="6929" y="0"/>
                    <a:pt x="7060" y="132"/>
                    <a:pt x="7060" y="293"/>
                  </a:cubicBezTo>
                  <a:cubicBezTo>
                    <a:pt x="7060" y="455"/>
                    <a:pt x="6929" y="587"/>
                    <a:pt x="6767" y="587"/>
                  </a:cubicBezTo>
                  <a:lnTo>
                    <a:pt x="293" y="587"/>
                  </a:lnTo>
                  <a:cubicBezTo>
                    <a:pt x="132" y="587"/>
                    <a:pt x="0" y="455"/>
                    <a:pt x="0" y="293"/>
                  </a:cubicBezTo>
                  <a:cubicBezTo>
                    <a:pt x="0" y="132"/>
                    <a:pt x="132" y="0"/>
                    <a:pt x="293" y="0"/>
                  </a:cubicBezTo>
                  <a:close/>
                </a:path>
              </a:pathLst>
            </a:custGeom>
            <a:blipFill>
              <a:blip r:embed="rId7" cstate="print"/>
              <a:stretch>
                <a:fillRect/>
              </a:stretch>
            </a:blipFill>
            <a:ln>
              <a:noFill/>
            </a:ln>
            <a:extLst>
              <a:ext uri="{91240B29-F687-4F45-9708-019B960494DF}">
                <a14:hiddenLine xmlns=""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2800" i="0" u="none" strike="noStrike" kern="120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微软雅黑" panose="020B0503020204020204" pitchFamily="34" charset="-122"/>
                <a:ea typeface="微软雅黑" panose="020B0503020204020204" pitchFamily="34" charset="-122"/>
                <a:sym typeface="Arial"/>
              </a:endParaRPr>
            </a:p>
          </p:txBody>
        </p:sp>
        <p:sp>
          <p:nvSpPr>
            <p:cNvPr id="91" name="矩形 90"/>
            <p:cNvSpPr>
              <a:spLocks noChangeArrowheads="1"/>
            </p:cNvSpPr>
            <p:nvPr/>
          </p:nvSpPr>
          <p:spPr bwMode="auto">
            <a:xfrm>
              <a:off x="5037631" y="5498654"/>
              <a:ext cx="4873848" cy="461665"/>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华文细黑" panose="02010600040101010101" pitchFamily="2" charset="-122"/>
                  <a:ea typeface="微软雅黑"/>
                </a:rPr>
                <a:t>教育研究和合作文化的创建</a:t>
              </a:r>
              <a:endPar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华文细黑" panose="02010600040101010101" pitchFamily="2" charset="-122"/>
                <a:ea typeface="微软雅黑"/>
              </a:endParaRPr>
            </a:p>
          </p:txBody>
        </p:sp>
      </p:grpSp>
      <p:sp>
        <p:nvSpPr>
          <p:cNvPr id="20" name="TextBox 41"/>
          <p:cNvSpPr txBox="1"/>
          <p:nvPr/>
        </p:nvSpPr>
        <p:spPr>
          <a:xfrm>
            <a:off x="8112224" y="1196752"/>
            <a:ext cx="2170846" cy="415402"/>
          </a:xfrm>
          <a:prstGeom prst="rect">
            <a:avLst/>
          </a:prstGeom>
          <a:noFill/>
        </p:spPr>
        <p:txBody>
          <a:bodyPr wrap="square" lIns="0" tIns="0" rIns="0" bIns="0" rtlCol="0">
            <a:spAutoFit/>
          </a:bodyPr>
          <a:lstStyle/>
          <a:p>
            <a:pPr algn="ctr"/>
            <a:r>
              <a:rPr lang="zh-CN" altLang="en-US" sz="2699" dirty="0" smtClean="0">
                <a:solidFill>
                  <a:srgbClr val="E6FBA3"/>
                </a:solidFill>
                <a:latin typeface="微软雅黑"/>
                <a:ea typeface="微软雅黑"/>
              </a:rPr>
              <a:t>最终目的</a:t>
            </a:r>
            <a:endParaRPr lang="zh-CN" altLang="en-US" sz="2699" dirty="0">
              <a:solidFill>
                <a:srgbClr val="E6FBA3"/>
              </a:solidFill>
              <a:latin typeface="微软雅黑"/>
              <a:ea typeface="微软雅黑"/>
            </a:endParaRPr>
          </a:p>
        </p:txBody>
      </p:sp>
      <p:sp>
        <p:nvSpPr>
          <p:cNvPr id="22" name="矩形 1"/>
          <p:cNvSpPr>
            <a:spLocks noChangeArrowheads="1"/>
          </p:cNvSpPr>
          <p:nvPr/>
        </p:nvSpPr>
        <p:spPr bwMode="auto">
          <a:xfrm>
            <a:off x="1631504" y="4797152"/>
            <a:ext cx="8928992" cy="1754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scene3d>
              <a:camera prst="orthographicFront"/>
              <a:lightRig rig="soft" dir="t">
                <a:rot lat="0" lon="0" rev="10800000"/>
              </a:lightRig>
            </a:scene3d>
            <a:sp3d>
              <a:bevelT w="27940" h="12700"/>
              <a:contourClr>
                <a:srgbClr val="DDDDDD"/>
              </a:contourClr>
            </a:sp3d>
          </a:bodyPr>
          <a:lstStyle/>
          <a:p>
            <a:r>
              <a:rPr lang="zh-CN" altLang="zh-CN" b="1" spc="150" dirty="0" smtClean="0">
                <a:ln w="11430"/>
                <a:solidFill>
                  <a:srgbClr val="F8F8F8"/>
                </a:solidFill>
                <a:effectLst>
                  <a:outerShdw blurRad="25400" algn="tl" rotWithShape="0">
                    <a:srgbClr val="000000">
                      <a:alpha val="43000"/>
                    </a:srgbClr>
                  </a:outerShdw>
                </a:effectLst>
              </a:rPr>
              <a:t>“观察他人的课堂，最终服务于自己的课堂”，</a:t>
            </a:r>
            <a:r>
              <a:rPr lang="zh-CN" altLang="zh-CN" b="1" spc="150" dirty="0" smtClean="0">
                <a:ln w="11430"/>
                <a:solidFill>
                  <a:srgbClr val="F8F8F8"/>
                </a:solidFill>
                <a:effectLst>
                  <a:outerShdw blurRad="25400" algn="tl" rotWithShape="0">
                    <a:srgbClr val="000000">
                      <a:alpha val="43000"/>
                    </a:srgbClr>
                  </a:outerShdw>
                </a:effectLst>
              </a:rPr>
              <a:t>这是</a:t>
            </a:r>
            <a:r>
              <a:rPr lang="zh-CN" altLang="zh-CN" b="1" spc="150" dirty="0" smtClean="0">
                <a:ln w="11430"/>
                <a:solidFill>
                  <a:srgbClr val="F8F8F8"/>
                </a:solidFill>
                <a:effectLst>
                  <a:outerShdw blurRad="25400" algn="tl" rotWithShape="0">
                    <a:srgbClr val="000000">
                      <a:alpha val="43000"/>
                    </a:srgbClr>
                  </a:outerShdw>
                </a:effectLst>
              </a:rPr>
              <a:t>课堂观察最为根本的目的。</a:t>
            </a:r>
            <a:r>
              <a:rPr lang="zh-CN" altLang="zh-CN" b="1" spc="150" dirty="0" smtClean="0">
                <a:ln w="11430"/>
                <a:solidFill>
                  <a:srgbClr val="F8F8F8"/>
                </a:solidFill>
                <a:effectLst>
                  <a:outerShdw blurRad="25400" algn="tl" rotWithShape="0">
                    <a:srgbClr val="000000">
                      <a:alpha val="43000"/>
                    </a:srgbClr>
                  </a:outerShdw>
                </a:effectLst>
              </a:rPr>
              <a:t>课</a:t>
            </a:r>
            <a:r>
              <a:rPr lang="zh-CN" altLang="zh-CN" b="1" spc="150" dirty="0" smtClean="0">
                <a:ln w="11430"/>
                <a:solidFill>
                  <a:srgbClr val="F8F8F8"/>
                </a:solidFill>
                <a:effectLst>
                  <a:outerShdw blurRad="25400" algn="tl" rotWithShape="0">
                    <a:srgbClr val="000000">
                      <a:alpha val="43000"/>
                    </a:srgbClr>
                  </a:outerShdw>
                </a:effectLst>
              </a:rPr>
              <a:t>堂观察对改善学生课堂学习状况和促进教师成长及教师专业发展有着极其重要的意义。它的起点和归宿都是以改善学生的课堂学习为目的，课堂观察是为了改进课堂学习，进行有效的教学，探讨课堂学习的专业问题，教师可以根据自己的需要，有针对性地进行课堂观察，从而获得实践经验，汲取他人的优点，改进自己的教学技能</a:t>
            </a:r>
            <a:r>
              <a:rPr lang="zh-CN" altLang="zh-CN" b="1" spc="150" dirty="0" smtClean="0">
                <a:ln w="11430"/>
                <a:solidFill>
                  <a:srgbClr val="F8F8F8"/>
                </a:solidFill>
                <a:effectLst>
                  <a:outerShdw blurRad="25400" algn="tl" rotWithShape="0">
                    <a:srgbClr val="000000">
                      <a:alpha val="43000"/>
                    </a:srgbClr>
                  </a:outerShdw>
                </a:effectLst>
              </a:rPr>
              <a:t>。</a:t>
            </a:r>
            <a:endParaRPr lang="zh-CN" altLang="zh-CN" b="1" spc="150" dirty="0">
              <a:ln w="11430"/>
              <a:solidFill>
                <a:srgbClr val="F8F8F8"/>
              </a:solidFill>
              <a:effectLst>
                <a:outerShdw blurRad="25400" algn="tl" rotWithShape="0">
                  <a:srgbClr val="000000">
                    <a:alpha val="43000"/>
                  </a:srgbClr>
                </a:outerShdw>
              </a:effectLst>
            </a:endParaRPr>
          </a:p>
        </p:txBody>
      </p:sp>
      <p:sp>
        <p:nvSpPr>
          <p:cNvPr id="23" name="Half Frame 12"/>
          <p:cNvSpPr/>
          <p:nvPr/>
        </p:nvSpPr>
        <p:spPr>
          <a:xfrm rot="8097294">
            <a:off x="6268752" y="2563849"/>
            <a:ext cx="667079" cy="732578"/>
          </a:xfrm>
          <a:prstGeom prst="halfFrame">
            <a:avLst/>
          </a:prstGeom>
          <a:blipFill dpi="0" rotWithShape="1">
            <a:blip r:embed="rId8" cstate="print">
              <a:extLst>
                <a:ext uri="{28A0092B-C50C-407E-A947-70E740481C1C}">
                  <a14:useLocalDpi xmlns="" xmlns:a14="http://schemas.microsoft.com/office/drawing/2010/main" val="0"/>
                </a:ext>
              </a:extLst>
            </a:blip>
            <a:srcRect/>
            <a:stretch>
              <a:fillRect/>
            </a:stretch>
          </a:blip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4" name="Half Frame 13"/>
          <p:cNvSpPr/>
          <p:nvPr/>
        </p:nvSpPr>
        <p:spPr>
          <a:xfrm rot="8106864">
            <a:off x="6377761" y="2443018"/>
            <a:ext cx="1109834" cy="1052871"/>
          </a:xfrm>
          <a:prstGeom prst="halfFrame">
            <a:avLst/>
          </a:prstGeom>
          <a:blipFill dpi="0" rotWithShape="1">
            <a:blip r:embed="rId9" cstate="print">
              <a:extLst>
                <a:ext uri="{28A0092B-C50C-407E-A947-70E740481C1C}">
                  <a14:useLocalDpi xmlns="" xmlns:a14="http://schemas.microsoft.com/office/drawing/2010/main" val="0"/>
                </a:ext>
              </a:extLst>
            </a:blip>
            <a:srcRect/>
            <a:stretch>
              <a:fillRect/>
            </a:stretch>
          </a:blip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Tree>
    <p:extLst>
      <p:ext uri="{BB962C8B-B14F-4D97-AF65-F5344CB8AC3E}">
        <p14:creationId xmlns="" xmlns:p14="http://schemas.microsoft.com/office/powerpoint/2010/main" val="335829774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left)">
                                      <p:cBhvr>
                                        <p:cTn id="14" dur="500"/>
                                        <p:tgtEl>
                                          <p:spTgt spid="33"/>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wipe(left)">
                                      <p:cBhvr>
                                        <p:cTn id="18" dur="500"/>
                                        <p:tgtEl>
                                          <p:spTgt spid="5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wipe(left)">
                                      <p:cBhvr>
                                        <p:cTn id="22" dur="500"/>
                                        <p:tgtEl>
                                          <p:spTgt spid="86"/>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9"/>
                                        </p:tgtEl>
                                        <p:attrNameLst>
                                          <p:attrName>style.visibility</p:attrName>
                                        </p:attrNameLst>
                                      </p:cBhvr>
                                      <p:to>
                                        <p:strVal val="visible"/>
                                      </p:to>
                                    </p:set>
                                    <p:animEffect transition="in" filter="wipe(left)">
                                      <p:cBhvr>
                                        <p:cTn id="26" dur="500"/>
                                        <p:tgtEl>
                                          <p:spTgt spid="89"/>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p:cTn id="38" dur="500" fill="hold"/>
                                        <p:tgtEl>
                                          <p:spTgt spid="52"/>
                                        </p:tgtEl>
                                        <p:attrNameLst>
                                          <p:attrName>ppt_w</p:attrName>
                                        </p:attrNameLst>
                                      </p:cBhvr>
                                      <p:tavLst>
                                        <p:tav tm="0">
                                          <p:val>
                                            <p:fltVal val="0"/>
                                          </p:val>
                                        </p:tav>
                                        <p:tav tm="100000">
                                          <p:val>
                                            <p:strVal val="#ppt_w"/>
                                          </p:val>
                                        </p:tav>
                                      </p:tavLst>
                                    </p:anim>
                                    <p:anim calcmode="lin" valueType="num">
                                      <p:cBhvr>
                                        <p:cTn id="39" dur="500" fill="hold"/>
                                        <p:tgtEl>
                                          <p:spTgt spid="52"/>
                                        </p:tgtEl>
                                        <p:attrNameLst>
                                          <p:attrName>ppt_h</p:attrName>
                                        </p:attrNameLst>
                                      </p:cBhvr>
                                      <p:tavLst>
                                        <p:tav tm="0">
                                          <p:val>
                                            <p:fltVal val="0"/>
                                          </p:val>
                                        </p:tav>
                                        <p:tav tm="100000">
                                          <p:val>
                                            <p:strVal val="#ppt_h"/>
                                          </p:val>
                                        </p:tav>
                                      </p:tavLst>
                                    </p:anim>
                                    <p:animEffect transition="in" filter="fade">
                                      <p:cBhvr>
                                        <p:cTn id="40" dur="500"/>
                                        <p:tgtEl>
                                          <p:spTgt spid="5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1000"/>
                                        <p:tgtEl>
                                          <p:spTgt spid="53"/>
                                        </p:tgtEl>
                                      </p:cBhvr>
                                    </p:animEffect>
                                    <p:anim calcmode="lin" valueType="num">
                                      <p:cBhvr>
                                        <p:cTn id="45" dur="1000" fill="hold"/>
                                        <p:tgtEl>
                                          <p:spTgt spid="53"/>
                                        </p:tgtEl>
                                        <p:attrNameLst>
                                          <p:attrName>ppt_x</p:attrName>
                                        </p:attrNameLst>
                                      </p:cBhvr>
                                      <p:tavLst>
                                        <p:tav tm="0">
                                          <p:val>
                                            <p:strVal val="#ppt_x"/>
                                          </p:val>
                                        </p:tav>
                                        <p:tav tm="100000">
                                          <p:val>
                                            <p:strVal val="#ppt_x"/>
                                          </p:val>
                                        </p:tav>
                                      </p:tavLst>
                                    </p:anim>
                                    <p:anim calcmode="lin" valueType="num">
                                      <p:cBhvr>
                                        <p:cTn id="46" dur="1000" fill="hold"/>
                                        <p:tgtEl>
                                          <p:spTgt spid="53"/>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par>
                          <p:cTn id="51" fill="hold">
                            <p:stCondLst>
                              <p:cond delay="5500"/>
                            </p:stCondLst>
                            <p:childTnLst>
                              <p:par>
                                <p:cTn id="52" presetID="10" presetClass="entr" presetSubtype="0" fill="hold" grpId="0" nodeType="afterEffect">
                                  <p:stCondLst>
                                    <p:cond delay="0"/>
                                  </p:stCondLst>
                                  <p:iterate type="lt">
                                    <p:tmPct val="15000"/>
                                  </p:iterate>
                                  <p:childTnLst>
                                    <p:set>
                                      <p:cBhvr>
                                        <p:cTn id="53" dur="1" fill="hold">
                                          <p:stCondLst>
                                            <p:cond delay="0"/>
                                          </p:stCondLst>
                                        </p:cTn>
                                        <p:tgtEl>
                                          <p:spTgt spid="22"/>
                                        </p:tgtEl>
                                        <p:attrNameLst>
                                          <p:attrName>style.visibility</p:attrName>
                                        </p:attrNameLst>
                                      </p:cBhvr>
                                      <p:to>
                                        <p:strVal val="visible"/>
                                      </p:to>
                                    </p:set>
                                    <p:animEffect transition="in" filter="fade">
                                      <p:cBhvr>
                                        <p:cTn id="54" dur="2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3" grpId="0"/>
      <p:bldP spid="52" grpId="0" animBg="1"/>
      <p:bldP spid="53" grpId="0"/>
      <p:bldP spid="20"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393980" y="374630"/>
            <a:ext cx="433529" cy="484632"/>
          </a:xfrm>
          <a:prstGeom prst="rect">
            <a:avLst/>
          </a:prstGeom>
          <a:blipFill dpi="0" rotWithShape="1">
            <a:blip r:embed="rId3" cstate="print"/>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矩形 56"/>
          <p:cNvSpPr/>
          <p:nvPr/>
        </p:nvSpPr>
        <p:spPr>
          <a:xfrm>
            <a:off x="903289" y="374630"/>
            <a:ext cx="111284" cy="484632"/>
          </a:xfrm>
          <a:prstGeom prst="rect">
            <a:avLst/>
          </a:prstGeom>
          <a:blipFill dpi="0" rotWithShape="1">
            <a:blip r:embed="rId4" cstate="print"/>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TextBox 82"/>
          <p:cNvSpPr txBox="1"/>
          <p:nvPr/>
        </p:nvSpPr>
        <p:spPr>
          <a:xfrm>
            <a:off x="1320131" y="421310"/>
            <a:ext cx="1529498" cy="415402"/>
          </a:xfrm>
          <a:prstGeom prst="rect">
            <a:avLst/>
          </a:prstGeom>
          <a:noFill/>
        </p:spPr>
        <p:txBody>
          <a:bodyPr wrap="square" lIns="0" tIns="0" rIns="0" bIns="0" rtlCol="0">
            <a:spAutoFit/>
          </a:bodyPr>
          <a:lstStyle/>
          <a:p>
            <a:r>
              <a:rPr lang="zh-CN" altLang="en-US" sz="2699" b="1" dirty="0" smtClean="0">
                <a:solidFill>
                  <a:schemeClr val="bg1"/>
                </a:solidFill>
                <a:latin typeface="微软雅黑"/>
                <a:ea typeface="微软雅黑"/>
              </a:rPr>
              <a:t>读中摘录</a:t>
            </a:r>
            <a:endParaRPr lang="zh-CN" altLang="en-US" sz="2699" b="1" dirty="0">
              <a:solidFill>
                <a:schemeClr val="bg1"/>
              </a:solidFill>
              <a:latin typeface="微软雅黑"/>
              <a:ea typeface="微软雅黑"/>
            </a:endParaRPr>
          </a:p>
        </p:txBody>
      </p:sp>
      <p:sp>
        <p:nvSpPr>
          <p:cNvPr id="5" name="椭圆 4"/>
          <p:cNvSpPr/>
          <p:nvPr/>
        </p:nvSpPr>
        <p:spPr>
          <a:xfrm>
            <a:off x="2849629" y="602878"/>
            <a:ext cx="132036" cy="132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TextBox 86"/>
          <p:cNvSpPr txBox="1"/>
          <p:nvPr/>
        </p:nvSpPr>
        <p:spPr>
          <a:xfrm>
            <a:off x="3112171" y="421310"/>
            <a:ext cx="2479773" cy="415370"/>
          </a:xfrm>
          <a:prstGeom prst="rect">
            <a:avLst/>
          </a:prstGeom>
          <a:noFill/>
        </p:spPr>
        <p:txBody>
          <a:bodyPr wrap="square" lIns="0" tIns="0" rIns="0" bIns="0" rtlCol="0">
            <a:spAutoFit/>
          </a:bodyPr>
          <a:lstStyle/>
          <a:p>
            <a:r>
              <a:rPr lang="zh-CN" altLang="en-US" sz="2699" dirty="0" smtClean="0">
                <a:solidFill>
                  <a:schemeClr val="bg1"/>
                </a:solidFill>
                <a:latin typeface="微软雅黑"/>
                <a:ea typeface="微软雅黑"/>
              </a:rPr>
              <a:t>课堂观察的界定</a:t>
            </a:r>
            <a:endParaRPr lang="zh-CN" altLang="en-US" sz="2699" dirty="0">
              <a:solidFill>
                <a:schemeClr val="bg1"/>
              </a:solidFill>
              <a:latin typeface="微软雅黑"/>
              <a:ea typeface="微软雅黑"/>
            </a:endParaRPr>
          </a:p>
        </p:txBody>
      </p:sp>
      <p:grpSp>
        <p:nvGrpSpPr>
          <p:cNvPr id="2" name="组合 11"/>
          <p:cNvGrpSpPr/>
          <p:nvPr/>
        </p:nvGrpSpPr>
        <p:grpSpPr>
          <a:xfrm>
            <a:off x="8256240" y="1268760"/>
            <a:ext cx="2947767" cy="4146328"/>
            <a:chOff x="4936601" y="971844"/>
            <a:chExt cx="2947767" cy="4146328"/>
          </a:xfrm>
          <a:solidFill>
            <a:schemeClr val="accent1"/>
          </a:solidFill>
        </p:grpSpPr>
        <p:sp>
          <p:nvSpPr>
            <p:cNvPr id="13" name="Freeform 5"/>
            <p:cNvSpPr>
              <a:spLocks/>
            </p:cNvSpPr>
            <p:nvPr/>
          </p:nvSpPr>
          <p:spPr bwMode="auto">
            <a:xfrm>
              <a:off x="5184992" y="971844"/>
              <a:ext cx="2590145" cy="1192575"/>
            </a:xfrm>
            <a:custGeom>
              <a:avLst/>
              <a:gdLst>
                <a:gd name="T0" fmla="*/ 1118 w 1175"/>
                <a:gd name="T1" fmla="*/ 389 h 541"/>
                <a:gd name="T2" fmla="*/ 456 w 1175"/>
                <a:gd name="T3" fmla="*/ 104 h 541"/>
                <a:gd name="T4" fmla="*/ 0 w 1175"/>
                <a:gd name="T5" fmla="*/ 541 h 541"/>
                <a:gd name="T6" fmla="*/ 1175 w 1175"/>
                <a:gd name="T7" fmla="*/ 541 h 541"/>
                <a:gd name="T8" fmla="*/ 1118 w 1175"/>
                <a:gd name="T9" fmla="*/ 389 h 541"/>
              </a:gdLst>
              <a:ahLst/>
              <a:cxnLst>
                <a:cxn ang="0">
                  <a:pos x="T0" y="T1"/>
                </a:cxn>
                <a:cxn ang="0">
                  <a:pos x="T2" y="T3"/>
                </a:cxn>
                <a:cxn ang="0">
                  <a:pos x="T4" y="T5"/>
                </a:cxn>
                <a:cxn ang="0">
                  <a:pos x="T6" y="T7"/>
                </a:cxn>
                <a:cxn ang="0">
                  <a:pos x="T8" y="T9"/>
                </a:cxn>
              </a:cxnLst>
              <a:rect l="0" t="0" r="r" b="b"/>
              <a:pathLst>
                <a:path w="1175" h="541">
                  <a:moveTo>
                    <a:pt x="1118" y="389"/>
                  </a:moveTo>
                  <a:cubicBezTo>
                    <a:pt x="895" y="0"/>
                    <a:pt x="456" y="104"/>
                    <a:pt x="456" y="104"/>
                  </a:cubicBezTo>
                  <a:cubicBezTo>
                    <a:pt x="126" y="200"/>
                    <a:pt x="25" y="389"/>
                    <a:pt x="0" y="541"/>
                  </a:cubicBezTo>
                  <a:cubicBezTo>
                    <a:pt x="1175" y="541"/>
                    <a:pt x="1175" y="541"/>
                    <a:pt x="1175" y="541"/>
                  </a:cubicBezTo>
                  <a:cubicBezTo>
                    <a:pt x="1150" y="449"/>
                    <a:pt x="1118" y="389"/>
                    <a:pt x="1118" y="389"/>
                  </a:cubicBezTo>
                  <a:close/>
                </a:path>
              </a:pathLst>
            </a:custGeom>
            <a:blipFill dpi="0" rotWithShape="1">
              <a:blip r:embed="rId5" cstate="print">
                <a:extLst>
                  <a:ext uri="{28A0092B-C50C-407E-A947-70E740481C1C}">
                    <a14:useLocalDpi xmlns="" xmlns:a14="http://schemas.microsoft.com/office/drawing/2010/main" val="0"/>
                  </a:ext>
                </a:extLst>
              </a:blip>
              <a:srcRect/>
              <a:stretch>
                <a:fillRect/>
              </a:stretch>
            </a:blipFill>
            <a:ln>
              <a:noFill/>
            </a:ln>
            <a:extLst/>
          </p:spPr>
          <p:txBody>
            <a:bodyPr/>
            <a:lstStyle/>
            <a:p>
              <a:endParaRPr lang="zh-CN" altLang="en-US" sz="1600"/>
            </a:p>
          </p:txBody>
        </p:sp>
        <p:sp>
          <p:nvSpPr>
            <p:cNvPr id="14" name="Freeform 6"/>
            <p:cNvSpPr>
              <a:spLocks/>
            </p:cNvSpPr>
            <p:nvPr/>
          </p:nvSpPr>
          <p:spPr bwMode="auto">
            <a:xfrm>
              <a:off x="4954557" y="2164419"/>
              <a:ext cx="2929811" cy="984584"/>
            </a:xfrm>
            <a:custGeom>
              <a:avLst/>
              <a:gdLst>
                <a:gd name="T0" fmla="*/ 118 w 1330"/>
                <a:gd name="T1" fmla="*/ 225 h 447"/>
                <a:gd name="T2" fmla="*/ 102 w 1330"/>
                <a:gd name="T3" fmla="*/ 281 h 447"/>
                <a:gd name="T4" fmla="*/ 8 w 1330"/>
                <a:gd name="T5" fmla="*/ 434 h 447"/>
                <a:gd name="T6" fmla="*/ 0 w 1330"/>
                <a:gd name="T7" fmla="*/ 447 h 447"/>
                <a:gd name="T8" fmla="*/ 1250 w 1330"/>
                <a:gd name="T9" fmla="*/ 447 h 447"/>
                <a:gd name="T10" fmla="*/ 1280 w 1330"/>
                <a:gd name="T11" fmla="*/ 0 h 447"/>
                <a:gd name="T12" fmla="*/ 105 w 1330"/>
                <a:gd name="T13" fmla="*/ 0 h 447"/>
                <a:gd name="T14" fmla="*/ 118 w 1330"/>
                <a:gd name="T15" fmla="*/ 225 h 4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0" h="447">
                  <a:moveTo>
                    <a:pt x="118" y="225"/>
                  </a:moveTo>
                  <a:cubicBezTo>
                    <a:pt x="121" y="237"/>
                    <a:pt x="116" y="242"/>
                    <a:pt x="102" y="281"/>
                  </a:cubicBezTo>
                  <a:cubicBezTo>
                    <a:pt x="89" y="321"/>
                    <a:pt x="18" y="422"/>
                    <a:pt x="8" y="434"/>
                  </a:cubicBezTo>
                  <a:cubicBezTo>
                    <a:pt x="5" y="438"/>
                    <a:pt x="2" y="442"/>
                    <a:pt x="0" y="447"/>
                  </a:cubicBezTo>
                  <a:cubicBezTo>
                    <a:pt x="1250" y="447"/>
                    <a:pt x="1250" y="447"/>
                    <a:pt x="1250" y="447"/>
                  </a:cubicBezTo>
                  <a:cubicBezTo>
                    <a:pt x="1330" y="289"/>
                    <a:pt x="1311" y="119"/>
                    <a:pt x="1280" y="0"/>
                  </a:cubicBezTo>
                  <a:cubicBezTo>
                    <a:pt x="105" y="0"/>
                    <a:pt x="105" y="0"/>
                    <a:pt x="105" y="0"/>
                  </a:cubicBezTo>
                  <a:cubicBezTo>
                    <a:pt x="85" y="125"/>
                    <a:pt x="118" y="225"/>
                    <a:pt x="118" y="225"/>
                  </a:cubicBezTo>
                </a:path>
              </a:pathLst>
            </a:custGeom>
            <a:blipFill dpi="0" rotWithShape="1">
              <a:blip r:embed="rId6" cstate="print"/>
              <a:srcRect/>
              <a:stretch>
                <a:fillRect/>
              </a:stretch>
            </a:blipFill>
            <a:ln>
              <a:noFill/>
            </a:ln>
            <a:extLst/>
          </p:spPr>
          <p:txBody>
            <a:bodyPr/>
            <a:lstStyle/>
            <a:p>
              <a:endParaRPr lang="zh-CN" altLang="en-US" sz="1600"/>
            </a:p>
          </p:txBody>
        </p:sp>
        <p:sp>
          <p:nvSpPr>
            <p:cNvPr id="15" name="Freeform 7"/>
            <p:cNvSpPr>
              <a:spLocks/>
            </p:cNvSpPr>
            <p:nvPr/>
          </p:nvSpPr>
          <p:spPr bwMode="auto">
            <a:xfrm>
              <a:off x="4936601" y="3149003"/>
              <a:ext cx="2772697" cy="984584"/>
            </a:xfrm>
            <a:custGeom>
              <a:avLst/>
              <a:gdLst>
                <a:gd name="T0" fmla="*/ 1 w 1258"/>
                <a:gd name="T1" fmla="*/ 25 h 447"/>
                <a:gd name="T2" fmla="*/ 20 w 1258"/>
                <a:gd name="T3" fmla="*/ 65 h 447"/>
                <a:gd name="T4" fmla="*/ 117 w 1258"/>
                <a:gd name="T5" fmla="*/ 80 h 447"/>
                <a:gd name="T6" fmla="*/ 131 w 1258"/>
                <a:gd name="T7" fmla="*/ 109 h 447"/>
                <a:gd name="T8" fmla="*/ 110 w 1258"/>
                <a:gd name="T9" fmla="*/ 130 h 447"/>
                <a:gd name="T10" fmla="*/ 100 w 1258"/>
                <a:gd name="T11" fmla="*/ 151 h 447"/>
                <a:gd name="T12" fmla="*/ 110 w 1258"/>
                <a:gd name="T13" fmla="*/ 175 h 447"/>
                <a:gd name="T14" fmla="*/ 138 w 1258"/>
                <a:gd name="T15" fmla="*/ 216 h 447"/>
                <a:gd name="T16" fmla="*/ 130 w 1258"/>
                <a:gd name="T17" fmla="*/ 228 h 447"/>
                <a:gd name="T18" fmla="*/ 122 w 1258"/>
                <a:gd name="T19" fmla="*/ 246 h 447"/>
                <a:gd name="T20" fmla="*/ 124 w 1258"/>
                <a:gd name="T21" fmla="*/ 273 h 447"/>
                <a:gd name="T22" fmla="*/ 170 w 1258"/>
                <a:gd name="T23" fmla="*/ 315 h 447"/>
                <a:gd name="T24" fmla="*/ 171 w 1258"/>
                <a:gd name="T25" fmla="*/ 329 h 447"/>
                <a:gd name="T26" fmla="*/ 179 w 1258"/>
                <a:gd name="T27" fmla="*/ 447 h 447"/>
                <a:gd name="T28" fmla="*/ 1116 w 1258"/>
                <a:gd name="T29" fmla="*/ 447 h 447"/>
                <a:gd name="T30" fmla="*/ 1083 w 1258"/>
                <a:gd name="T31" fmla="*/ 331 h 447"/>
                <a:gd name="T32" fmla="*/ 1190 w 1258"/>
                <a:gd name="T33" fmla="*/ 101 h 447"/>
                <a:gd name="T34" fmla="*/ 1258 w 1258"/>
                <a:gd name="T35" fmla="*/ 0 h 447"/>
                <a:gd name="T36" fmla="*/ 8 w 1258"/>
                <a:gd name="T37" fmla="*/ 0 h 447"/>
                <a:gd name="T38" fmla="*/ 1 w 1258"/>
                <a:gd name="T39" fmla="*/ 25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8" h="447">
                  <a:moveTo>
                    <a:pt x="1" y="25"/>
                  </a:moveTo>
                  <a:cubicBezTo>
                    <a:pt x="0" y="43"/>
                    <a:pt x="7" y="58"/>
                    <a:pt x="20" y="65"/>
                  </a:cubicBezTo>
                  <a:cubicBezTo>
                    <a:pt x="33" y="73"/>
                    <a:pt x="117" y="80"/>
                    <a:pt x="117" y="80"/>
                  </a:cubicBezTo>
                  <a:cubicBezTo>
                    <a:pt x="131" y="109"/>
                    <a:pt x="131" y="109"/>
                    <a:pt x="131" y="109"/>
                  </a:cubicBezTo>
                  <a:cubicBezTo>
                    <a:pt x="131" y="109"/>
                    <a:pt x="117" y="122"/>
                    <a:pt x="110" y="130"/>
                  </a:cubicBezTo>
                  <a:cubicBezTo>
                    <a:pt x="104" y="139"/>
                    <a:pt x="102" y="143"/>
                    <a:pt x="100" y="151"/>
                  </a:cubicBezTo>
                  <a:cubicBezTo>
                    <a:pt x="99" y="160"/>
                    <a:pt x="105" y="169"/>
                    <a:pt x="110" y="175"/>
                  </a:cubicBezTo>
                  <a:cubicBezTo>
                    <a:pt x="114" y="182"/>
                    <a:pt x="138" y="216"/>
                    <a:pt x="138" y="216"/>
                  </a:cubicBezTo>
                  <a:cubicBezTo>
                    <a:pt x="138" y="216"/>
                    <a:pt x="134" y="222"/>
                    <a:pt x="130" y="228"/>
                  </a:cubicBezTo>
                  <a:cubicBezTo>
                    <a:pt x="125" y="235"/>
                    <a:pt x="122" y="246"/>
                    <a:pt x="122" y="246"/>
                  </a:cubicBezTo>
                  <a:cubicBezTo>
                    <a:pt x="119" y="254"/>
                    <a:pt x="119" y="263"/>
                    <a:pt x="124" y="273"/>
                  </a:cubicBezTo>
                  <a:cubicBezTo>
                    <a:pt x="130" y="282"/>
                    <a:pt x="165" y="309"/>
                    <a:pt x="170" y="315"/>
                  </a:cubicBezTo>
                  <a:cubicBezTo>
                    <a:pt x="174" y="322"/>
                    <a:pt x="171" y="329"/>
                    <a:pt x="171" y="329"/>
                  </a:cubicBezTo>
                  <a:cubicBezTo>
                    <a:pt x="154" y="381"/>
                    <a:pt x="165" y="422"/>
                    <a:pt x="179" y="447"/>
                  </a:cubicBezTo>
                  <a:cubicBezTo>
                    <a:pt x="1116" y="447"/>
                    <a:pt x="1116" y="447"/>
                    <a:pt x="1116" y="447"/>
                  </a:cubicBezTo>
                  <a:cubicBezTo>
                    <a:pt x="1100" y="402"/>
                    <a:pt x="1088" y="361"/>
                    <a:pt x="1083" y="331"/>
                  </a:cubicBezTo>
                  <a:cubicBezTo>
                    <a:pt x="1068" y="232"/>
                    <a:pt x="1190" y="101"/>
                    <a:pt x="1190" y="101"/>
                  </a:cubicBezTo>
                  <a:cubicBezTo>
                    <a:pt x="1218" y="68"/>
                    <a:pt x="1240" y="34"/>
                    <a:pt x="1258" y="0"/>
                  </a:cubicBezTo>
                  <a:cubicBezTo>
                    <a:pt x="8" y="0"/>
                    <a:pt x="8" y="0"/>
                    <a:pt x="8" y="0"/>
                  </a:cubicBezTo>
                  <a:cubicBezTo>
                    <a:pt x="4" y="7"/>
                    <a:pt x="2" y="14"/>
                    <a:pt x="1" y="25"/>
                  </a:cubicBezTo>
                </a:path>
              </a:pathLst>
            </a:custGeom>
            <a:blipFill dpi="0" rotWithShape="1">
              <a:blip r:embed="rId7" cstate="print"/>
              <a:srcRect/>
              <a:stretch>
                <a:fillRect/>
              </a:stretch>
            </a:blipFill>
            <a:ln>
              <a:noFill/>
            </a:ln>
            <a:extLst/>
          </p:spPr>
          <p:txBody>
            <a:bodyPr/>
            <a:lstStyle/>
            <a:p>
              <a:endParaRPr lang="zh-CN" altLang="en-US" sz="1600"/>
            </a:p>
          </p:txBody>
        </p:sp>
        <p:sp>
          <p:nvSpPr>
            <p:cNvPr id="16" name="Freeform 8"/>
            <p:cNvSpPr>
              <a:spLocks/>
            </p:cNvSpPr>
            <p:nvPr/>
          </p:nvSpPr>
          <p:spPr bwMode="auto">
            <a:xfrm>
              <a:off x="5331632" y="4133588"/>
              <a:ext cx="2471934" cy="984584"/>
            </a:xfrm>
            <a:custGeom>
              <a:avLst/>
              <a:gdLst>
                <a:gd name="T0" fmla="*/ 22 w 1122"/>
                <a:gd name="T1" fmla="*/ 29 h 447"/>
                <a:gd name="T2" fmla="*/ 291 w 1122"/>
                <a:gd name="T3" fmla="*/ 13 h 447"/>
                <a:gd name="T4" fmla="*/ 357 w 1122"/>
                <a:gd name="T5" fmla="*/ 227 h 447"/>
                <a:gd name="T6" fmla="*/ 353 w 1122"/>
                <a:gd name="T7" fmla="*/ 227 h 447"/>
                <a:gd name="T8" fmla="*/ 140 w 1122"/>
                <a:gd name="T9" fmla="*/ 447 h 447"/>
                <a:gd name="T10" fmla="*/ 1055 w 1122"/>
                <a:gd name="T11" fmla="*/ 447 h 447"/>
                <a:gd name="T12" fmla="*/ 1122 w 1122"/>
                <a:gd name="T13" fmla="*/ 447 h 447"/>
                <a:gd name="T14" fmla="*/ 1038 w 1122"/>
                <a:gd name="T15" fmla="*/ 224 h 447"/>
                <a:gd name="T16" fmla="*/ 937 w 1122"/>
                <a:gd name="T17" fmla="*/ 0 h 447"/>
                <a:gd name="T18" fmla="*/ 0 w 1122"/>
                <a:gd name="T19" fmla="*/ 0 h 447"/>
                <a:gd name="T20" fmla="*/ 22 w 1122"/>
                <a:gd name="T21" fmla="*/ 29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2" h="447">
                  <a:moveTo>
                    <a:pt x="22" y="29"/>
                  </a:moveTo>
                  <a:cubicBezTo>
                    <a:pt x="73" y="71"/>
                    <a:pt x="257" y="9"/>
                    <a:pt x="291" y="13"/>
                  </a:cubicBezTo>
                  <a:cubicBezTo>
                    <a:pt x="316" y="17"/>
                    <a:pt x="345" y="158"/>
                    <a:pt x="357" y="227"/>
                  </a:cubicBezTo>
                  <a:cubicBezTo>
                    <a:pt x="353" y="227"/>
                    <a:pt x="353" y="227"/>
                    <a:pt x="353" y="227"/>
                  </a:cubicBezTo>
                  <a:cubicBezTo>
                    <a:pt x="353" y="227"/>
                    <a:pt x="194" y="418"/>
                    <a:pt x="140" y="447"/>
                  </a:cubicBezTo>
                  <a:cubicBezTo>
                    <a:pt x="1055" y="447"/>
                    <a:pt x="1055" y="447"/>
                    <a:pt x="1055" y="447"/>
                  </a:cubicBezTo>
                  <a:cubicBezTo>
                    <a:pt x="1122" y="447"/>
                    <a:pt x="1122" y="447"/>
                    <a:pt x="1122" y="447"/>
                  </a:cubicBezTo>
                  <a:cubicBezTo>
                    <a:pt x="1038" y="224"/>
                    <a:pt x="1038" y="224"/>
                    <a:pt x="1038" y="224"/>
                  </a:cubicBezTo>
                  <a:cubicBezTo>
                    <a:pt x="1004" y="162"/>
                    <a:pt x="965" y="76"/>
                    <a:pt x="937" y="0"/>
                  </a:cubicBezTo>
                  <a:cubicBezTo>
                    <a:pt x="0" y="0"/>
                    <a:pt x="0" y="0"/>
                    <a:pt x="0" y="0"/>
                  </a:cubicBezTo>
                  <a:cubicBezTo>
                    <a:pt x="8" y="15"/>
                    <a:pt x="18" y="25"/>
                    <a:pt x="22" y="29"/>
                  </a:cubicBezTo>
                  <a:close/>
                </a:path>
              </a:pathLst>
            </a:custGeom>
            <a:blipFill dpi="0" rotWithShape="1">
              <a:blip r:embed="rId8" cstate="print">
                <a:extLst>
                  <a:ext uri="{28A0092B-C50C-407E-A947-70E740481C1C}">
                    <a14:useLocalDpi xmlns="" xmlns:a14="http://schemas.microsoft.com/office/drawing/2010/main" val="0"/>
                  </a:ext>
                </a:extLst>
              </a:blip>
              <a:srcRect/>
              <a:stretch>
                <a:fillRect/>
              </a:stretch>
            </a:blipFill>
            <a:ln>
              <a:noFill/>
            </a:ln>
            <a:extLst/>
          </p:spPr>
          <p:txBody>
            <a:bodyPr/>
            <a:lstStyle/>
            <a:p>
              <a:endParaRPr lang="zh-CN" altLang="en-US" sz="1600"/>
            </a:p>
          </p:txBody>
        </p:sp>
      </p:grpSp>
      <p:sp>
        <p:nvSpPr>
          <p:cNvPr id="17" name="TextBox 46"/>
          <p:cNvSpPr txBox="1"/>
          <p:nvPr/>
        </p:nvSpPr>
        <p:spPr bwMode="auto">
          <a:xfrm>
            <a:off x="9265381" y="2681293"/>
            <a:ext cx="928460" cy="523220"/>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itchFamily="34" charset="-122"/>
                <a:ea typeface="微软雅黑" pitchFamily="34" charset="-122"/>
                <a:cs typeface="Arial" pitchFamily="34" charset="0"/>
              </a:defRPr>
            </a:lvl1pPr>
          </a:lstStyle>
          <a:p>
            <a:r>
              <a:rPr lang="zh-CN" altLang="en-US" sz="2800" b="1" spc="100" dirty="0" smtClean="0">
                <a:solidFill>
                  <a:schemeClr val="tx1"/>
                </a:solidFill>
                <a:effectLst>
                  <a:outerShdw blurRad="38100" dist="38100" dir="2700000" algn="tl">
                    <a:srgbClr val="000000">
                      <a:alpha val="43137"/>
                    </a:srgbClr>
                  </a:outerShdw>
                </a:effectLst>
              </a:rPr>
              <a:t>工具</a:t>
            </a:r>
            <a:endParaRPr lang="zh-CN" altLang="en-US" sz="2800" b="1" spc="100" dirty="0">
              <a:solidFill>
                <a:schemeClr val="tx1"/>
              </a:solidFill>
              <a:effectLst>
                <a:outerShdw blurRad="38100" dist="38100" dir="2700000" algn="tl">
                  <a:srgbClr val="000000">
                    <a:alpha val="43137"/>
                  </a:srgbClr>
                </a:outerShdw>
              </a:effectLst>
            </a:endParaRPr>
          </a:p>
        </p:txBody>
      </p:sp>
      <p:sp>
        <p:nvSpPr>
          <p:cNvPr id="18" name="TextBox 47"/>
          <p:cNvSpPr txBox="1"/>
          <p:nvPr/>
        </p:nvSpPr>
        <p:spPr bwMode="auto">
          <a:xfrm>
            <a:off x="9265381" y="3689405"/>
            <a:ext cx="928460" cy="523220"/>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itchFamily="34" charset="-122"/>
                <a:ea typeface="微软雅黑" pitchFamily="34" charset="-122"/>
                <a:cs typeface="Arial" pitchFamily="34" charset="0"/>
              </a:defRPr>
            </a:lvl1pPr>
          </a:lstStyle>
          <a:p>
            <a:r>
              <a:rPr lang="zh-CN" altLang="en-US" sz="2800" b="1" spc="100" dirty="0" smtClean="0">
                <a:solidFill>
                  <a:schemeClr val="tx1"/>
                </a:solidFill>
                <a:effectLst>
                  <a:outerShdw blurRad="38100" dist="38100" dir="2700000" algn="tl">
                    <a:srgbClr val="000000">
                      <a:alpha val="43137"/>
                    </a:srgbClr>
                  </a:outerShdw>
                </a:effectLst>
              </a:rPr>
              <a:t>课堂</a:t>
            </a:r>
            <a:endParaRPr lang="zh-CN" altLang="en-US" sz="2800" b="1" spc="100" dirty="0">
              <a:solidFill>
                <a:schemeClr val="tx1"/>
              </a:solidFill>
              <a:effectLst>
                <a:outerShdw blurRad="38100" dist="38100" dir="2700000" algn="tl">
                  <a:srgbClr val="000000">
                    <a:alpha val="43137"/>
                  </a:srgbClr>
                </a:outerShdw>
              </a:effectLst>
            </a:endParaRPr>
          </a:p>
        </p:txBody>
      </p:sp>
      <p:sp>
        <p:nvSpPr>
          <p:cNvPr id="19" name="TextBox 48"/>
          <p:cNvSpPr txBox="1"/>
          <p:nvPr/>
        </p:nvSpPr>
        <p:spPr bwMode="auto">
          <a:xfrm>
            <a:off x="9625421" y="4697517"/>
            <a:ext cx="928460" cy="523220"/>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itchFamily="34" charset="-122"/>
                <a:ea typeface="微软雅黑" pitchFamily="34" charset="-122"/>
                <a:cs typeface="Arial" pitchFamily="34" charset="0"/>
              </a:defRPr>
            </a:lvl1pPr>
          </a:lstStyle>
          <a:p>
            <a:r>
              <a:rPr lang="zh-CN" altLang="en-US" sz="2800" b="1" spc="100" dirty="0" smtClean="0">
                <a:solidFill>
                  <a:schemeClr val="tx1"/>
                </a:solidFill>
                <a:effectLst>
                  <a:outerShdw blurRad="38100" dist="38100" dir="2700000" algn="tl">
                    <a:srgbClr val="000000">
                      <a:alpha val="43137"/>
                    </a:srgbClr>
                  </a:outerShdw>
                </a:effectLst>
              </a:rPr>
              <a:t>观察</a:t>
            </a:r>
            <a:endParaRPr lang="zh-CN" altLang="en-US" sz="2800" b="1" spc="100" dirty="0">
              <a:solidFill>
                <a:schemeClr val="tx1"/>
              </a:solidFill>
              <a:effectLst>
                <a:outerShdw blurRad="38100" dist="38100" dir="2700000" algn="tl">
                  <a:srgbClr val="000000">
                    <a:alpha val="43137"/>
                  </a:srgbClr>
                </a:outerShdw>
              </a:effectLst>
            </a:endParaRPr>
          </a:p>
        </p:txBody>
      </p:sp>
      <p:sp>
        <p:nvSpPr>
          <p:cNvPr id="27" name="Freeform 5"/>
          <p:cNvSpPr>
            <a:spLocks/>
          </p:cNvSpPr>
          <p:nvPr/>
        </p:nvSpPr>
        <p:spPr bwMode="auto">
          <a:xfrm>
            <a:off x="8504770" y="1258816"/>
            <a:ext cx="2590145" cy="1192575"/>
          </a:xfrm>
          <a:custGeom>
            <a:avLst/>
            <a:gdLst>
              <a:gd name="T0" fmla="*/ 1118 w 1175"/>
              <a:gd name="T1" fmla="*/ 389 h 541"/>
              <a:gd name="T2" fmla="*/ 456 w 1175"/>
              <a:gd name="T3" fmla="*/ 104 h 541"/>
              <a:gd name="T4" fmla="*/ 0 w 1175"/>
              <a:gd name="T5" fmla="*/ 541 h 541"/>
              <a:gd name="T6" fmla="*/ 1175 w 1175"/>
              <a:gd name="T7" fmla="*/ 541 h 541"/>
              <a:gd name="T8" fmla="*/ 1118 w 1175"/>
              <a:gd name="T9" fmla="*/ 389 h 541"/>
            </a:gdLst>
            <a:ahLst/>
            <a:cxnLst>
              <a:cxn ang="0">
                <a:pos x="T0" y="T1"/>
              </a:cxn>
              <a:cxn ang="0">
                <a:pos x="T2" y="T3"/>
              </a:cxn>
              <a:cxn ang="0">
                <a:pos x="T4" y="T5"/>
              </a:cxn>
              <a:cxn ang="0">
                <a:pos x="T6" y="T7"/>
              </a:cxn>
              <a:cxn ang="0">
                <a:pos x="T8" y="T9"/>
              </a:cxn>
            </a:cxnLst>
            <a:rect l="0" t="0" r="r" b="b"/>
            <a:pathLst>
              <a:path w="1175" h="541">
                <a:moveTo>
                  <a:pt x="1118" y="389"/>
                </a:moveTo>
                <a:cubicBezTo>
                  <a:pt x="895" y="0"/>
                  <a:pt x="456" y="104"/>
                  <a:pt x="456" y="104"/>
                </a:cubicBezTo>
                <a:cubicBezTo>
                  <a:pt x="126" y="200"/>
                  <a:pt x="25" y="389"/>
                  <a:pt x="0" y="541"/>
                </a:cubicBezTo>
                <a:cubicBezTo>
                  <a:pt x="1175" y="541"/>
                  <a:pt x="1175" y="541"/>
                  <a:pt x="1175" y="541"/>
                </a:cubicBezTo>
                <a:cubicBezTo>
                  <a:pt x="1150" y="449"/>
                  <a:pt x="1118" y="389"/>
                  <a:pt x="1118" y="389"/>
                </a:cubicBezTo>
                <a:close/>
              </a:path>
            </a:pathLst>
          </a:custGeom>
          <a:blipFill dpi="0" rotWithShape="1">
            <a:blip r:embed="rId9" cstate="print"/>
            <a:srcRect/>
            <a:stretch>
              <a:fillRect/>
            </a:stretch>
          </a:blipFill>
          <a:ln>
            <a:noFill/>
          </a:ln>
          <a:extLst/>
        </p:spPr>
        <p:txBody>
          <a:bodyPr/>
          <a:lstStyle/>
          <a:p>
            <a:endParaRPr lang="zh-CN" altLang="en-US" sz="1600"/>
          </a:p>
        </p:txBody>
      </p:sp>
      <p:sp>
        <p:nvSpPr>
          <p:cNvPr id="28" name="TextBox 40"/>
          <p:cNvSpPr txBox="1"/>
          <p:nvPr/>
        </p:nvSpPr>
        <p:spPr bwMode="auto">
          <a:xfrm>
            <a:off x="9409397" y="1745189"/>
            <a:ext cx="556563" cy="523220"/>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itchFamily="34" charset="-122"/>
                <a:ea typeface="微软雅黑" pitchFamily="34" charset="-122"/>
                <a:cs typeface="Arial" pitchFamily="34" charset="0"/>
              </a:defRPr>
            </a:lvl1pPr>
          </a:lstStyle>
          <a:p>
            <a:r>
              <a:rPr lang="zh-CN" altLang="en-US" sz="2800" b="1" spc="100" dirty="0" smtClean="0">
                <a:solidFill>
                  <a:schemeClr val="tx1"/>
                </a:solidFill>
                <a:effectLst>
                  <a:outerShdw blurRad="38100" dist="38100" dir="2700000" algn="tl">
                    <a:srgbClr val="000000">
                      <a:alpha val="43137"/>
                    </a:srgbClr>
                  </a:outerShdw>
                </a:effectLst>
              </a:rPr>
              <a:t>人</a:t>
            </a:r>
            <a:endParaRPr lang="zh-CN" altLang="en-US" sz="2800" b="1" spc="100" dirty="0">
              <a:solidFill>
                <a:schemeClr val="tx1"/>
              </a:solidFill>
              <a:effectLst>
                <a:outerShdw blurRad="38100" dist="38100" dir="2700000" algn="tl">
                  <a:srgbClr val="000000">
                    <a:alpha val="43137"/>
                  </a:srgbClr>
                </a:outerShdw>
              </a:effectLst>
            </a:endParaRPr>
          </a:p>
        </p:txBody>
      </p:sp>
      <p:sp>
        <p:nvSpPr>
          <p:cNvPr id="29" name="TextBox 16"/>
          <p:cNvSpPr txBox="1">
            <a:spLocks noChangeArrowheads="1"/>
          </p:cNvSpPr>
          <p:nvPr/>
        </p:nvSpPr>
        <p:spPr bwMode="auto">
          <a:xfrm>
            <a:off x="623392" y="1124744"/>
            <a:ext cx="6912768" cy="1754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50000"/>
              </a:lnSpc>
            </a:pPr>
            <a:r>
              <a:rPr lang="zh-CN" altLang="en-US" sz="2400" dirty="0" smtClean="0">
                <a:solidFill>
                  <a:schemeClr val="bg1"/>
                </a:solidFill>
                <a:latin typeface="华文细黑" panose="02010600040101010101" pitchFamily="2" charset="-122"/>
                <a:ea typeface="微软雅黑"/>
              </a:rPr>
              <a:t>虽</a:t>
            </a:r>
            <a:r>
              <a:rPr lang="zh-CN" altLang="en-US" sz="2400" dirty="0" smtClean="0">
                <a:solidFill>
                  <a:schemeClr val="bg1"/>
                </a:solidFill>
                <a:latin typeface="华文细黑" panose="02010600040101010101" pitchFamily="2" charset="-122"/>
                <a:ea typeface="微软雅黑"/>
              </a:rPr>
              <a:t>然对课堂观察具体内容、目的、主体存在一定的争议，但总体来说课堂观察的概念还是清晰的，其定义主要采用了“</a:t>
            </a:r>
            <a:r>
              <a:rPr lang="zh-CN" altLang="en-US" sz="2400" b="1" dirty="0" smtClean="0">
                <a:solidFill>
                  <a:schemeClr val="bg1"/>
                </a:solidFill>
                <a:latin typeface="华文细黑" panose="02010600040101010101" pitchFamily="2" charset="-122"/>
                <a:ea typeface="微软雅黑"/>
              </a:rPr>
              <a:t>人</a:t>
            </a:r>
            <a:r>
              <a:rPr lang="en-US" altLang="zh-CN" sz="2400" b="1" dirty="0" smtClean="0">
                <a:solidFill>
                  <a:schemeClr val="bg1"/>
                </a:solidFill>
                <a:latin typeface="华文细黑" panose="02010600040101010101" pitchFamily="2" charset="-122"/>
                <a:ea typeface="微软雅黑"/>
              </a:rPr>
              <a:t>+</a:t>
            </a:r>
            <a:r>
              <a:rPr lang="zh-CN" altLang="en-US" sz="2400" b="1" dirty="0" smtClean="0">
                <a:solidFill>
                  <a:schemeClr val="bg1"/>
                </a:solidFill>
                <a:latin typeface="华文细黑" panose="02010600040101010101" pitchFamily="2" charset="-122"/>
                <a:ea typeface="微软雅黑"/>
              </a:rPr>
              <a:t>工具</a:t>
            </a:r>
            <a:r>
              <a:rPr lang="en-US" altLang="zh-CN" sz="2400" b="1" dirty="0" smtClean="0">
                <a:solidFill>
                  <a:schemeClr val="bg1"/>
                </a:solidFill>
                <a:latin typeface="华文细黑" panose="02010600040101010101" pitchFamily="2" charset="-122"/>
                <a:ea typeface="微软雅黑"/>
              </a:rPr>
              <a:t>+</a:t>
            </a:r>
            <a:r>
              <a:rPr lang="zh-CN" altLang="en-US" sz="2400" b="1" dirty="0" smtClean="0">
                <a:solidFill>
                  <a:schemeClr val="bg1"/>
                </a:solidFill>
                <a:latin typeface="华文细黑" panose="02010600040101010101" pitchFamily="2" charset="-122"/>
                <a:ea typeface="微软雅黑"/>
              </a:rPr>
              <a:t>课堂</a:t>
            </a:r>
            <a:r>
              <a:rPr lang="en-US" altLang="zh-CN" sz="2400" b="1" dirty="0" smtClean="0">
                <a:solidFill>
                  <a:schemeClr val="bg1"/>
                </a:solidFill>
                <a:latin typeface="华文细黑" panose="02010600040101010101" pitchFamily="2" charset="-122"/>
                <a:ea typeface="微软雅黑"/>
              </a:rPr>
              <a:t>+</a:t>
            </a:r>
            <a:r>
              <a:rPr lang="zh-CN" altLang="en-US" sz="2400" b="1" dirty="0" smtClean="0">
                <a:solidFill>
                  <a:schemeClr val="bg1"/>
                </a:solidFill>
                <a:latin typeface="华文细黑" panose="02010600040101010101" pitchFamily="2" charset="-122"/>
                <a:ea typeface="微软雅黑"/>
              </a:rPr>
              <a:t>观察</a:t>
            </a:r>
            <a:r>
              <a:rPr lang="zh-CN" altLang="en-US" sz="2400" dirty="0" smtClean="0">
                <a:solidFill>
                  <a:schemeClr val="bg1"/>
                </a:solidFill>
                <a:latin typeface="华文细黑" panose="02010600040101010101" pitchFamily="2" charset="-122"/>
                <a:ea typeface="微软雅黑"/>
              </a:rPr>
              <a:t>”的形式。</a:t>
            </a:r>
            <a:endParaRPr lang="zh-CN" altLang="en-US" sz="2400" dirty="0">
              <a:solidFill>
                <a:schemeClr val="bg1"/>
              </a:solidFill>
              <a:latin typeface="华文细黑" panose="02010600040101010101" pitchFamily="2" charset="-122"/>
              <a:ea typeface="微软雅黑"/>
            </a:endParaRPr>
          </a:p>
        </p:txBody>
      </p:sp>
      <p:sp>
        <p:nvSpPr>
          <p:cNvPr id="33" name="矩形 1"/>
          <p:cNvSpPr>
            <a:spLocks noChangeArrowheads="1"/>
          </p:cNvSpPr>
          <p:nvPr/>
        </p:nvSpPr>
        <p:spPr bwMode="auto">
          <a:xfrm>
            <a:off x="335360" y="3140968"/>
            <a:ext cx="7344816" cy="333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scene3d>
              <a:camera prst="orthographicFront"/>
              <a:lightRig rig="soft" dir="t">
                <a:rot lat="0" lon="0" rev="10800000"/>
              </a:lightRig>
            </a:scene3d>
            <a:sp3d>
              <a:bevelT w="27940" h="12700"/>
              <a:contourClr>
                <a:srgbClr val="DDDDDD"/>
              </a:contourClr>
            </a:sp3d>
          </a:bodyPr>
          <a:lstStyle/>
          <a:p>
            <a:pPr>
              <a:lnSpc>
                <a:spcPct val="130000"/>
              </a:lnSpc>
            </a:pPr>
            <a:r>
              <a:rPr lang="zh-CN" altLang="zh-CN" b="1" spc="150" dirty="0" smtClean="0">
                <a:ln w="11430"/>
                <a:solidFill>
                  <a:srgbClr val="F8F8F8"/>
                </a:solidFill>
                <a:effectLst>
                  <a:outerShdw blurRad="25400" algn="tl" rotWithShape="0">
                    <a:srgbClr val="000000">
                      <a:alpha val="43000"/>
                    </a:srgbClr>
                  </a:outerShdw>
                </a:effectLst>
              </a:rPr>
              <a:t>一般认为课堂观察是指观察者带着明确的目的，凭借自身感官及有关辅助工具，直接从课堂情境中收集资料的一种教育研究方法</a:t>
            </a:r>
            <a:r>
              <a:rPr lang="zh-CN" altLang="zh-CN" b="1" spc="150" dirty="0" smtClean="0">
                <a:ln w="11430"/>
                <a:solidFill>
                  <a:srgbClr val="F8F8F8"/>
                </a:solidFill>
                <a:effectLst>
                  <a:outerShdw blurRad="25400" algn="tl" rotWithShape="0">
                    <a:srgbClr val="000000">
                      <a:alpha val="43000"/>
                    </a:srgbClr>
                  </a:outerShdw>
                </a:effectLst>
              </a:rPr>
              <a:t>。</a:t>
            </a:r>
            <a:endParaRPr lang="en-US" altLang="zh-CN" b="1" spc="150" dirty="0" smtClean="0">
              <a:ln w="11430"/>
              <a:solidFill>
                <a:srgbClr val="F8F8F8"/>
              </a:solidFill>
              <a:effectLst>
                <a:outerShdw blurRad="25400" algn="tl" rotWithShape="0">
                  <a:srgbClr val="000000">
                    <a:alpha val="43000"/>
                  </a:srgbClr>
                </a:outerShdw>
              </a:effectLst>
            </a:endParaRPr>
          </a:p>
          <a:p>
            <a:pPr>
              <a:lnSpc>
                <a:spcPct val="130000"/>
              </a:lnSpc>
            </a:pPr>
            <a:r>
              <a:rPr lang="zh-CN" altLang="zh-CN" b="1" spc="150" dirty="0" smtClean="0">
                <a:ln w="11430"/>
                <a:solidFill>
                  <a:srgbClr val="F8F8F8"/>
                </a:solidFill>
                <a:effectLst>
                  <a:outerShdw blurRad="25400" algn="tl" rotWithShape="0">
                    <a:srgbClr val="000000">
                      <a:alpha val="43000"/>
                    </a:srgbClr>
                  </a:outerShdw>
                </a:effectLst>
              </a:rPr>
              <a:t>课</a:t>
            </a:r>
            <a:r>
              <a:rPr lang="zh-CN" altLang="zh-CN" b="1" spc="150" dirty="0" smtClean="0">
                <a:ln w="11430"/>
                <a:solidFill>
                  <a:srgbClr val="F8F8F8"/>
                </a:solidFill>
                <a:effectLst>
                  <a:outerShdw blurRad="25400" algn="tl" rotWithShape="0">
                    <a:srgbClr val="000000">
                      <a:alpha val="43000"/>
                    </a:srgbClr>
                  </a:outerShdw>
                </a:effectLst>
              </a:rPr>
              <a:t>堂观察是通过观察对课堂内教与学的状况所进行的记录、分析和研究，并在此基础上谋求学生课堂学习的改善，促进教师发展的专业活动。课堂观察量表在听课、评课教研活动中运用价值非常大。这种有效的方式是分配不同的观摩教师分别记录与评价综合量表中的某个特定维度。在听课后，根据个人的记录与评价进行交流与研讨。这样可以避免通常在教学研讨中常见的随意性与主观性，也能大大提高听课、评课的效率与质量。</a:t>
            </a:r>
            <a:endParaRPr lang="en-US" altLang="zh-CN" b="1" spc="150" dirty="0">
              <a:ln w="11430"/>
              <a:solidFill>
                <a:srgbClr val="F8F8F8"/>
              </a:solidFill>
              <a:effectLst>
                <a:outerShdw blurRad="25400" algn="tl" rotWithShape="0">
                  <a:srgbClr val="000000">
                    <a:alpha val="43000"/>
                  </a:srgbClr>
                </a:outerShdw>
              </a:effectLst>
              <a:latin typeface="微软雅黑" pitchFamily="34" charset="-122"/>
              <a:ea typeface="微软雅黑" pitchFamily="34" charset="-122"/>
            </a:endParaRPr>
          </a:p>
        </p:txBody>
      </p:sp>
    </p:spTree>
    <p:extLst>
      <p:ext uri="{BB962C8B-B14F-4D97-AF65-F5344CB8AC3E}">
        <p14:creationId xmlns="" xmlns:p14="http://schemas.microsoft.com/office/powerpoint/2010/main" val="405330083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22" presetClass="entr" presetSubtype="8" fill="hold" grpId="0" nodeType="withEffect">
                                  <p:stCondLst>
                                    <p:cond delay="0"/>
                                  </p:stCondLst>
                                  <p:iterate type="lt">
                                    <p:tmPct val="0"/>
                                  </p:iterate>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500"/>
                                        <p:tgtEl>
                                          <p:spTgt spid="29"/>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fltVal val="0"/>
                                          </p:val>
                                        </p:tav>
                                        <p:tav tm="100000">
                                          <p:val>
                                            <p:strVal val="#ppt_w"/>
                                          </p:val>
                                        </p:tav>
                                      </p:tavLst>
                                    </p:anim>
                                    <p:anim calcmode="lin" valueType="num">
                                      <p:cBhvr>
                                        <p:cTn id="31" dur="500" fill="hold"/>
                                        <p:tgtEl>
                                          <p:spTgt spid="28"/>
                                        </p:tgtEl>
                                        <p:attrNameLst>
                                          <p:attrName>ppt_h</p:attrName>
                                        </p:attrNameLst>
                                      </p:cBhvr>
                                      <p:tavLst>
                                        <p:tav tm="0">
                                          <p:val>
                                            <p:fltVal val="0"/>
                                          </p:val>
                                        </p:tav>
                                        <p:tav tm="100000">
                                          <p:val>
                                            <p:strVal val="#ppt_h"/>
                                          </p:val>
                                        </p:tav>
                                      </p:tavLst>
                                    </p:anim>
                                    <p:anim calcmode="lin" valueType="num">
                                      <p:cBhvr>
                                        <p:cTn id="32" dur="500" fill="hold"/>
                                        <p:tgtEl>
                                          <p:spTgt spid="28"/>
                                        </p:tgtEl>
                                        <p:attrNameLst>
                                          <p:attrName>style.rotation</p:attrName>
                                        </p:attrNameLst>
                                      </p:cBhvr>
                                      <p:tavLst>
                                        <p:tav tm="0">
                                          <p:val>
                                            <p:fltVal val="360"/>
                                          </p:val>
                                        </p:tav>
                                        <p:tav tm="100000">
                                          <p:val>
                                            <p:fltVal val="0"/>
                                          </p:val>
                                        </p:tav>
                                      </p:tavLst>
                                    </p:anim>
                                    <p:animEffect transition="in" filter="fade">
                                      <p:cBhvr>
                                        <p:cTn id="33" dur="500"/>
                                        <p:tgtEl>
                                          <p:spTgt spid="28"/>
                                        </p:tgtEl>
                                      </p:cBhvr>
                                    </p:animEffect>
                                  </p:childTnLst>
                                </p:cTn>
                              </p:par>
                              <p:par>
                                <p:cTn id="34" presetID="49" presetClass="entr" presetSubtype="0" decel="10000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par>
                                <p:cTn id="40" presetID="49" presetClass="entr" presetSubtype="0" decel="10000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 calcmode="lin" valueType="num">
                                      <p:cBhvr>
                                        <p:cTn id="44" dur="500" fill="hold"/>
                                        <p:tgtEl>
                                          <p:spTgt spid="18"/>
                                        </p:tgtEl>
                                        <p:attrNameLst>
                                          <p:attrName>style.rotation</p:attrName>
                                        </p:attrNameLst>
                                      </p:cBhvr>
                                      <p:tavLst>
                                        <p:tav tm="0">
                                          <p:val>
                                            <p:fltVal val="360"/>
                                          </p:val>
                                        </p:tav>
                                        <p:tav tm="100000">
                                          <p:val>
                                            <p:fltVal val="0"/>
                                          </p:val>
                                        </p:tav>
                                      </p:tavLst>
                                    </p:anim>
                                    <p:animEffect transition="in" filter="fade">
                                      <p:cBhvr>
                                        <p:cTn id="45" dur="500"/>
                                        <p:tgtEl>
                                          <p:spTgt spid="18"/>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 calcmode="lin" valueType="num">
                                      <p:cBhvr>
                                        <p:cTn id="50" dur="500" fill="hold"/>
                                        <p:tgtEl>
                                          <p:spTgt spid="19"/>
                                        </p:tgtEl>
                                        <p:attrNameLst>
                                          <p:attrName>style.rotation</p:attrName>
                                        </p:attrNameLst>
                                      </p:cBhvr>
                                      <p:tavLst>
                                        <p:tav tm="0">
                                          <p:val>
                                            <p:fltVal val="360"/>
                                          </p:val>
                                        </p:tav>
                                        <p:tav tm="100000">
                                          <p:val>
                                            <p:fltVal val="0"/>
                                          </p:val>
                                        </p:tav>
                                      </p:tavLst>
                                    </p:anim>
                                    <p:animEffect transition="in" filter="fade">
                                      <p:cBhvr>
                                        <p:cTn id="51" dur="500"/>
                                        <p:tgtEl>
                                          <p:spTgt spid="19"/>
                                        </p:tgtEl>
                                      </p:cBhvr>
                                    </p:animEffect>
                                  </p:childTnLst>
                                </p:cTn>
                              </p:par>
                            </p:childTnLst>
                          </p:cTn>
                        </p:par>
                        <p:par>
                          <p:cTn id="52" fill="hold">
                            <p:stCondLst>
                              <p:cond delay="3000"/>
                            </p:stCondLst>
                            <p:childTnLst>
                              <p:par>
                                <p:cTn id="53" presetID="10" presetClass="entr" presetSubtype="0" fill="hold" grpId="0" nodeType="afterEffect">
                                  <p:stCondLst>
                                    <p:cond delay="0"/>
                                  </p:stCondLst>
                                  <p:iterate type="lt">
                                    <p:tmPct val="15000"/>
                                  </p:iterate>
                                  <p:childTnLst>
                                    <p:set>
                                      <p:cBhvr>
                                        <p:cTn id="54" dur="1" fill="hold">
                                          <p:stCondLst>
                                            <p:cond delay="0"/>
                                          </p:stCondLst>
                                        </p:cTn>
                                        <p:tgtEl>
                                          <p:spTgt spid="33"/>
                                        </p:tgtEl>
                                        <p:attrNameLst>
                                          <p:attrName>style.visibility</p:attrName>
                                        </p:attrNameLst>
                                      </p:cBhvr>
                                      <p:to>
                                        <p:strVal val="visible"/>
                                      </p:to>
                                    </p:set>
                                    <p:animEffect transition="in" filter="fade">
                                      <p:cBhvr>
                                        <p:cTn id="55" dur="2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17" grpId="0"/>
      <p:bldP spid="18" grpId="0"/>
      <p:bldP spid="19" grpId="0"/>
      <p:bldP spid="27" grpId="0" animBg="1"/>
      <p:bldP spid="28" grpId="0"/>
      <p:bldP spid="29"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2"/>
          <p:cNvSpPr txBox="1"/>
          <p:nvPr/>
        </p:nvSpPr>
        <p:spPr>
          <a:xfrm>
            <a:off x="1320131" y="421310"/>
            <a:ext cx="1529498" cy="415402"/>
          </a:xfrm>
          <a:prstGeom prst="rect">
            <a:avLst/>
          </a:prstGeom>
          <a:noFill/>
        </p:spPr>
        <p:txBody>
          <a:bodyPr wrap="square" lIns="0" tIns="0" rIns="0" bIns="0" rtlCol="0">
            <a:spAutoFit/>
          </a:bodyPr>
          <a:lstStyle/>
          <a:p>
            <a:r>
              <a:rPr lang="zh-CN" altLang="en-US" sz="2699" b="1" dirty="0" smtClean="0">
                <a:solidFill>
                  <a:schemeClr val="bg1"/>
                </a:solidFill>
                <a:latin typeface="微软雅黑"/>
                <a:ea typeface="微软雅黑"/>
              </a:rPr>
              <a:t>读中摘录</a:t>
            </a:r>
            <a:endParaRPr lang="zh-CN" altLang="en-US" sz="2699" b="1" dirty="0">
              <a:solidFill>
                <a:schemeClr val="bg1"/>
              </a:solidFill>
              <a:latin typeface="微软雅黑"/>
              <a:ea typeface="微软雅黑"/>
            </a:endParaRPr>
          </a:p>
        </p:txBody>
      </p:sp>
      <p:sp>
        <p:nvSpPr>
          <p:cNvPr id="5" name="椭圆 4"/>
          <p:cNvSpPr/>
          <p:nvPr/>
        </p:nvSpPr>
        <p:spPr>
          <a:xfrm>
            <a:off x="2849629" y="602878"/>
            <a:ext cx="132036" cy="132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TextBox 86"/>
          <p:cNvSpPr txBox="1"/>
          <p:nvPr/>
        </p:nvSpPr>
        <p:spPr>
          <a:xfrm>
            <a:off x="3112171" y="421310"/>
            <a:ext cx="2551781" cy="415370"/>
          </a:xfrm>
          <a:prstGeom prst="rect">
            <a:avLst/>
          </a:prstGeom>
          <a:noFill/>
        </p:spPr>
        <p:txBody>
          <a:bodyPr wrap="square" lIns="0" tIns="0" rIns="0" bIns="0" rtlCol="0">
            <a:spAutoFit/>
          </a:bodyPr>
          <a:lstStyle/>
          <a:p>
            <a:r>
              <a:rPr lang="zh-CN" altLang="en-US" sz="2699" dirty="0" smtClean="0">
                <a:solidFill>
                  <a:schemeClr val="bg1"/>
                </a:solidFill>
                <a:latin typeface="微软雅黑"/>
                <a:ea typeface="微软雅黑"/>
              </a:rPr>
              <a:t>课堂观察的</a:t>
            </a:r>
            <a:r>
              <a:rPr lang="zh-CN" altLang="en-US" sz="2699" dirty="0" smtClean="0">
                <a:solidFill>
                  <a:schemeClr val="bg1"/>
                </a:solidFill>
                <a:latin typeface="微软雅黑"/>
                <a:ea typeface="微软雅黑"/>
              </a:rPr>
              <a:t>程序</a:t>
            </a:r>
            <a:endParaRPr lang="zh-CN" altLang="en-US" sz="2699" dirty="0">
              <a:solidFill>
                <a:schemeClr val="bg1"/>
              </a:solidFill>
              <a:latin typeface="微软雅黑"/>
              <a:ea typeface="微软雅黑"/>
            </a:endParaRPr>
          </a:p>
        </p:txBody>
      </p:sp>
      <p:cxnSp>
        <p:nvCxnSpPr>
          <p:cNvPr id="11" name="直接连接符 7"/>
          <p:cNvCxnSpPr/>
          <p:nvPr/>
        </p:nvCxnSpPr>
        <p:spPr>
          <a:xfrm>
            <a:off x="6075241" y="1164045"/>
            <a:ext cx="0" cy="5412621"/>
          </a:xfrm>
          <a:prstGeom prst="line">
            <a:avLst/>
          </a:prstGeom>
          <a:ln w="254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 name="Group 8"/>
          <p:cNvGrpSpPr/>
          <p:nvPr/>
        </p:nvGrpSpPr>
        <p:grpSpPr>
          <a:xfrm>
            <a:off x="5963439" y="1532412"/>
            <a:ext cx="1070105" cy="223754"/>
            <a:chOff x="5964215" y="1531583"/>
            <a:chExt cx="1070244" cy="223633"/>
          </a:xfrm>
        </p:grpSpPr>
        <p:sp>
          <p:nvSpPr>
            <p:cNvPr id="13" name="椭圆 8"/>
            <p:cNvSpPr/>
            <p:nvPr/>
          </p:nvSpPr>
          <p:spPr>
            <a:xfrm>
              <a:off x="5964215" y="1531583"/>
              <a:ext cx="223633" cy="223633"/>
            </a:xfrm>
            <a:prstGeom prst="ellipse">
              <a:avLst/>
            </a:prstGeom>
            <a:solidFill>
              <a:schemeClr val="bg1"/>
            </a:solidFill>
            <a:ln w="50800">
              <a:solidFill>
                <a:schemeClr val="accent5"/>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14" name="直接连接符 12"/>
            <p:cNvCxnSpPr>
              <a:stCxn id="13" idx="6"/>
            </p:cNvCxnSpPr>
            <p:nvPr/>
          </p:nvCxnSpPr>
          <p:spPr>
            <a:xfrm flipV="1">
              <a:off x="6187848" y="1643399"/>
              <a:ext cx="846611" cy="1"/>
            </a:xfrm>
            <a:prstGeom prst="line">
              <a:avLst/>
            </a:prstGeom>
            <a:ln w="22225">
              <a:solidFill>
                <a:schemeClr val="bg1">
                  <a:lumMod val="75000"/>
                </a:schemeClr>
              </a:solidFill>
              <a:prstDash val="lgDash"/>
              <a:headEnd type="none"/>
              <a:tailEnd type="oval"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3" name="Group 12"/>
          <p:cNvGrpSpPr/>
          <p:nvPr/>
        </p:nvGrpSpPr>
        <p:grpSpPr>
          <a:xfrm>
            <a:off x="5963439" y="4792982"/>
            <a:ext cx="1071995" cy="223754"/>
            <a:chOff x="5964215" y="4790393"/>
            <a:chExt cx="1072134" cy="223633"/>
          </a:xfrm>
        </p:grpSpPr>
        <p:sp>
          <p:nvSpPr>
            <p:cNvPr id="16" name="椭圆 10"/>
            <p:cNvSpPr/>
            <p:nvPr/>
          </p:nvSpPr>
          <p:spPr>
            <a:xfrm>
              <a:off x="5964215" y="4790393"/>
              <a:ext cx="223633" cy="223633"/>
            </a:xfrm>
            <a:prstGeom prst="ellipse">
              <a:avLst/>
            </a:prstGeom>
            <a:solidFill>
              <a:schemeClr val="bg1"/>
            </a:solidFill>
            <a:ln w="50800">
              <a:solidFill>
                <a:schemeClr val="accent5"/>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17" name="直接连接符 14"/>
            <p:cNvCxnSpPr/>
            <p:nvPr/>
          </p:nvCxnSpPr>
          <p:spPr>
            <a:xfrm flipV="1">
              <a:off x="6189738" y="4902208"/>
              <a:ext cx="846611" cy="1"/>
            </a:xfrm>
            <a:prstGeom prst="line">
              <a:avLst/>
            </a:prstGeom>
            <a:ln w="22225">
              <a:solidFill>
                <a:schemeClr val="bg1">
                  <a:lumMod val="75000"/>
                </a:schemeClr>
              </a:solidFill>
              <a:prstDash val="lgDash"/>
              <a:headEnd type="none"/>
              <a:tailEnd type="oval"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12" name="Group 10"/>
          <p:cNvGrpSpPr/>
          <p:nvPr/>
        </p:nvGrpSpPr>
        <p:grpSpPr>
          <a:xfrm flipH="1">
            <a:off x="5087888" y="3068960"/>
            <a:ext cx="1091574" cy="231216"/>
            <a:chOff x="5964215" y="3033279"/>
            <a:chExt cx="1072134" cy="223633"/>
          </a:xfrm>
        </p:grpSpPr>
        <p:sp>
          <p:nvSpPr>
            <p:cNvPr id="19" name="椭圆 9"/>
            <p:cNvSpPr/>
            <p:nvPr/>
          </p:nvSpPr>
          <p:spPr>
            <a:xfrm>
              <a:off x="5964215" y="3033279"/>
              <a:ext cx="223633" cy="223633"/>
            </a:xfrm>
            <a:prstGeom prst="ellipse">
              <a:avLst/>
            </a:prstGeom>
            <a:solidFill>
              <a:schemeClr val="bg1"/>
            </a:solidFill>
            <a:ln w="50800">
              <a:solidFill>
                <a:schemeClr val="accent5"/>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20" name="直接连接符 16"/>
            <p:cNvCxnSpPr/>
            <p:nvPr/>
          </p:nvCxnSpPr>
          <p:spPr>
            <a:xfrm flipV="1">
              <a:off x="6189738" y="3145093"/>
              <a:ext cx="846611" cy="1"/>
            </a:xfrm>
            <a:prstGeom prst="line">
              <a:avLst/>
            </a:prstGeom>
            <a:ln w="22225">
              <a:solidFill>
                <a:schemeClr val="bg1">
                  <a:lumMod val="75000"/>
                </a:schemeClr>
              </a:solidFill>
              <a:prstDash val="lgDash"/>
              <a:headEnd type="none"/>
              <a:tailEnd type="oval"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21" name="TextBox 38"/>
          <p:cNvSpPr txBox="1"/>
          <p:nvPr/>
        </p:nvSpPr>
        <p:spPr>
          <a:xfrm>
            <a:off x="7176120" y="1268760"/>
            <a:ext cx="1008620" cy="584780"/>
          </a:xfrm>
          <a:prstGeom prst="rect">
            <a:avLst/>
          </a:prstGeom>
          <a:noFill/>
        </p:spPr>
        <p:txBody>
          <a:bodyPr wrap="none" lIns="91445" tIns="45722" rIns="91445" bIns="45722" rtlCol="0">
            <a:spAutoFit/>
          </a:bodyPr>
          <a:lstStyle/>
          <a:p>
            <a:r>
              <a:rPr lang="zh-CN" altLang="en-US" sz="3200" b="1" dirty="0" smtClean="0">
                <a:solidFill>
                  <a:schemeClr val="bg1"/>
                </a:solidFill>
                <a:latin typeface="+mj-lt"/>
              </a:rPr>
              <a:t>课前</a:t>
            </a:r>
            <a:endParaRPr lang="en-GB" sz="3200" b="1" dirty="0">
              <a:solidFill>
                <a:schemeClr val="bg1"/>
              </a:solidFill>
              <a:latin typeface="+mj-lt"/>
            </a:endParaRPr>
          </a:p>
        </p:txBody>
      </p:sp>
      <p:sp>
        <p:nvSpPr>
          <p:cNvPr id="22" name="TextBox 39"/>
          <p:cNvSpPr txBox="1"/>
          <p:nvPr/>
        </p:nvSpPr>
        <p:spPr>
          <a:xfrm>
            <a:off x="3863752" y="2852936"/>
            <a:ext cx="1008620" cy="584780"/>
          </a:xfrm>
          <a:prstGeom prst="rect">
            <a:avLst/>
          </a:prstGeom>
          <a:noFill/>
        </p:spPr>
        <p:txBody>
          <a:bodyPr wrap="none" lIns="91445" tIns="45722" rIns="91445" bIns="45722" rtlCol="0">
            <a:spAutoFit/>
          </a:bodyPr>
          <a:lstStyle/>
          <a:p>
            <a:r>
              <a:rPr lang="zh-CN" altLang="en-US" sz="3200" b="1" dirty="0" smtClean="0">
                <a:solidFill>
                  <a:schemeClr val="bg1"/>
                </a:solidFill>
                <a:latin typeface="+mj-lt"/>
              </a:rPr>
              <a:t>课中</a:t>
            </a:r>
            <a:endParaRPr lang="en-GB" sz="3200" b="1" dirty="0">
              <a:solidFill>
                <a:schemeClr val="bg1"/>
              </a:solidFill>
              <a:latin typeface="+mj-lt"/>
            </a:endParaRPr>
          </a:p>
        </p:txBody>
      </p:sp>
      <p:sp>
        <p:nvSpPr>
          <p:cNvPr id="23" name="TextBox 40"/>
          <p:cNvSpPr txBox="1"/>
          <p:nvPr/>
        </p:nvSpPr>
        <p:spPr>
          <a:xfrm>
            <a:off x="7176120" y="4581128"/>
            <a:ext cx="1008620" cy="584780"/>
          </a:xfrm>
          <a:prstGeom prst="rect">
            <a:avLst/>
          </a:prstGeom>
          <a:noFill/>
        </p:spPr>
        <p:txBody>
          <a:bodyPr wrap="none" lIns="91445" tIns="45722" rIns="91445" bIns="45722" rtlCol="0">
            <a:spAutoFit/>
          </a:bodyPr>
          <a:lstStyle/>
          <a:p>
            <a:r>
              <a:rPr lang="zh-CN" altLang="en-US" sz="3200" b="1" dirty="0" smtClean="0">
                <a:solidFill>
                  <a:schemeClr val="bg1"/>
                </a:solidFill>
                <a:latin typeface="+mj-lt"/>
              </a:rPr>
              <a:t>课后</a:t>
            </a:r>
            <a:endParaRPr lang="en-GB" sz="3200" b="1" dirty="0">
              <a:solidFill>
                <a:schemeClr val="bg1"/>
              </a:solidFill>
              <a:latin typeface="+mj-lt"/>
            </a:endParaRPr>
          </a:p>
        </p:txBody>
      </p:sp>
      <p:grpSp>
        <p:nvGrpSpPr>
          <p:cNvPr id="15" name="Group 14"/>
          <p:cNvGrpSpPr/>
          <p:nvPr/>
        </p:nvGrpSpPr>
        <p:grpSpPr>
          <a:xfrm>
            <a:off x="5348529" y="2012043"/>
            <a:ext cx="2547671" cy="671261"/>
            <a:chOff x="5349226" y="2010955"/>
            <a:chExt cx="2764054" cy="670899"/>
          </a:xfrm>
        </p:grpSpPr>
        <p:sp>
          <p:nvSpPr>
            <p:cNvPr id="25" name="燕尾形 18"/>
            <p:cNvSpPr/>
            <p:nvPr/>
          </p:nvSpPr>
          <p:spPr>
            <a:xfrm rot="10800000">
              <a:off x="5349226" y="2010955"/>
              <a:ext cx="2764054" cy="670899"/>
            </a:xfrm>
            <a:prstGeom prst="chevron">
              <a:avLst>
                <a:gd name="adj" fmla="val 67746"/>
              </a:avLst>
            </a:prstGeom>
            <a:blipFill dpi="0" rotWithShape="1">
              <a:blip r:embed="rId3" cstate="print">
                <a:extLst>
                  <a:ext uri="{28A0092B-C50C-407E-A947-70E740481C1C}">
                    <a14:useLocalDpi xmlns=""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solidFill>
                  <a:schemeClr val="bg1"/>
                </a:solidFill>
              </a:endParaRPr>
            </a:p>
          </p:txBody>
        </p:sp>
        <p:sp>
          <p:nvSpPr>
            <p:cNvPr id="26" name="TextBox 43"/>
            <p:cNvSpPr txBox="1"/>
            <p:nvPr/>
          </p:nvSpPr>
          <p:spPr>
            <a:xfrm>
              <a:off x="6238306" y="2059734"/>
              <a:ext cx="1005534" cy="584460"/>
            </a:xfrm>
            <a:prstGeom prst="rect">
              <a:avLst/>
            </a:prstGeom>
            <a:noFill/>
          </p:spPr>
          <p:txBody>
            <a:bodyPr wrap="none" rtlCol="0">
              <a:spAutoFit/>
            </a:bodyPr>
            <a:lstStyle/>
            <a:p>
              <a:r>
                <a:rPr lang="zh-CN" altLang="en-US" sz="3200" b="1" dirty="0" smtClean="0">
                  <a:solidFill>
                    <a:schemeClr val="bg1"/>
                  </a:solidFill>
                  <a:latin typeface="微软雅黑" pitchFamily="34" charset="-122"/>
                  <a:ea typeface="微软雅黑" pitchFamily="34" charset="-122"/>
                </a:rPr>
                <a:t>准备</a:t>
              </a:r>
              <a:endParaRPr lang="zh-CN" altLang="en-US" sz="3200" b="1" dirty="0">
                <a:solidFill>
                  <a:schemeClr val="bg1"/>
                </a:solidFill>
                <a:latin typeface="微软雅黑" pitchFamily="34" charset="-122"/>
                <a:ea typeface="微软雅黑" pitchFamily="34" charset="-122"/>
              </a:endParaRPr>
            </a:p>
          </p:txBody>
        </p:sp>
      </p:grpSp>
      <p:grpSp>
        <p:nvGrpSpPr>
          <p:cNvPr id="18" name="Group 15"/>
          <p:cNvGrpSpPr/>
          <p:nvPr/>
        </p:nvGrpSpPr>
        <p:grpSpPr>
          <a:xfrm>
            <a:off x="4079776" y="3717031"/>
            <a:ext cx="2592288" cy="671261"/>
            <a:chOff x="5062360" y="3715023"/>
            <a:chExt cx="4272984" cy="670899"/>
          </a:xfrm>
        </p:grpSpPr>
        <p:sp>
          <p:nvSpPr>
            <p:cNvPr id="28" name="燕尾形 20"/>
            <p:cNvSpPr/>
            <p:nvPr/>
          </p:nvSpPr>
          <p:spPr>
            <a:xfrm>
              <a:off x="5062360" y="3715023"/>
              <a:ext cx="4272984" cy="670899"/>
            </a:xfrm>
            <a:prstGeom prst="chevron">
              <a:avLst>
                <a:gd name="adj" fmla="val 67746"/>
              </a:avLst>
            </a:prstGeom>
            <a:blipFill dpi="0" rotWithShape="1">
              <a:blip r:embed="rId4" cstate="print">
                <a:extLst>
                  <a:ext uri="{28A0092B-C50C-407E-A947-70E740481C1C}">
                    <a14:useLocalDpi xmlns=""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29" name="TextBox 46"/>
            <p:cNvSpPr txBox="1"/>
            <p:nvPr/>
          </p:nvSpPr>
          <p:spPr>
            <a:xfrm>
              <a:off x="6486688" y="3786993"/>
              <a:ext cx="1717699" cy="584460"/>
            </a:xfrm>
            <a:prstGeom prst="rect">
              <a:avLst/>
            </a:prstGeom>
            <a:noFill/>
          </p:spPr>
          <p:txBody>
            <a:bodyPr wrap="square" rtlCol="0">
              <a:spAutoFit/>
            </a:bodyPr>
            <a:lstStyle/>
            <a:p>
              <a:pPr algn="r"/>
              <a:r>
                <a:rPr lang="zh-CN" altLang="en-US" sz="3200" b="1" dirty="0" smtClean="0">
                  <a:solidFill>
                    <a:schemeClr val="bg1"/>
                  </a:solidFill>
                  <a:latin typeface="微软雅黑" pitchFamily="34" charset="-122"/>
                  <a:ea typeface="微软雅黑" pitchFamily="34" charset="-122"/>
                </a:rPr>
                <a:t>观察</a:t>
              </a:r>
              <a:endParaRPr lang="zh-CN" altLang="en-US" sz="3200" b="1" dirty="0">
                <a:solidFill>
                  <a:schemeClr val="bg1"/>
                </a:solidFill>
                <a:latin typeface="微软雅黑" pitchFamily="34" charset="-122"/>
                <a:ea typeface="微软雅黑" pitchFamily="34" charset="-122"/>
              </a:endParaRPr>
            </a:p>
          </p:txBody>
        </p:sp>
      </p:grpSp>
      <p:grpSp>
        <p:nvGrpSpPr>
          <p:cNvPr id="24" name="Group 17"/>
          <p:cNvGrpSpPr/>
          <p:nvPr/>
        </p:nvGrpSpPr>
        <p:grpSpPr>
          <a:xfrm>
            <a:off x="5348530" y="5368354"/>
            <a:ext cx="2691686" cy="671261"/>
            <a:chOff x="5349226" y="5365454"/>
            <a:chExt cx="4272984" cy="670899"/>
          </a:xfrm>
        </p:grpSpPr>
        <p:sp>
          <p:nvSpPr>
            <p:cNvPr id="31" name="燕尾形 23"/>
            <p:cNvSpPr/>
            <p:nvPr/>
          </p:nvSpPr>
          <p:spPr>
            <a:xfrm rot="10800000">
              <a:off x="5349226" y="5365454"/>
              <a:ext cx="4272984" cy="670899"/>
            </a:xfrm>
            <a:prstGeom prst="chevron">
              <a:avLst>
                <a:gd name="adj" fmla="val 67746"/>
              </a:avLst>
            </a:prstGeom>
            <a:blipFill dpi="0" rotWithShape="1">
              <a:blip r:embed="rId5" cstate="print">
                <a:extLst>
                  <a:ext uri="{28A0092B-C50C-407E-A947-70E740481C1C}">
                    <a14:useLocalDpi xmlns=""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32" name="TextBox 60"/>
            <p:cNvSpPr txBox="1"/>
            <p:nvPr/>
          </p:nvSpPr>
          <p:spPr>
            <a:xfrm>
              <a:off x="6584058" y="5370313"/>
              <a:ext cx="1691856" cy="584460"/>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反思</a:t>
              </a:r>
              <a:endParaRPr lang="zh-CN" altLang="en-US" sz="3200" b="1" dirty="0">
                <a:solidFill>
                  <a:schemeClr val="bg1"/>
                </a:solidFill>
                <a:latin typeface="微软雅黑" pitchFamily="34" charset="-122"/>
                <a:ea typeface="微软雅黑" pitchFamily="34" charset="-122"/>
              </a:endParaRPr>
            </a:p>
          </p:txBody>
        </p:sp>
      </p:grpSp>
      <p:sp>
        <p:nvSpPr>
          <p:cNvPr id="33" name="Rectangle 70"/>
          <p:cNvSpPr/>
          <p:nvPr/>
        </p:nvSpPr>
        <p:spPr>
          <a:xfrm>
            <a:off x="8400256" y="1268760"/>
            <a:ext cx="3420641" cy="554002"/>
          </a:xfrm>
          <a:prstGeom prst="rect">
            <a:avLst/>
          </a:prstGeom>
        </p:spPr>
        <p:txBody>
          <a:bodyPr wrap="square" lIns="91445" tIns="45722" rIns="91445" bIns="45722">
            <a:spAutoFit/>
          </a:bodyPr>
          <a:lstStyle/>
          <a:p>
            <a:r>
              <a:rPr lang="zh-CN" altLang="en-US" sz="1500" dirty="0" smtClean="0">
                <a:solidFill>
                  <a:schemeClr val="bg1"/>
                </a:solidFill>
                <a:latin typeface="微软雅黑" pitchFamily="34" charset="-122"/>
                <a:ea typeface="微软雅黑" pitchFamily="34" charset="-122"/>
              </a:rPr>
              <a:t>研究重</a:t>
            </a:r>
            <a:r>
              <a:rPr lang="zh-CN" altLang="en-US" sz="1500" dirty="0" smtClean="0">
                <a:solidFill>
                  <a:schemeClr val="bg1"/>
                </a:solidFill>
                <a:latin typeface="微软雅黑" pitchFamily="34" charset="-122"/>
                <a:ea typeface="微软雅黑" pitchFamily="34" charset="-122"/>
              </a:rPr>
              <a:t>点在于观察点的确定、观察量表的设计、记录方式的选择</a:t>
            </a:r>
            <a:endParaRPr lang="en-US" altLang="zh-CN" sz="1500" dirty="0">
              <a:solidFill>
                <a:schemeClr val="bg1"/>
              </a:solidFill>
              <a:latin typeface="微软雅黑" pitchFamily="34" charset="-122"/>
              <a:ea typeface="微软雅黑" pitchFamily="34" charset="-122"/>
            </a:endParaRPr>
          </a:p>
        </p:txBody>
      </p:sp>
      <p:sp>
        <p:nvSpPr>
          <p:cNvPr id="34" name="TextBox 62"/>
          <p:cNvSpPr txBox="1"/>
          <p:nvPr/>
        </p:nvSpPr>
        <p:spPr>
          <a:xfrm>
            <a:off x="7104112" y="332656"/>
            <a:ext cx="3474038" cy="523224"/>
          </a:xfrm>
          <a:prstGeom prst="rect">
            <a:avLst/>
          </a:prstGeom>
          <a:noFill/>
        </p:spPr>
        <p:txBody>
          <a:bodyPr wrap="none" lIns="91445" tIns="45722" rIns="91445" bIns="45722" rtlCol="0">
            <a:spAutoFit/>
          </a:bodyPr>
          <a:lstStyle/>
          <a:p>
            <a:pPr algn="r"/>
            <a:r>
              <a:rPr lang="zh-CN" alt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微软雅黑" pitchFamily="34" charset="-122"/>
                <a:ea typeface="微软雅黑" pitchFamily="34" charset="-122"/>
              </a:rPr>
              <a:t>三阶段三环节三任务</a:t>
            </a:r>
            <a:endParaRPr lang="zh-CN" alt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微软雅黑" pitchFamily="34" charset="-122"/>
              <a:ea typeface="微软雅黑" pitchFamily="34" charset="-122"/>
            </a:endParaRPr>
          </a:p>
        </p:txBody>
      </p:sp>
      <p:sp>
        <p:nvSpPr>
          <p:cNvPr id="35" name="Rectangle 70"/>
          <p:cNvSpPr/>
          <p:nvPr/>
        </p:nvSpPr>
        <p:spPr>
          <a:xfrm>
            <a:off x="263352" y="2924944"/>
            <a:ext cx="3420641" cy="554002"/>
          </a:xfrm>
          <a:prstGeom prst="rect">
            <a:avLst/>
          </a:prstGeom>
        </p:spPr>
        <p:txBody>
          <a:bodyPr wrap="square" lIns="91445" tIns="45722" rIns="91445" bIns="45722">
            <a:spAutoFit/>
          </a:bodyPr>
          <a:lstStyle/>
          <a:p>
            <a:r>
              <a:rPr lang="zh-CN" altLang="en-US" sz="1500" dirty="0" smtClean="0">
                <a:solidFill>
                  <a:schemeClr val="bg1"/>
                </a:solidFill>
                <a:latin typeface="微软雅黑" pitchFamily="34" charset="-122"/>
                <a:ea typeface="微软雅黑" pitchFamily="34" charset="-122"/>
              </a:rPr>
              <a:t>主要是看、听、记、思，研究集中在社会学和方法论两方面。</a:t>
            </a:r>
            <a:endParaRPr lang="en-US" altLang="zh-CN" sz="1500" dirty="0">
              <a:solidFill>
                <a:schemeClr val="bg1"/>
              </a:solidFill>
              <a:latin typeface="微软雅黑" pitchFamily="34" charset="-122"/>
              <a:ea typeface="微软雅黑" pitchFamily="34" charset="-122"/>
            </a:endParaRPr>
          </a:p>
        </p:txBody>
      </p:sp>
      <p:sp>
        <p:nvSpPr>
          <p:cNvPr id="37" name="Rectangle 70"/>
          <p:cNvSpPr/>
          <p:nvPr/>
        </p:nvSpPr>
        <p:spPr>
          <a:xfrm>
            <a:off x="8400256" y="4653136"/>
            <a:ext cx="3420641" cy="554002"/>
          </a:xfrm>
          <a:prstGeom prst="rect">
            <a:avLst/>
          </a:prstGeom>
        </p:spPr>
        <p:txBody>
          <a:bodyPr wrap="square" lIns="91445" tIns="45722" rIns="91445" bIns="45722">
            <a:spAutoFit/>
          </a:bodyPr>
          <a:lstStyle/>
          <a:p>
            <a:r>
              <a:rPr lang="zh-CN" altLang="en-US" sz="1500" dirty="0" smtClean="0">
                <a:solidFill>
                  <a:schemeClr val="bg1"/>
                </a:solidFill>
                <a:latin typeface="微软雅黑" pitchFamily="34" charset="-122"/>
                <a:ea typeface="微软雅黑" pitchFamily="34" charset="-122"/>
              </a:rPr>
              <a:t>主要有评课会议和教师个人反思两种方式。</a:t>
            </a:r>
            <a:endParaRPr lang="en-US" altLang="zh-CN" sz="1500" dirty="0">
              <a:solidFill>
                <a:schemeClr val="bg1"/>
              </a:solidFill>
              <a:latin typeface="微软雅黑" pitchFamily="34" charset="-122"/>
              <a:ea typeface="微软雅黑" pitchFamily="34" charset="-122"/>
            </a:endParaRPr>
          </a:p>
        </p:txBody>
      </p:sp>
      <p:grpSp>
        <p:nvGrpSpPr>
          <p:cNvPr id="39" name="组合 38"/>
          <p:cNvGrpSpPr/>
          <p:nvPr/>
        </p:nvGrpSpPr>
        <p:grpSpPr>
          <a:xfrm>
            <a:off x="407368" y="404664"/>
            <a:ext cx="648071" cy="476636"/>
            <a:chOff x="407368" y="1124744"/>
            <a:chExt cx="648071" cy="476636"/>
          </a:xfrm>
        </p:grpSpPr>
        <p:pic>
          <p:nvPicPr>
            <p:cNvPr id="40" name="图片 39"/>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07368" y="1124744"/>
              <a:ext cx="432047" cy="4766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 name="图片 40"/>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11424" y="1124744"/>
              <a:ext cx="144015" cy="475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107629311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22" presetClass="entr" presetSubtype="8" fill="hold" grpId="0" nodeType="withEffect">
                                  <p:stCondLst>
                                    <p:cond delay="0"/>
                                  </p:stCondLst>
                                  <p:iterate type="lt">
                                    <p:tmPct val="0"/>
                                  </p:iterate>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500" fill="hold"/>
                                        <p:tgtEl>
                                          <p:spTgt spid="34"/>
                                        </p:tgtEl>
                                        <p:attrNameLst>
                                          <p:attrName>ppt_x</p:attrName>
                                        </p:attrNameLst>
                                      </p:cBhvr>
                                      <p:tavLst>
                                        <p:tav tm="0">
                                          <p:val>
                                            <p:strVal val="0-#ppt_w/2"/>
                                          </p:val>
                                        </p:tav>
                                        <p:tav tm="100000">
                                          <p:val>
                                            <p:strVal val="#ppt_x"/>
                                          </p:val>
                                        </p:tav>
                                      </p:tavLst>
                                    </p:anim>
                                    <p:anim calcmode="lin" valueType="num">
                                      <p:cBhvr additive="base">
                                        <p:cTn id="19" dur="500" fill="hold"/>
                                        <p:tgtEl>
                                          <p:spTgt spid="34"/>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3000"/>
                            </p:stCondLst>
                            <p:childTnLst>
                              <p:par>
                                <p:cTn id="33" presetID="12" presetClass="entr" presetSubtype="2"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p:tgtEl>
                                          <p:spTgt spid="15"/>
                                        </p:tgtEl>
                                        <p:attrNameLst>
                                          <p:attrName>ppt_x</p:attrName>
                                        </p:attrNameLst>
                                      </p:cBhvr>
                                      <p:tavLst>
                                        <p:tav tm="0">
                                          <p:val>
                                            <p:strVal val="#ppt_x+#ppt_w*1.125000"/>
                                          </p:val>
                                        </p:tav>
                                        <p:tav tm="100000">
                                          <p:val>
                                            <p:strVal val="#ppt_x"/>
                                          </p:val>
                                        </p:tav>
                                      </p:tavLst>
                                    </p:anim>
                                    <p:animEffect transition="in" filter="wipe(left)">
                                      <p:cBhvr>
                                        <p:cTn id="36" dur="500"/>
                                        <p:tgtEl>
                                          <p:spTgt spid="15"/>
                                        </p:tgtEl>
                                      </p:cBhvr>
                                    </p:animEffect>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up)">
                                      <p:cBhvr>
                                        <p:cTn id="40" dur="500"/>
                                        <p:tgtEl>
                                          <p:spTgt spid="33"/>
                                        </p:tgtEl>
                                      </p:cBhvr>
                                    </p:animEffect>
                                  </p:childTnLst>
                                </p:cTn>
                              </p:par>
                            </p:childTnLst>
                          </p:cTn>
                        </p:par>
                        <p:par>
                          <p:cTn id="41" fill="hold">
                            <p:stCondLst>
                              <p:cond delay="4000"/>
                            </p:stCondLst>
                            <p:childTnLst>
                              <p:par>
                                <p:cTn id="42" presetID="22" presetClass="entr" presetSubtype="8"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par>
                          <p:cTn id="49" fill="hold">
                            <p:stCondLst>
                              <p:cond delay="5000"/>
                            </p:stCondLst>
                            <p:childTnLst>
                              <p:par>
                                <p:cTn id="50" presetID="12" presetClass="entr" presetSubtype="8"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p:tgtEl>
                                          <p:spTgt spid="18"/>
                                        </p:tgtEl>
                                        <p:attrNameLst>
                                          <p:attrName>ppt_x</p:attrName>
                                        </p:attrNameLst>
                                      </p:cBhvr>
                                      <p:tavLst>
                                        <p:tav tm="0">
                                          <p:val>
                                            <p:strVal val="#ppt_x-#ppt_w*1.125000"/>
                                          </p:val>
                                        </p:tav>
                                        <p:tav tm="100000">
                                          <p:val>
                                            <p:strVal val="#ppt_x"/>
                                          </p:val>
                                        </p:tav>
                                      </p:tavLst>
                                    </p:anim>
                                    <p:animEffect transition="in" filter="wipe(right)">
                                      <p:cBhvr>
                                        <p:cTn id="53" dur="500"/>
                                        <p:tgtEl>
                                          <p:spTgt spid="1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up)">
                                      <p:cBhvr>
                                        <p:cTn id="57" dur="500"/>
                                        <p:tgtEl>
                                          <p:spTgt spid="35"/>
                                        </p:tgtEl>
                                      </p:cBhvr>
                                    </p:animEffect>
                                  </p:childTnLst>
                                </p:cTn>
                              </p:par>
                            </p:childTnLst>
                          </p:cTn>
                        </p:par>
                        <p:par>
                          <p:cTn id="58" fill="hold">
                            <p:stCondLst>
                              <p:cond delay="6000"/>
                            </p:stCondLst>
                            <p:childTnLst>
                              <p:par>
                                <p:cTn id="59" presetID="22" presetClass="entr" presetSubtype="8"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wipe(left)">
                                      <p:cBhvr>
                                        <p:cTn id="61" dur="500"/>
                                        <p:tgtEl>
                                          <p:spTgt spid="3"/>
                                        </p:tgtEl>
                                      </p:cBhvr>
                                    </p:animEffect>
                                  </p:childTnLst>
                                </p:cTn>
                              </p:par>
                            </p:childTnLst>
                          </p:cTn>
                        </p:par>
                        <p:par>
                          <p:cTn id="62" fill="hold">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childTnLst>
                          </p:cTn>
                        </p:par>
                        <p:par>
                          <p:cTn id="66" fill="hold">
                            <p:stCondLst>
                              <p:cond delay="7000"/>
                            </p:stCondLst>
                            <p:childTnLst>
                              <p:par>
                                <p:cTn id="67" presetID="12" presetClass="entr" presetSubtype="2"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500"/>
                                        <p:tgtEl>
                                          <p:spTgt spid="24"/>
                                        </p:tgtEl>
                                        <p:attrNameLst>
                                          <p:attrName>ppt_x</p:attrName>
                                        </p:attrNameLst>
                                      </p:cBhvr>
                                      <p:tavLst>
                                        <p:tav tm="0">
                                          <p:val>
                                            <p:strVal val="#ppt_x+#ppt_w*1.125000"/>
                                          </p:val>
                                        </p:tav>
                                        <p:tav tm="100000">
                                          <p:val>
                                            <p:strVal val="#ppt_x"/>
                                          </p:val>
                                        </p:tav>
                                      </p:tavLst>
                                    </p:anim>
                                    <p:animEffect transition="in" filter="wipe(left)">
                                      <p:cBhvr>
                                        <p:cTn id="70" dur="500"/>
                                        <p:tgtEl>
                                          <p:spTgt spid="24"/>
                                        </p:tgtEl>
                                      </p:cBhvr>
                                    </p:animEffect>
                                  </p:childTnLst>
                                </p:cTn>
                              </p:par>
                            </p:childTnLst>
                          </p:cTn>
                        </p:par>
                        <p:par>
                          <p:cTn id="71" fill="hold">
                            <p:stCondLst>
                              <p:cond delay="7500"/>
                            </p:stCondLst>
                            <p:childTnLst>
                              <p:par>
                                <p:cTn id="72" presetID="22" presetClass="entr" presetSubtype="1"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up)">
                                      <p:cBhvr>
                                        <p:cTn id="7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21" grpId="0"/>
      <p:bldP spid="22" grpId="0"/>
      <p:bldP spid="23" grpId="0"/>
      <p:bldP spid="33" grpId="0"/>
      <p:bldP spid="34" grpId="0"/>
      <p:bldP spid="35"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393980" y="374630"/>
            <a:ext cx="433529" cy="484632"/>
          </a:xfrm>
          <a:prstGeom prst="rect">
            <a:avLst/>
          </a:prstGeom>
          <a:blipFill dpi="0" rotWithShape="1">
            <a:blip r:embed="rId3" cstate="print"/>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矩形 56"/>
          <p:cNvSpPr/>
          <p:nvPr/>
        </p:nvSpPr>
        <p:spPr>
          <a:xfrm>
            <a:off x="903289" y="374630"/>
            <a:ext cx="111284" cy="484632"/>
          </a:xfrm>
          <a:prstGeom prst="rect">
            <a:avLst/>
          </a:prstGeom>
          <a:blipFill dpi="0" rotWithShape="1">
            <a:blip r:embed="rId4" cstate="print"/>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Circular Arrow 364"/>
          <p:cNvSpPr/>
          <p:nvPr/>
        </p:nvSpPr>
        <p:spPr>
          <a:xfrm>
            <a:off x="1090719" y="2420889"/>
            <a:ext cx="2701025" cy="2664296"/>
          </a:xfrm>
          <a:prstGeom prst="circularArrow">
            <a:avLst>
              <a:gd name="adj1" fmla="val 6668"/>
              <a:gd name="adj2" fmla="val 1060507"/>
              <a:gd name="adj3" fmla="val 8601181"/>
              <a:gd name="adj4" fmla="val 18024320"/>
              <a:gd name="adj5" fmla="val 6707"/>
            </a:avLst>
          </a:prstGeom>
          <a:blipFill>
            <a:blip r:embed="rId5" cstate="print"/>
            <a:stretch>
              <a:fillRect/>
            </a:stretch>
          </a:blipFill>
          <a:ln>
            <a:noFill/>
          </a:ln>
          <a:effectLst/>
        </p:spPr>
      </p:sp>
      <p:grpSp>
        <p:nvGrpSpPr>
          <p:cNvPr id="2" name="组合 9"/>
          <p:cNvGrpSpPr/>
          <p:nvPr/>
        </p:nvGrpSpPr>
        <p:grpSpPr>
          <a:xfrm>
            <a:off x="1559496" y="2420888"/>
            <a:ext cx="1857099" cy="580291"/>
            <a:chOff x="4814962" y="2573527"/>
            <a:chExt cx="2291111" cy="1145853"/>
          </a:xfrm>
          <a:effectLst>
            <a:outerShdw blurRad="50800" dist="101600" dir="2700000" algn="ctr" rotWithShape="0">
              <a:srgbClr val="000000">
                <a:alpha val="43137"/>
              </a:srgbClr>
            </a:outerShdw>
          </a:effectLst>
        </p:grpSpPr>
        <p:sp>
          <p:nvSpPr>
            <p:cNvPr id="11" name="Rounded Rectangle 368"/>
            <p:cNvSpPr/>
            <p:nvPr/>
          </p:nvSpPr>
          <p:spPr>
            <a:xfrm>
              <a:off x="4814962" y="2573527"/>
              <a:ext cx="2291111" cy="1145853"/>
            </a:xfrm>
            <a:prstGeom prst="roundRect">
              <a:avLst/>
            </a:prstGeom>
            <a:blipFill>
              <a:blip r:embed="rId6" cstate="print"/>
              <a:stretch>
                <a:fillRect/>
              </a:stretch>
            </a:blipFill>
            <a:ln w="12700" cap="flat" cmpd="sng" algn="ctr">
              <a:noFill/>
              <a:prstDash val="solid"/>
              <a:miter lim="800000"/>
            </a:ln>
            <a:effectLst/>
          </p:spPr>
        </p:sp>
        <p:sp>
          <p:nvSpPr>
            <p:cNvPr id="12" name="Rounded Rectangle 4"/>
            <p:cNvSpPr/>
            <p:nvPr/>
          </p:nvSpPr>
          <p:spPr>
            <a:xfrm>
              <a:off x="5189707" y="3245395"/>
              <a:ext cx="1472732" cy="348830"/>
            </a:xfrm>
            <a:prstGeom prst="rect">
              <a:avLst/>
            </a:prstGeom>
            <a:noFill/>
            <a:ln>
              <a:noFill/>
            </a:ln>
            <a:effectLst/>
          </p:spPr>
          <p:txBody>
            <a:bodyPr spcFirstLastPara="0" vert="horz" wrap="square" lIns="45723" tIns="45723" rIns="45723" bIns="45723" numCol="1" spcCol="2540" anchor="ctr" anchorCtr="0">
              <a:noAutofit/>
            </a:bodyPr>
            <a:lstStyle/>
            <a:p>
              <a:pPr marL="0" marR="0" lvl="0" indent="0" algn="ctr" defTabSz="533427" eaLnBrk="1" fontAlgn="auto" latinLnBrk="0" hangingPunct="1">
                <a:lnSpc>
                  <a:spcPct val="90000"/>
                </a:lnSpc>
                <a:spcBef>
                  <a:spcPct val="0"/>
                </a:spcBef>
                <a:spcAft>
                  <a:spcPct val="35000"/>
                </a:spcAft>
                <a:buClrTx/>
                <a:buSzTx/>
                <a:buFontTx/>
                <a:buNone/>
                <a:tabLst/>
                <a:defRPr/>
              </a:pPr>
              <a:r>
                <a:rPr lang="zh-CN" altLang="en-US" sz="2000" b="1" kern="0" dirty="0" smtClean="0">
                  <a:solidFill>
                    <a:schemeClr val="bg1"/>
                  </a:solidFill>
                  <a:latin typeface="微软雅黑"/>
                  <a:ea typeface="微软雅黑"/>
                  <a:cs typeface="Arial" panose="020B0604020202020204" pitchFamily="34" charset="0"/>
                </a:rPr>
                <a:t>做</a:t>
              </a:r>
              <a:r>
                <a:rPr lang="zh-CN" altLang="en-US" sz="2000" b="1" kern="0" dirty="0" smtClean="0">
                  <a:solidFill>
                    <a:schemeClr val="bg1"/>
                  </a:solidFill>
                  <a:latin typeface="微软雅黑"/>
                  <a:ea typeface="微软雅黑"/>
                  <a:cs typeface="Arial" panose="020B0604020202020204" pitchFamily="34" charset="0"/>
                </a:rPr>
                <a:t>得如何</a:t>
              </a:r>
              <a:endParaRPr kumimoji="0" lang="en-US" sz="2000" b="1" i="0" u="none" strike="noStrike" kern="0" cap="none" spc="0" normalizeH="0" baseline="0" noProof="0" dirty="0" smtClean="0">
                <a:ln>
                  <a:noFill/>
                </a:ln>
                <a:solidFill>
                  <a:schemeClr val="bg1"/>
                </a:solidFill>
                <a:effectLst/>
                <a:uLnTx/>
                <a:uFillTx/>
                <a:latin typeface="微软雅黑"/>
                <a:ea typeface="微软雅黑"/>
                <a:cs typeface="Arial" panose="020B0604020202020204" pitchFamily="34" charset="0"/>
              </a:endParaRPr>
            </a:p>
          </p:txBody>
        </p:sp>
        <p:sp>
          <p:nvSpPr>
            <p:cNvPr id="13" name="Freeform 6"/>
            <p:cNvSpPr>
              <a:spLocks noChangeArrowheads="1"/>
            </p:cNvSpPr>
            <p:nvPr/>
          </p:nvSpPr>
          <p:spPr bwMode="auto">
            <a:xfrm>
              <a:off x="5706044" y="2778791"/>
              <a:ext cx="354395" cy="347513"/>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ysClr val="window" lastClr="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smtClean="0">
                <a:ln>
                  <a:noFill/>
                </a:ln>
                <a:solidFill>
                  <a:schemeClr val="bg1"/>
                </a:solidFill>
                <a:effectLst/>
                <a:uLnTx/>
                <a:uFillTx/>
                <a:latin typeface="微软雅黑"/>
                <a:ea typeface="微软雅黑"/>
                <a:cs typeface="Arial" panose="020B0604020202020204" pitchFamily="34" charset="0"/>
              </a:endParaRPr>
            </a:p>
          </p:txBody>
        </p:sp>
      </p:grpSp>
      <p:grpSp>
        <p:nvGrpSpPr>
          <p:cNvPr id="3" name="组合 13"/>
          <p:cNvGrpSpPr/>
          <p:nvPr/>
        </p:nvGrpSpPr>
        <p:grpSpPr>
          <a:xfrm>
            <a:off x="251600" y="3512002"/>
            <a:ext cx="1857099" cy="580291"/>
            <a:chOff x="3729367" y="3416001"/>
            <a:chExt cx="2291111" cy="1145853"/>
          </a:xfrm>
          <a:effectLst>
            <a:outerShdw blurRad="50800" dist="101600" dir="2700000" algn="ctr" rotWithShape="0">
              <a:srgbClr val="000000">
                <a:alpha val="43137"/>
              </a:srgbClr>
            </a:outerShdw>
          </a:effectLst>
        </p:grpSpPr>
        <p:sp>
          <p:nvSpPr>
            <p:cNvPr id="15" name="Rounded Rectangle 366"/>
            <p:cNvSpPr/>
            <p:nvPr/>
          </p:nvSpPr>
          <p:spPr>
            <a:xfrm>
              <a:off x="3729367" y="3416001"/>
              <a:ext cx="2291111" cy="1145853"/>
            </a:xfrm>
            <a:prstGeom prst="roundRect">
              <a:avLst/>
            </a:prstGeom>
            <a:blipFill>
              <a:blip r:embed="rId7" cstate="print"/>
              <a:stretch>
                <a:fillRect/>
              </a:stretch>
            </a:blipFill>
            <a:ln w="12700" cap="flat" cmpd="sng" algn="ctr">
              <a:noFill/>
              <a:prstDash val="solid"/>
              <a:miter lim="800000"/>
            </a:ln>
            <a:effectLst/>
          </p:spPr>
        </p:sp>
        <p:sp>
          <p:nvSpPr>
            <p:cNvPr id="16" name="Rounded Rectangle 4"/>
            <p:cNvSpPr/>
            <p:nvPr/>
          </p:nvSpPr>
          <p:spPr>
            <a:xfrm>
              <a:off x="4055063" y="4075925"/>
              <a:ext cx="1472732" cy="348830"/>
            </a:xfrm>
            <a:prstGeom prst="rect">
              <a:avLst/>
            </a:prstGeom>
            <a:noFill/>
            <a:ln>
              <a:noFill/>
            </a:ln>
            <a:effectLst/>
          </p:spPr>
          <p:txBody>
            <a:bodyPr spcFirstLastPara="0" vert="horz" wrap="square" lIns="45723" tIns="45723" rIns="45723" bIns="45723" numCol="1" spcCol="2540" anchor="ctr" anchorCtr="0">
              <a:noAutofit/>
            </a:bodyPr>
            <a:lstStyle/>
            <a:p>
              <a:pPr marL="0" marR="0" lvl="0" indent="0" algn="ctr" defTabSz="533427" eaLnBrk="1" fontAlgn="auto" latinLnBrk="0" hangingPunct="1">
                <a:lnSpc>
                  <a:spcPct val="90000"/>
                </a:lnSpc>
                <a:spcBef>
                  <a:spcPct val="0"/>
                </a:spcBef>
                <a:spcAft>
                  <a:spcPct val="35000"/>
                </a:spcAft>
                <a:buClrTx/>
                <a:buSzTx/>
                <a:buFontTx/>
                <a:buNone/>
                <a:tabLst/>
                <a:defRPr/>
              </a:pPr>
              <a:r>
                <a:rPr kumimoji="0" lang="zh-CN" altLang="en-US" sz="2000" b="1" i="0" u="none" strike="noStrike" kern="0" cap="none" spc="0" normalizeH="0" baseline="0" noProof="0" dirty="0" smtClean="0">
                  <a:ln>
                    <a:noFill/>
                  </a:ln>
                  <a:solidFill>
                    <a:schemeClr val="bg1"/>
                  </a:solidFill>
                  <a:effectLst/>
                  <a:uLnTx/>
                  <a:uFillTx/>
                  <a:latin typeface="微软雅黑"/>
                  <a:ea typeface="微软雅黑"/>
                  <a:cs typeface="Arial" panose="020B0604020202020204" pitchFamily="34" charset="0"/>
                </a:rPr>
                <a:t>如何检验</a:t>
              </a:r>
              <a:endParaRPr kumimoji="0" lang="en-US" altLang="zh-CN" sz="2000" b="1" i="0" u="none" strike="noStrike" kern="0" cap="none" spc="0" normalizeH="0" baseline="0" noProof="0" dirty="0" smtClean="0">
                <a:ln>
                  <a:noFill/>
                </a:ln>
                <a:solidFill>
                  <a:schemeClr val="bg1"/>
                </a:solidFill>
                <a:effectLst/>
                <a:uLnTx/>
                <a:uFillTx/>
                <a:latin typeface="微软雅黑"/>
                <a:ea typeface="微软雅黑"/>
                <a:cs typeface="Arial" panose="020B0604020202020204" pitchFamily="34" charset="0"/>
              </a:endParaRPr>
            </a:p>
          </p:txBody>
        </p:sp>
        <p:sp>
          <p:nvSpPr>
            <p:cNvPr id="17" name="Freeform 28"/>
            <p:cNvSpPr>
              <a:spLocks noChangeArrowheads="1"/>
            </p:cNvSpPr>
            <p:nvPr/>
          </p:nvSpPr>
          <p:spPr bwMode="auto">
            <a:xfrm>
              <a:off x="4707344" y="3627589"/>
              <a:ext cx="327687" cy="303156"/>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ysClr val="window" lastClr="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smtClean="0">
                <a:ln>
                  <a:noFill/>
                </a:ln>
                <a:solidFill>
                  <a:schemeClr val="bg1"/>
                </a:solidFill>
                <a:effectLst/>
                <a:uLnTx/>
                <a:uFillTx/>
                <a:latin typeface="微软雅黑"/>
                <a:ea typeface="微软雅黑"/>
                <a:cs typeface="Arial" panose="020B0604020202020204" pitchFamily="34" charset="0"/>
              </a:endParaRPr>
            </a:p>
          </p:txBody>
        </p:sp>
      </p:grpSp>
      <p:grpSp>
        <p:nvGrpSpPr>
          <p:cNvPr id="10" name="组合 17"/>
          <p:cNvGrpSpPr/>
          <p:nvPr/>
        </p:nvGrpSpPr>
        <p:grpSpPr>
          <a:xfrm>
            <a:off x="2711624" y="3501008"/>
            <a:ext cx="1857099" cy="580291"/>
            <a:chOff x="5657447" y="3396204"/>
            <a:chExt cx="2291111" cy="1145853"/>
          </a:xfrm>
          <a:effectLst>
            <a:outerShdw blurRad="50800" dist="101600" dir="2700000" algn="ctr" rotWithShape="0">
              <a:srgbClr val="000000">
                <a:alpha val="43137"/>
              </a:srgbClr>
            </a:outerShdw>
          </a:effectLst>
        </p:grpSpPr>
        <p:sp>
          <p:nvSpPr>
            <p:cNvPr id="19" name="Rounded Rectangle 367"/>
            <p:cNvSpPr/>
            <p:nvPr/>
          </p:nvSpPr>
          <p:spPr>
            <a:xfrm>
              <a:off x="5657447" y="3396204"/>
              <a:ext cx="2291111" cy="1145853"/>
            </a:xfrm>
            <a:prstGeom prst="roundRect">
              <a:avLst/>
            </a:prstGeom>
            <a:blipFill>
              <a:blip r:embed="rId8" cstate="print"/>
              <a:stretch>
                <a:fillRect/>
              </a:stretch>
            </a:blipFill>
            <a:ln w="12700" cap="flat" cmpd="sng" algn="ctr">
              <a:noFill/>
              <a:prstDash val="solid"/>
              <a:miter lim="800000"/>
            </a:ln>
            <a:effectLst/>
          </p:spPr>
        </p:sp>
        <p:sp>
          <p:nvSpPr>
            <p:cNvPr id="20" name="Rounded Rectangle 4"/>
            <p:cNvSpPr/>
            <p:nvPr/>
          </p:nvSpPr>
          <p:spPr>
            <a:xfrm>
              <a:off x="6034788" y="4058260"/>
              <a:ext cx="1721103" cy="383714"/>
            </a:xfrm>
            <a:prstGeom prst="rect">
              <a:avLst/>
            </a:prstGeom>
            <a:noFill/>
            <a:ln>
              <a:noFill/>
            </a:ln>
            <a:effectLst/>
          </p:spPr>
          <p:txBody>
            <a:bodyPr spcFirstLastPara="0" vert="horz" wrap="square" lIns="45723" tIns="45723" rIns="45723" bIns="45723" numCol="1" spcCol="2540" anchor="ctr" anchorCtr="0">
              <a:noAutofit/>
            </a:bodyPr>
            <a:lstStyle/>
            <a:p>
              <a:pPr marL="0" marR="0" lvl="0" indent="0" algn="ctr" defTabSz="533427" eaLnBrk="1" fontAlgn="auto" latinLnBrk="0" hangingPunct="1">
                <a:lnSpc>
                  <a:spcPct val="90000"/>
                </a:lnSpc>
                <a:spcBef>
                  <a:spcPct val="0"/>
                </a:spcBef>
                <a:spcAft>
                  <a:spcPct val="35000"/>
                </a:spcAft>
                <a:buClrTx/>
                <a:buSzTx/>
                <a:buFontTx/>
                <a:buNone/>
                <a:tabLst/>
                <a:defRPr/>
              </a:pPr>
              <a:r>
                <a:rPr lang="zh-CN" altLang="en-US" sz="2000" b="1" kern="0" dirty="0" smtClean="0">
                  <a:solidFill>
                    <a:schemeClr val="bg1"/>
                  </a:solidFill>
                  <a:latin typeface="微软雅黑"/>
                  <a:ea typeface="微软雅黑"/>
                  <a:cs typeface="Arial" panose="020B0604020202020204" pitchFamily="34" charset="0"/>
                </a:rPr>
                <a:t>如何评价</a:t>
              </a:r>
              <a:endParaRPr kumimoji="0" lang="en-US" altLang="zh-CN" sz="2000" b="1" i="0" u="none" strike="noStrike" kern="0" cap="none" spc="0" normalizeH="0" baseline="0" noProof="0" dirty="0" smtClean="0">
                <a:ln>
                  <a:noFill/>
                </a:ln>
                <a:solidFill>
                  <a:schemeClr val="bg1"/>
                </a:solidFill>
                <a:effectLst/>
                <a:uLnTx/>
                <a:uFillTx/>
                <a:latin typeface="微软雅黑"/>
                <a:ea typeface="微软雅黑"/>
                <a:cs typeface="Arial" panose="020B0604020202020204" pitchFamily="34" charset="0"/>
              </a:endParaRPr>
            </a:p>
          </p:txBody>
        </p:sp>
        <p:sp>
          <p:nvSpPr>
            <p:cNvPr id="21" name="Freeform 24"/>
            <p:cNvSpPr>
              <a:spLocks noChangeArrowheads="1"/>
            </p:cNvSpPr>
            <p:nvPr/>
          </p:nvSpPr>
          <p:spPr bwMode="auto">
            <a:xfrm>
              <a:off x="6602574" y="3675551"/>
              <a:ext cx="297896" cy="237357"/>
            </a:xfrm>
            <a:custGeom>
              <a:avLst/>
              <a:gdLst>
                <a:gd name="T0" fmla="*/ 248 w 497"/>
                <a:gd name="T1" fmla="*/ 150 h 399"/>
                <a:gd name="T2" fmla="*/ 248 w 497"/>
                <a:gd name="T3" fmla="*/ 150 h 399"/>
                <a:gd name="T4" fmla="*/ 177 w 497"/>
                <a:gd name="T5" fmla="*/ 221 h 399"/>
                <a:gd name="T6" fmla="*/ 248 w 497"/>
                <a:gd name="T7" fmla="*/ 292 h 399"/>
                <a:gd name="T8" fmla="*/ 319 w 497"/>
                <a:gd name="T9" fmla="*/ 221 h 399"/>
                <a:gd name="T10" fmla="*/ 248 w 497"/>
                <a:gd name="T11" fmla="*/ 150 h 399"/>
                <a:gd name="T12" fmla="*/ 442 w 497"/>
                <a:gd name="T13" fmla="*/ 70 h 399"/>
                <a:gd name="T14" fmla="*/ 442 w 497"/>
                <a:gd name="T15" fmla="*/ 70 h 399"/>
                <a:gd name="T16" fmla="*/ 389 w 497"/>
                <a:gd name="T17" fmla="*/ 70 h 399"/>
                <a:gd name="T18" fmla="*/ 363 w 497"/>
                <a:gd name="T19" fmla="*/ 61 h 399"/>
                <a:gd name="T20" fmla="*/ 354 w 497"/>
                <a:gd name="T21" fmla="*/ 8 h 399"/>
                <a:gd name="T22" fmla="*/ 327 w 497"/>
                <a:gd name="T23" fmla="*/ 0 h 399"/>
                <a:gd name="T24" fmla="*/ 159 w 497"/>
                <a:gd name="T25" fmla="*/ 0 h 399"/>
                <a:gd name="T26" fmla="*/ 142 w 497"/>
                <a:gd name="T27" fmla="*/ 8 h 399"/>
                <a:gd name="T28" fmla="*/ 123 w 497"/>
                <a:gd name="T29" fmla="*/ 61 h 399"/>
                <a:gd name="T30" fmla="*/ 106 w 497"/>
                <a:gd name="T31" fmla="*/ 70 h 399"/>
                <a:gd name="T32" fmla="*/ 53 w 497"/>
                <a:gd name="T33" fmla="*/ 70 h 399"/>
                <a:gd name="T34" fmla="*/ 0 w 497"/>
                <a:gd name="T35" fmla="*/ 123 h 399"/>
                <a:gd name="T36" fmla="*/ 0 w 497"/>
                <a:gd name="T37" fmla="*/ 345 h 399"/>
                <a:gd name="T38" fmla="*/ 53 w 497"/>
                <a:gd name="T39" fmla="*/ 398 h 399"/>
                <a:gd name="T40" fmla="*/ 442 w 497"/>
                <a:gd name="T41" fmla="*/ 398 h 399"/>
                <a:gd name="T42" fmla="*/ 496 w 497"/>
                <a:gd name="T43" fmla="*/ 345 h 399"/>
                <a:gd name="T44" fmla="*/ 496 w 497"/>
                <a:gd name="T45" fmla="*/ 123 h 399"/>
                <a:gd name="T46" fmla="*/ 442 w 497"/>
                <a:gd name="T47" fmla="*/ 70 h 399"/>
                <a:gd name="T48" fmla="*/ 248 w 497"/>
                <a:gd name="T49" fmla="*/ 345 h 399"/>
                <a:gd name="T50" fmla="*/ 248 w 497"/>
                <a:gd name="T51" fmla="*/ 345 h 399"/>
                <a:gd name="T52" fmla="*/ 123 w 497"/>
                <a:gd name="T53" fmla="*/ 221 h 399"/>
                <a:gd name="T54" fmla="*/ 248 w 497"/>
                <a:gd name="T55" fmla="*/ 97 h 399"/>
                <a:gd name="T56" fmla="*/ 372 w 497"/>
                <a:gd name="T57" fmla="*/ 221 h 399"/>
                <a:gd name="T58" fmla="*/ 248 w 497"/>
                <a:gd name="T59" fmla="*/ 345 h 399"/>
                <a:gd name="T60" fmla="*/ 425 w 497"/>
                <a:gd name="T61" fmla="*/ 159 h 399"/>
                <a:gd name="T62" fmla="*/ 425 w 497"/>
                <a:gd name="T63" fmla="*/ 159 h 399"/>
                <a:gd name="T64" fmla="*/ 407 w 497"/>
                <a:gd name="T65" fmla="*/ 141 h 399"/>
                <a:gd name="T66" fmla="*/ 425 w 497"/>
                <a:gd name="T67" fmla="*/ 123 h 399"/>
                <a:gd name="T68" fmla="*/ 442 w 497"/>
                <a:gd name="T69" fmla="*/ 141 h 399"/>
                <a:gd name="T70" fmla="*/ 425 w 497"/>
                <a:gd name="T71" fmla="*/ 1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99">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solidFill>
              <a:sysClr val="window" lastClr="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smtClean="0">
                <a:ln>
                  <a:noFill/>
                </a:ln>
                <a:solidFill>
                  <a:schemeClr val="bg1"/>
                </a:solidFill>
                <a:effectLst/>
                <a:uLnTx/>
                <a:uFillTx/>
                <a:latin typeface="微软雅黑"/>
                <a:ea typeface="微软雅黑"/>
                <a:cs typeface="Arial" panose="020B0604020202020204" pitchFamily="34" charset="0"/>
              </a:endParaRPr>
            </a:p>
          </p:txBody>
        </p:sp>
      </p:grpSp>
      <p:grpSp>
        <p:nvGrpSpPr>
          <p:cNvPr id="14" name="组合 21"/>
          <p:cNvGrpSpPr/>
          <p:nvPr/>
        </p:nvGrpSpPr>
        <p:grpSpPr>
          <a:xfrm>
            <a:off x="1487488" y="4509120"/>
            <a:ext cx="1857099" cy="580291"/>
            <a:chOff x="4729656" y="4123202"/>
            <a:chExt cx="2291111" cy="1145853"/>
          </a:xfrm>
          <a:effectLst>
            <a:outerShdw blurRad="50800" dist="101600" dir="2700000" algn="ctr" rotWithShape="0">
              <a:srgbClr val="000000">
                <a:alpha val="43137"/>
              </a:srgbClr>
            </a:outerShdw>
          </a:effectLst>
        </p:grpSpPr>
        <p:sp>
          <p:nvSpPr>
            <p:cNvPr id="23" name="Rounded Rectangle 365"/>
            <p:cNvSpPr/>
            <p:nvPr/>
          </p:nvSpPr>
          <p:spPr>
            <a:xfrm>
              <a:off x="4729656" y="4123202"/>
              <a:ext cx="2291111" cy="1145853"/>
            </a:xfrm>
            <a:prstGeom prst="roundRect">
              <a:avLst/>
            </a:prstGeom>
            <a:blipFill>
              <a:blip r:embed="rId9" cstate="print"/>
              <a:stretch>
                <a:fillRect/>
              </a:stretch>
            </a:blipFill>
            <a:ln w="12700" cap="flat" cmpd="sng" algn="ctr">
              <a:noFill/>
              <a:prstDash val="solid"/>
              <a:miter lim="800000"/>
            </a:ln>
            <a:effectLst/>
          </p:spPr>
        </p:sp>
        <p:sp>
          <p:nvSpPr>
            <p:cNvPr id="24" name="Rounded Rectangle 4"/>
            <p:cNvSpPr/>
            <p:nvPr/>
          </p:nvSpPr>
          <p:spPr>
            <a:xfrm>
              <a:off x="5085002" y="4691955"/>
              <a:ext cx="1472732" cy="348830"/>
            </a:xfrm>
            <a:prstGeom prst="rect">
              <a:avLst/>
            </a:prstGeom>
            <a:noFill/>
            <a:ln>
              <a:noFill/>
            </a:ln>
            <a:effectLst/>
          </p:spPr>
          <p:txBody>
            <a:bodyPr spcFirstLastPara="0" vert="horz" wrap="square" lIns="45723" tIns="45723" rIns="45723" bIns="45723" numCol="1" spcCol="2540" anchor="ctr" anchorCtr="0">
              <a:noAutofit/>
            </a:bodyPr>
            <a:lstStyle/>
            <a:p>
              <a:pPr marL="0" marR="0" lvl="0" indent="0" algn="ctr" defTabSz="533427" eaLnBrk="1" fontAlgn="auto" latinLnBrk="0" hangingPunct="1">
                <a:lnSpc>
                  <a:spcPct val="90000"/>
                </a:lnSpc>
                <a:spcBef>
                  <a:spcPct val="0"/>
                </a:spcBef>
                <a:spcAft>
                  <a:spcPct val="35000"/>
                </a:spcAft>
                <a:buClrTx/>
                <a:buSzTx/>
                <a:buFontTx/>
                <a:buNone/>
                <a:tabLst/>
                <a:defRPr/>
              </a:pPr>
              <a:r>
                <a:rPr kumimoji="0" lang="zh-CN" altLang="en-US" sz="2000" b="1" i="0" u="none" strike="noStrike" kern="0" cap="none" spc="0" normalizeH="0" baseline="0" noProof="0" dirty="0" smtClean="0">
                  <a:ln>
                    <a:noFill/>
                  </a:ln>
                  <a:solidFill>
                    <a:schemeClr val="bg1"/>
                  </a:solidFill>
                  <a:effectLst/>
                  <a:uLnTx/>
                  <a:uFillTx/>
                  <a:latin typeface="微软雅黑"/>
                  <a:ea typeface="微软雅黑"/>
                  <a:cs typeface="Arial" panose="020B0604020202020204" pitchFamily="34" charset="0"/>
                </a:rPr>
                <a:t>如何证明</a:t>
              </a:r>
              <a:endParaRPr kumimoji="0" lang="en-US" altLang="zh-CN" sz="2000" b="1" i="0" u="none" strike="noStrike" kern="0" cap="none" spc="0" normalizeH="0" baseline="0" noProof="0" dirty="0" smtClean="0">
                <a:ln>
                  <a:noFill/>
                </a:ln>
                <a:solidFill>
                  <a:schemeClr val="bg1"/>
                </a:solidFill>
                <a:effectLst/>
                <a:uLnTx/>
                <a:uFillTx/>
                <a:latin typeface="微软雅黑"/>
                <a:ea typeface="微软雅黑"/>
                <a:cs typeface="Arial" panose="020B0604020202020204" pitchFamily="34" charset="0"/>
              </a:endParaRPr>
            </a:p>
          </p:txBody>
        </p:sp>
        <p:sp>
          <p:nvSpPr>
            <p:cNvPr id="25" name="Freeform 97"/>
            <p:cNvSpPr>
              <a:spLocks noChangeArrowheads="1"/>
            </p:cNvSpPr>
            <p:nvPr/>
          </p:nvSpPr>
          <p:spPr bwMode="auto">
            <a:xfrm>
              <a:off x="5685621" y="4281321"/>
              <a:ext cx="297899" cy="281401"/>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ysClr val="window" lastClr="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smtClean="0">
                <a:ln>
                  <a:noFill/>
                </a:ln>
                <a:solidFill>
                  <a:schemeClr val="bg1"/>
                </a:solidFill>
                <a:effectLst/>
                <a:uLnTx/>
                <a:uFillTx/>
                <a:latin typeface="微软雅黑"/>
                <a:ea typeface="微软雅黑"/>
                <a:cs typeface="Arial" panose="020B0604020202020204" pitchFamily="34" charset="0"/>
              </a:endParaRPr>
            </a:p>
          </p:txBody>
        </p:sp>
      </p:grpSp>
      <p:sp>
        <p:nvSpPr>
          <p:cNvPr id="26" name="TextBox 82"/>
          <p:cNvSpPr txBox="1"/>
          <p:nvPr/>
        </p:nvSpPr>
        <p:spPr>
          <a:xfrm>
            <a:off x="1320131" y="421310"/>
            <a:ext cx="1529498" cy="415402"/>
          </a:xfrm>
          <a:prstGeom prst="rect">
            <a:avLst/>
          </a:prstGeom>
          <a:noFill/>
        </p:spPr>
        <p:txBody>
          <a:bodyPr wrap="square" lIns="0" tIns="0" rIns="0" bIns="0" rtlCol="0">
            <a:spAutoFit/>
          </a:bodyPr>
          <a:lstStyle/>
          <a:p>
            <a:r>
              <a:rPr lang="zh-CN" altLang="en-US" sz="2699" b="1" dirty="0" smtClean="0">
                <a:solidFill>
                  <a:schemeClr val="bg1"/>
                </a:solidFill>
                <a:latin typeface="微软雅黑"/>
                <a:ea typeface="微软雅黑"/>
              </a:rPr>
              <a:t>读中摘录</a:t>
            </a:r>
            <a:endParaRPr lang="zh-CN" altLang="en-US" sz="2699" b="1" dirty="0">
              <a:solidFill>
                <a:schemeClr val="bg1"/>
              </a:solidFill>
              <a:latin typeface="微软雅黑"/>
              <a:ea typeface="微软雅黑"/>
            </a:endParaRPr>
          </a:p>
        </p:txBody>
      </p:sp>
      <p:sp>
        <p:nvSpPr>
          <p:cNvPr id="27" name="椭圆 26"/>
          <p:cNvSpPr/>
          <p:nvPr/>
        </p:nvSpPr>
        <p:spPr>
          <a:xfrm>
            <a:off x="2849629" y="602878"/>
            <a:ext cx="132036" cy="132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8" name="TextBox 86"/>
          <p:cNvSpPr txBox="1"/>
          <p:nvPr/>
        </p:nvSpPr>
        <p:spPr>
          <a:xfrm>
            <a:off x="3112171" y="421310"/>
            <a:ext cx="2551781" cy="415370"/>
          </a:xfrm>
          <a:prstGeom prst="rect">
            <a:avLst/>
          </a:prstGeom>
          <a:noFill/>
        </p:spPr>
        <p:txBody>
          <a:bodyPr wrap="square" lIns="0" tIns="0" rIns="0" bIns="0" rtlCol="0">
            <a:spAutoFit/>
          </a:bodyPr>
          <a:lstStyle/>
          <a:p>
            <a:r>
              <a:rPr lang="zh-CN" altLang="en-US" sz="2699" dirty="0" smtClean="0">
                <a:solidFill>
                  <a:schemeClr val="bg1"/>
                </a:solidFill>
                <a:latin typeface="微软雅黑"/>
                <a:ea typeface="微软雅黑"/>
              </a:rPr>
              <a:t>课堂观察的</a:t>
            </a:r>
            <a:r>
              <a:rPr lang="zh-CN" altLang="en-US" sz="2699" dirty="0" smtClean="0">
                <a:solidFill>
                  <a:schemeClr val="bg1"/>
                </a:solidFill>
                <a:latin typeface="微软雅黑"/>
                <a:ea typeface="微软雅黑"/>
              </a:rPr>
              <a:t>困境</a:t>
            </a:r>
            <a:endParaRPr lang="zh-CN" altLang="en-US" sz="2699" dirty="0">
              <a:solidFill>
                <a:schemeClr val="bg1"/>
              </a:solidFill>
              <a:latin typeface="微软雅黑"/>
              <a:ea typeface="微软雅黑"/>
            </a:endParaRPr>
          </a:p>
        </p:txBody>
      </p:sp>
      <p:sp>
        <p:nvSpPr>
          <p:cNvPr id="29" name="TextBox 62"/>
          <p:cNvSpPr txBox="1"/>
          <p:nvPr/>
        </p:nvSpPr>
        <p:spPr>
          <a:xfrm>
            <a:off x="4223792" y="1412776"/>
            <a:ext cx="2012099" cy="523224"/>
          </a:xfrm>
          <a:prstGeom prst="rect">
            <a:avLst/>
          </a:prstGeom>
          <a:noFill/>
        </p:spPr>
        <p:txBody>
          <a:bodyPr wrap="none" lIns="91445" tIns="45722" rIns="91445" bIns="45722" rtlCol="0">
            <a:spAutoFit/>
          </a:bodyPr>
          <a:lstStyle/>
          <a:p>
            <a:pPr algn="r"/>
            <a:r>
              <a:rPr lang="zh-CN" alt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微软雅黑" pitchFamily="34" charset="-122"/>
                <a:ea typeface="微软雅黑" pitchFamily="34" charset="-122"/>
              </a:rPr>
              <a:t>两条问题链</a:t>
            </a:r>
            <a:endParaRPr lang="zh-CN" alt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微软雅黑" pitchFamily="34" charset="-122"/>
              <a:ea typeface="微软雅黑" pitchFamily="34" charset="-122"/>
            </a:endParaRPr>
          </a:p>
        </p:txBody>
      </p:sp>
      <p:grpSp>
        <p:nvGrpSpPr>
          <p:cNvPr id="30" name="组合 13"/>
          <p:cNvGrpSpPr/>
          <p:nvPr/>
        </p:nvGrpSpPr>
        <p:grpSpPr>
          <a:xfrm>
            <a:off x="7135399" y="642247"/>
            <a:ext cx="1912926" cy="3737572"/>
            <a:chOff x="4455101" y="1170841"/>
            <a:chExt cx="1612793" cy="2861259"/>
          </a:xfrm>
          <a:effectLst>
            <a:outerShdw blurRad="50800" dist="38100" dir="2700000" algn="tl" rotWithShape="0">
              <a:prstClr val="black">
                <a:alpha val="40000"/>
              </a:prstClr>
            </a:outerShdw>
          </a:effectLst>
        </p:grpSpPr>
        <p:sp>
          <p:nvSpPr>
            <p:cNvPr id="31" name="任意多边形 30"/>
            <p:cNvSpPr/>
            <p:nvPr/>
          </p:nvSpPr>
          <p:spPr>
            <a:xfrm>
              <a:off x="4715750" y="1595336"/>
              <a:ext cx="1352144" cy="2140085"/>
            </a:xfrm>
            <a:custGeom>
              <a:avLst/>
              <a:gdLst>
                <a:gd name="connsiteX0" fmla="*/ 389106 w 1352144"/>
                <a:gd name="connsiteY0" fmla="*/ 2140085 h 2140085"/>
                <a:gd name="connsiteX1" fmla="*/ 0 w 1352144"/>
                <a:gd name="connsiteY1" fmla="*/ 1459149 h 2140085"/>
                <a:gd name="connsiteX2" fmla="*/ 622570 w 1352144"/>
                <a:gd name="connsiteY2" fmla="*/ 379379 h 2140085"/>
                <a:gd name="connsiteX3" fmla="*/ 486383 w 1352144"/>
                <a:gd name="connsiteY3" fmla="*/ 321013 h 2140085"/>
                <a:gd name="connsiteX4" fmla="*/ 1245140 w 1352144"/>
                <a:gd name="connsiteY4" fmla="*/ 0 h 2140085"/>
                <a:gd name="connsiteX5" fmla="*/ 1352144 w 1352144"/>
                <a:gd name="connsiteY5" fmla="*/ 817123 h 2140085"/>
                <a:gd name="connsiteX6" fmla="*/ 1215957 w 1352144"/>
                <a:gd name="connsiteY6" fmla="*/ 739302 h 2140085"/>
                <a:gd name="connsiteX7" fmla="*/ 389106 w 1352144"/>
                <a:gd name="connsiteY7" fmla="*/ 2140085 h 214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2144" h="2140085">
                  <a:moveTo>
                    <a:pt x="389106" y="2140085"/>
                  </a:moveTo>
                  <a:lnTo>
                    <a:pt x="0" y="1459149"/>
                  </a:lnTo>
                  <a:lnTo>
                    <a:pt x="622570" y="379379"/>
                  </a:lnTo>
                  <a:lnTo>
                    <a:pt x="486383" y="321013"/>
                  </a:lnTo>
                  <a:lnTo>
                    <a:pt x="1245140" y="0"/>
                  </a:lnTo>
                  <a:lnTo>
                    <a:pt x="1352144" y="817123"/>
                  </a:lnTo>
                  <a:lnTo>
                    <a:pt x="1215957" y="739302"/>
                  </a:lnTo>
                  <a:lnTo>
                    <a:pt x="389106" y="2140085"/>
                  </a:lnTo>
                  <a:close/>
                </a:path>
              </a:pathLst>
            </a:custGeom>
            <a:blipFill>
              <a:blip r:embed="rId6"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2" name="矩形 31"/>
            <p:cNvSpPr/>
            <p:nvPr/>
          </p:nvSpPr>
          <p:spPr>
            <a:xfrm rot="18140752">
              <a:off x="3592261" y="2033681"/>
              <a:ext cx="2301911" cy="576232"/>
            </a:xfrm>
            <a:prstGeom prst="rect">
              <a:avLst/>
            </a:prstGeom>
          </p:spPr>
          <p:txBody>
            <a:bodyPr wrap="square">
              <a:spAutoFit/>
            </a:bodyPr>
            <a:lstStyle/>
            <a:p>
              <a:pPr algn="ctr"/>
              <a:r>
                <a:rPr lang="en-US" altLang="zh-CN" sz="2800" b="1" dirty="0" smtClean="0">
                  <a:solidFill>
                    <a:schemeClr val="bg1"/>
                  </a:solidFill>
                  <a:latin typeface="Agency FB" panose="020B0503020202020204" pitchFamily="34" charset="0"/>
                  <a:ea typeface="微软雅黑" panose="020B0503020204020204" pitchFamily="34" charset="-122"/>
                </a:rPr>
                <a:t>1</a:t>
              </a:r>
              <a:r>
                <a:rPr lang="zh-CN" altLang="en-US" sz="2800" b="1" dirty="0" smtClean="0">
                  <a:solidFill>
                    <a:schemeClr val="bg1"/>
                  </a:solidFill>
                  <a:latin typeface="Agency FB" panose="020B0503020202020204" pitchFamily="34" charset="0"/>
                  <a:ea typeface="微软雅黑" panose="020B0503020204020204" pitchFamily="34" charset="-122"/>
                </a:rPr>
                <a:t>、提出问题</a:t>
              </a:r>
              <a:endParaRPr lang="zh-CN" altLang="en-US" sz="2800" b="1" dirty="0">
                <a:solidFill>
                  <a:schemeClr val="bg1"/>
                </a:solidFill>
                <a:latin typeface="Agency FB" panose="020B0503020202020204" pitchFamily="34" charset="0"/>
                <a:ea typeface="微软雅黑" panose="020B0503020204020204" pitchFamily="34" charset="-122"/>
              </a:endParaRPr>
            </a:p>
          </p:txBody>
        </p:sp>
        <p:pic>
          <p:nvPicPr>
            <p:cNvPr id="33" name="图片 32"/>
            <p:cNvPicPr>
              <a:picLocks noChangeAspect="1"/>
            </p:cNvPicPr>
            <p:nvPr/>
          </p:nvPicPr>
          <p:blipFill rotWithShape="1">
            <a:blip r:embed="rId10" cstate="print">
              <a:biLevel thresh="75000"/>
              <a:extLst>
                <a:ext uri="{BEBA8EAE-BF5A-486C-A8C5-ECC9F3942E4B}">
                  <a14:imgProps xmlns="" xmlns:a14="http://schemas.microsoft.com/office/drawing/2010/main">
                    <a14:imgLayer r:embed="rId11">
                      <a14:imgEffect>
                        <a14:saturation sat="66000"/>
                      </a14:imgEffect>
                    </a14:imgLayer>
                  </a14:imgProps>
                </a:ext>
              </a:extLst>
            </a:blip>
            <a:srcRect t="76775"/>
            <a:stretch/>
          </p:blipFill>
          <p:spPr>
            <a:xfrm rot="3816638" flipV="1">
              <a:off x="4098184" y="3183640"/>
              <a:ext cx="1551008" cy="145911"/>
            </a:xfrm>
            <a:prstGeom prst="rect">
              <a:avLst/>
            </a:prstGeom>
          </p:spPr>
        </p:pic>
      </p:grpSp>
      <p:grpSp>
        <p:nvGrpSpPr>
          <p:cNvPr id="35" name="组合 18"/>
          <p:cNvGrpSpPr/>
          <p:nvPr/>
        </p:nvGrpSpPr>
        <p:grpSpPr>
          <a:xfrm>
            <a:off x="8904312" y="1675630"/>
            <a:ext cx="2567014" cy="3591927"/>
            <a:chOff x="6639228" y="2730970"/>
            <a:chExt cx="2214929" cy="2472630"/>
          </a:xfrm>
          <a:effectLst>
            <a:outerShdw blurRad="50800" dist="38100" dir="2700000" algn="tl" rotWithShape="0">
              <a:prstClr val="black">
                <a:alpha val="40000"/>
              </a:prstClr>
            </a:outerShdw>
          </a:effectLst>
        </p:grpSpPr>
        <p:sp>
          <p:nvSpPr>
            <p:cNvPr id="36" name="任意多边形 35"/>
            <p:cNvSpPr/>
            <p:nvPr/>
          </p:nvSpPr>
          <p:spPr>
            <a:xfrm>
              <a:off x="6933656" y="3073940"/>
              <a:ext cx="1747420" cy="2129660"/>
            </a:xfrm>
            <a:custGeom>
              <a:avLst/>
              <a:gdLst>
                <a:gd name="connsiteX0" fmla="*/ 0 w 1575881"/>
                <a:gd name="connsiteY0" fmla="*/ 0 h 1809345"/>
                <a:gd name="connsiteX1" fmla="*/ 836579 w 1575881"/>
                <a:gd name="connsiteY1" fmla="*/ 0 h 1809345"/>
                <a:gd name="connsiteX2" fmla="*/ 1439694 w 1575881"/>
                <a:gd name="connsiteY2" fmla="*/ 1060315 h 1809345"/>
                <a:gd name="connsiteX3" fmla="*/ 1575881 w 1575881"/>
                <a:gd name="connsiteY3" fmla="*/ 992221 h 1809345"/>
                <a:gd name="connsiteX4" fmla="*/ 1449421 w 1575881"/>
                <a:gd name="connsiteY4" fmla="*/ 1809345 h 1809345"/>
                <a:gd name="connsiteX5" fmla="*/ 710119 w 1575881"/>
                <a:gd name="connsiteY5" fmla="*/ 1498060 h 1809345"/>
                <a:gd name="connsiteX6" fmla="*/ 826851 w 1575881"/>
                <a:gd name="connsiteY6" fmla="*/ 1429966 h 1809345"/>
                <a:gd name="connsiteX7" fmla="*/ 0 w 1575881"/>
                <a:gd name="connsiteY7" fmla="*/ 0 h 180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5881" h="1809345">
                  <a:moveTo>
                    <a:pt x="0" y="0"/>
                  </a:moveTo>
                  <a:lnTo>
                    <a:pt x="836579" y="0"/>
                  </a:lnTo>
                  <a:lnTo>
                    <a:pt x="1439694" y="1060315"/>
                  </a:lnTo>
                  <a:lnTo>
                    <a:pt x="1575881" y="992221"/>
                  </a:lnTo>
                  <a:lnTo>
                    <a:pt x="1449421" y="1809345"/>
                  </a:lnTo>
                  <a:lnTo>
                    <a:pt x="710119" y="1498060"/>
                  </a:lnTo>
                  <a:lnTo>
                    <a:pt x="826851" y="1429966"/>
                  </a:lnTo>
                  <a:lnTo>
                    <a:pt x="0" y="0"/>
                  </a:lnTo>
                  <a:close/>
                </a:path>
              </a:pathLst>
            </a:custGeom>
            <a:blipFill>
              <a:blip r:embed="rId8"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37" name="矩形 36"/>
            <p:cNvSpPr/>
            <p:nvPr/>
          </p:nvSpPr>
          <p:spPr>
            <a:xfrm rot="4054843">
              <a:off x="7582588" y="3326776"/>
              <a:ext cx="1867375" cy="675763"/>
            </a:xfrm>
            <a:prstGeom prst="rect">
              <a:avLst/>
            </a:prstGeom>
          </p:spPr>
          <p:txBody>
            <a:bodyPr wrap="square">
              <a:spAutoFit/>
            </a:bodyPr>
            <a:lstStyle/>
            <a:p>
              <a:pPr algn="ctr"/>
              <a:r>
                <a:rPr lang="en-US" altLang="zh-CN" sz="2800" b="1" dirty="0" smtClean="0">
                  <a:solidFill>
                    <a:schemeClr val="bg1"/>
                  </a:solidFill>
                  <a:latin typeface="Agency FB" panose="020B0503020202020204" pitchFamily="34" charset="0"/>
                  <a:ea typeface="微软雅黑" panose="020B0503020204020204" pitchFamily="34" charset="-122"/>
                </a:rPr>
                <a:t>2</a:t>
              </a:r>
              <a:r>
                <a:rPr lang="zh-CN" altLang="en-US" sz="2800" b="1" dirty="0" smtClean="0">
                  <a:solidFill>
                    <a:schemeClr val="bg1"/>
                  </a:solidFill>
                  <a:latin typeface="Agency FB" panose="020B0503020202020204" pitchFamily="34" charset="0"/>
                  <a:ea typeface="微软雅黑" panose="020B0503020204020204" pitchFamily="34" charset="-122"/>
                </a:rPr>
                <a:t>、</a:t>
              </a:r>
              <a:r>
                <a:rPr lang="zh-CN" altLang="en-US" sz="2800" b="1" dirty="0" smtClean="0">
                  <a:solidFill>
                    <a:schemeClr val="bg1"/>
                  </a:solidFill>
                  <a:latin typeface="Agency FB" panose="020B0503020202020204" pitchFamily="34" charset="0"/>
                  <a:ea typeface="微软雅黑" panose="020B0503020204020204" pitchFamily="34" charset="-122"/>
                </a:rPr>
                <a:t>分析问题</a:t>
              </a:r>
              <a:endParaRPr lang="zh-CN" altLang="en-US" sz="2800" b="1" dirty="0">
                <a:solidFill>
                  <a:schemeClr val="bg1"/>
                </a:solidFill>
                <a:latin typeface="Agency FB" panose="020B0503020202020204" pitchFamily="34" charset="0"/>
                <a:ea typeface="微软雅黑" panose="020B0503020204020204" pitchFamily="34" charset="-122"/>
              </a:endParaRPr>
            </a:p>
          </p:txBody>
        </p:sp>
        <p:pic>
          <p:nvPicPr>
            <p:cNvPr id="38" name="图片 37"/>
            <p:cNvPicPr>
              <a:picLocks noChangeAspect="1"/>
            </p:cNvPicPr>
            <p:nvPr/>
          </p:nvPicPr>
          <p:blipFill rotWithShape="1">
            <a:blip r:embed="rId10" cstate="print">
              <a:biLevel thresh="75000"/>
              <a:extLst>
                <a:ext uri="{BEBA8EAE-BF5A-486C-A8C5-ECC9F3942E4B}">
                  <a14:imgProps xmlns="" xmlns:a14="http://schemas.microsoft.com/office/drawing/2010/main">
                    <a14:imgLayer r:embed="rId11">
                      <a14:imgEffect>
                        <a14:saturation sat="66000"/>
                      </a14:imgEffect>
                    </a14:imgLayer>
                  </a14:imgProps>
                </a:ext>
              </a:extLst>
            </a:blip>
            <a:srcRect t="76775"/>
            <a:stretch/>
          </p:blipFill>
          <p:spPr>
            <a:xfrm rot="10800000" flipV="1">
              <a:off x="6639228" y="3073330"/>
              <a:ext cx="1551008" cy="145911"/>
            </a:xfrm>
            <a:prstGeom prst="rect">
              <a:avLst/>
            </a:prstGeom>
          </p:spPr>
        </p:pic>
      </p:grpSp>
      <p:grpSp>
        <p:nvGrpSpPr>
          <p:cNvPr id="40" name="组合 23"/>
          <p:cNvGrpSpPr/>
          <p:nvPr/>
        </p:nvGrpSpPr>
        <p:grpSpPr>
          <a:xfrm>
            <a:off x="7032106" y="3928369"/>
            <a:ext cx="3419949" cy="2041390"/>
            <a:chOff x="4809528" y="4695209"/>
            <a:chExt cx="2639916" cy="1597624"/>
          </a:xfrm>
          <a:effectLst>
            <a:outerShdw blurRad="50800" dist="38100" dir="2700000" algn="tl" rotWithShape="0">
              <a:prstClr val="black">
                <a:alpha val="40000"/>
              </a:prstClr>
            </a:outerShdw>
          </a:effectLst>
        </p:grpSpPr>
        <p:sp>
          <p:nvSpPr>
            <p:cNvPr id="41" name="任意多边形 40"/>
            <p:cNvSpPr/>
            <p:nvPr/>
          </p:nvSpPr>
          <p:spPr>
            <a:xfrm>
              <a:off x="4809528" y="4811585"/>
              <a:ext cx="2276272" cy="1011677"/>
            </a:xfrm>
            <a:custGeom>
              <a:avLst/>
              <a:gdLst>
                <a:gd name="connsiteX0" fmla="*/ 2276272 w 2276272"/>
                <a:gd name="connsiteY0" fmla="*/ 175098 h 1011677"/>
                <a:gd name="connsiteX1" fmla="*/ 642025 w 2276272"/>
                <a:gd name="connsiteY1" fmla="*/ 175098 h 1011677"/>
                <a:gd name="connsiteX2" fmla="*/ 642025 w 2276272"/>
                <a:gd name="connsiteY2" fmla="*/ 0 h 1011677"/>
                <a:gd name="connsiteX3" fmla="*/ 0 w 2276272"/>
                <a:gd name="connsiteY3" fmla="*/ 505838 h 1011677"/>
                <a:gd name="connsiteX4" fmla="*/ 651753 w 2276272"/>
                <a:gd name="connsiteY4" fmla="*/ 1011677 h 1011677"/>
                <a:gd name="connsiteX5" fmla="*/ 651753 w 2276272"/>
                <a:gd name="connsiteY5" fmla="*/ 865762 h 1011677"/>
                <a:gd name="connsiteX6" fmla="*/ 1916349 w 2276272"/>
                <a:gd name="connsiteY6" fmla="*/ 865762 h 1011677"/>
                <a:gd name="connsiteX7" fmla="*/ 2276272 w 2276272"/>
                <a:gd name="connsiteY7" fmla="*/ 175098 h 101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6272" h="1011677">
                  <a:moveTo>
                    <a:pt x="2276272" y="175098"/>
                  </a:moveTo>
                  <a:lnTo>
                    <a:pt x="642025" y="175098"/>
                  </a:lnTo>
                  <a:lnTo>
                    <a:pt x="642025" y="0"/>
                  </a:lnTo>
                  <a:lnTo>
                    <a:pt x="0" y="505838"/>
                  </a:lnTo>
                  <a:lnTo>
                    <a:pt x="651753" y="1011677"/>
                  </a:lnTo>
                  <a:lnTo>
                    <a:pt x="651753" y="865762"/>
                  </a:lnTo>
                  <a:lnTo>
                    <a:pt x="1916349" y="865762"/>
                  </a:lnTo>
                  <a:lnTo>
                    <a:pt x="2276272" y="175098"/>
                  </a:lnTo>
                  <a:close/>
                </a:path>
              </a:pathLst>
            </a:custGeom>
            <a:blipFill>
              <a:blip r:embed="rId7"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2" name="矩形 41"/>
            <p:cNvSpPr/>
            <p:nvPr/>
          </p:nvSpPr>
          <p:spPr>
            <a:xfrm>
              <a:off x="5254201" y="5769613"/>
              <a:ext cx="2195243" cy="523220"/>
            </a:xfrm>
            <a:prstGeom prst="rect">
              <a:avLst/>
            </a:prstGeom>
          </p:spPr>
          <p:txBody>
            <a:bodyPr wrap="square">
              <a:spAutoFit/>
            </a:bodyPr>
            <a:lstStyle/>
            <a:p>
              <a:pPr algn="ctr"/>
              <a:r>
                <a:rPr lang="en-US" altLang="zh-CN" sz="2800" b="1" dirty="0" smtClean="0">
                  <a:solidFill>
                    <a:schemeClr val="bg1"/>
                  </a:solidFill>
                  <a:latin typeface="Agency FB" panose="020B0503020202020204" pitchFamily="34" charset="0"/>
                  <a:ea typeface="微软雅黑" panose="020B0503020204020204" pitchFamily="34" charset="-122"/>
                </a:rPr>
                <a:t>3</a:t>
              </a:r>
              <a:r>
                <a:rPr lang="zh-CN" altLang="en-US" sz="2800" b="1" dirty="0" smtClean="0">
                  <a:solidFill>
                    <a:schemeClr val="bg1"/>
                  </a:solidFill>
                  <a:latin typeface="Agency FB" panose="020B0503020202020204" pitchFamily="34" charset="0"/>
                  <a:ea typeface="微软雅黑" panose="020B0503020204020204" pitchFamily="34" charset="-122"/>
                </a:rPr>
                <a:t>、解决问题</a:t>
              </a:r>
              <a:endParaRPr lang="zh-CN" altLang="en-US" sz="2800" b="1" dirty="0">
                <a:solidFill>
                  <a:schemeClr val="bg1"/>
                </a:solidFill>
                <a:latin typeface="Agency FB" panose="020B0503020202020204" pitchFamily="34" charset="0"/>
                <a:ea typeface="微软雅黑" panose="020B0503020204020204" pitchFamily="34" charset="-122"/>
              </a:endParaRPr>
            </a:p>
          </p:txBody>
        </p:sp>
        <p:pic>
          <p:nvPicPr>
            <p:cNvPr id="43" name="图片 42"/>
            <p:cNvPicPr>
              <a:picLocks noChangeAspect="1"/>
            </p:cNvPicPr>
            <p:nvPr/>
          </p:nvPicPr>
          <p:blipFill rotWithShape="1">
            <a:blip r:embed="rId10" cstate="print">
              <a:biLevel thresh="75000"/>
              <a:extLst>
                <a:ext uri="{BEBA8EAE-BF5A-486C-A8C5-ECC9F3942E4B}">
                  <a14:imgProps xmlns="" xmlns:a14="http://schemas.microsoft.com/office/drawing/2010/main">
                    <a14:imgLayer r:embed="rId11">
                      <a14:imgEffect>
                        <a14:saturation sat="66000"/>
                      </a14:imgEffect>
                    </a14:imgLayer>
                  </a14:imgProps>
                </a:ext>
              </a:extLst>
            </a:blip>
            <a:srcRect t="76775"/>
            <a:stretch/>
          </p:blipFill>
          <p:spPr>
            <a:xfrm rot="17925017" flipV="1">
              <a:off x="6022255" y="5397757"/>
              <a:ext cx="1551008" cy="145911"/>
            </a:xfrm>
            <a:prstGeom prst="rect">
              <a:avLst/>
            </a:prstGeom>
          </p:spPr>
        </p:pic>
      </p:grpSp>
      <p:sp>
        <p:nvSpPr>
          <p:cNvPr id="45" name="Rounded Rectangle 4"/>
          <p:cNvSpPr/>
          <p:nvPr/>
        </p:nvSpPr>
        <p:spPr>
          <a:xfrm rot="17961869">
            <a:off x="7335007" y="2301810"/>
            <a:ext cx="1685702" cy="524131"/>
          </a:xfrm>
          <a:prstGeom prst="rect">
            <a:avLst/>
          </a:prstGeom>
          <a:noFill/>
          <a:ln>
            <a:noFill/>
          </a:ln>
          <a:effectLst/>
        </p:spPr>
        <p:txBody>
          <a:bodyPr spcFirstLastPara="0" vert="horz" wrap="square" lIns="45723" tIns="45723" rIns="45723" bIns="45723" numCol="1" spcCol="2540" anchor="ctr" anchorCtr="0">
            <a:noAutofit/>
          </a:bodyPr>
          <a:lstStyle/>
          <a:p>
            <a:pPr marL="0" marR="0" lvl="0" indent="0" algn="ctr" defTabSz="533427" eaLnBrk="1" fontAlgn="auto" latinLnBrk="0" hangingPunct="1">
              <a:lnSpc>
                <a:spcPct val="90000"/>
              </a:lnSpc>
              <a:spcBef>
                <a:spcPct val="0"/>
              </a:spcBef>
              <a:spcAft>
                <a:spcPct val="35000"/>
              </a:spcAft>
              <a:buClrTx/>
              <a:buSzTx/>
              <a:buFontTx/>
              <a:buNone/>
              <a:tabLst/>
              <a:defRPr/>
            </a:pPr>
            <a:r>
              <a:rPr lang="zh-CN" altLang="en-US" sz="2800" b="1" kern="0" dirty="0" smtClean="0">
                <a:solidFill>
                  <a:schemeClr val="bg1"/>
                </a:solidFill>
                <a:latin typeface="微软雅黑"/>
                <a:ea typeface="微软雅黑"/>
                <a:cs typeface="Arial" panose="020B0604020202020204" pitchFamily="34" charset="0"/>
              </a:rPr>
              <a:t>做</a:t>
            </a:r>
            <a:r>
              <a:rPr lang="zh-CN" altLang="en-US" sz="2800" b="1" kern="0" dirty="0" smtClean="0">
                <a:solidFill>
                  <a:schemeClr val="bg1"/>
                </a:solidFill>
                <a:latin typeface="微软雅黑"/>
                <a:ea typeface="微软雅黑"/>
                <a:cs typeface="Arial" panose="020B0604020202020204" pitchFamily="34" charset="0"/>
              </a:rPr>
              <a:t>得如何</a:t>
            </a:r>
            <a:endParaRPr kumimoji="0" lang="en-US" sz="2800" b="1" i="0" u="none" strike="noStrike" kern="0" cap="none" spc="0" normalizeH="0" baseline="0" noProof="0" dirty="0" smtClean="0">
              <a:ln>
                <a:noFill/>
              </a:ln>
              <a:solidFill>
                <a:schemeClr val="bg1"/>
              </a:solidFill>
              <a:effectLst/>
              <a:uLnTx/>
              <a:uFillTx/>
              <a:latin typeface="微软雅黑"/>
              <a:ea typeface="微软雅黑"/>
              <a:cs typeface="Arial" panose="020B0604020202020204" pitchFamily="34" charset="0"/>
            </a:endParaRPr>
          </a:p>
        </p:txBody>
      </p:sp>
      <p:sp>
        <p:nvSpPr>
          <p:cNvPr id="46" name="Rounded Rectangle 4"/>
          <p:cNvSpPr/>
          <p:nvPr/>
        </p:nvSpPr>
        <p:spPr>
          <a:xfrm rot="4011155">
            <a:off x="8582539" y="2965531"/>
            <a:ext cx="3600707" cy="1050211"/>
          </a:xfrm>
          <a:prstGeom prst="rect">
            <a:avLst/>
          </a:prstGeom>
          <a:noFill/>
          <a:ln>
            <a:noFill/>
          </a:ln>
          <a:effectLst/>
        </p:spPr>
        <p:txBody>
          <a:bodyPr spcFirstLastPara="0" vert="horz" wrap="square" lIns="45723" tIns="45723" rIns="45723" bIns="45723" numCol="1" spcCol="2540" anchor="ctr" anchorCtr="0">
            <a:noAutofit/>
          </a:bodyPr>
          <a:lstStyle/>
          <a:p>
            <a:pPr marL="0" marR="0" lvl="0" indent="0" algn="ctr" defTabSz="533427" eaLnBrk="1" fontAlgn="auto" latinLnBrk="0" hangingPunct="1">
              <a:lnSpc>
                <a:spcPct val="90000"/>
              </a:lnSpc>
              <a:spcBef>
                <a:spcPct val="0"/>
              </a:spcBef>
              <a:spcAft>
                <a:spcPct val="35000"/>
              </a:spcAft>
              <a:buClrTx/>
              <a:buSzTx/>
              <a:buFontTx/>
              <a:buNone/>
              <a:tabLst/>
              <a:defRPr/>
            </a:pPr>
            <a:r>
              <a:rPr kumimoji="0" lang="zh-CN" altLang="en-US" sz="2800" b="1" i="0" u="none" strike="noStrike" kern="0" cap="none" spc="0" normalizeH="0" baseline="0" noProof="0" dirty="0" smtClean="0">
                <a:ln>
                  <a:noFill/>
                </a:ln>
                <a:solidFill>
                  <a:schemeClr val="bg1"/>
                </a:solidFill>
                <a:effectLst/>
                <a:uLnTx/>
                <a:uFillTx/>
                <a:latin typeface="微软雅黑"/>
                <a:ea typeface="微软雅黑"/>
                <a:cs typeface="Arial" panose="020B0604020202020204" pitchFamily="34" charset="0"/>
              </a:rPr>
              <a:t>为何</a:t>
            </a:r>
            <a:endParaRPr kumimoji="0" lang="en-US" altLang="zh-CN" sz="2800" b="1" i="0" u="none" strike="noStrike" kern="0" cap="none" spc="0" normalizeH="0" baseline="0" noProof="0" dirty="0" smtClean="0">
              <a:ln>
                <a:noFill/>
              </a:ln>
              <a:solidFill>
                <a:schemeClr val="bg1"/>
              </a:solidFill>
              <a:effectLst/>
              <a:uLnTx/>
              <a:uFillTx/>
              <a:latin typeface="微软雅黑"/>
              <a:ea typeface="微软雅黑"/>
              <a:cs typeface="Arial" panose="020B0604020202020204" pitchFamily="34" charset="0"/>
            </a:endParaRPr>
          </a:p>
          <a:p>
            <a:pPr marL="0" marR="0" lvl="0" indent="0" algn="ctr" defTabSz="533427" eaLnBrk="1" fontAlgn="auto" latinLnBrk="0" hangingPunct="1">
              <a:lnSpc>
                <a:spcPct val="90000"/>
              </a:lnSpc>
              <a:spcBef>
                <a:spcPct val="0"/>
              </a:spcBef>
              <a:spcAft>
                <a:spcPct val="35000"/>
              </a:spcAft>
              <a:buClrTx/>
              <a:buSzTx/>
              <a:buFontTx/>
              <a:buNone/>
              <a:tabLst/>
              <a:defRPr/>
            </a:pPr>
            <a:r>
              <a:rPr kumimoji="0" lang="zh-CN" altLang="en-US" sz="2400" b="1" i="0" u="none" strike="noStrike" kern="0" cap="none" spc="0" normalizeH="0" baseline="0" noProof="0" dirty="0" smtClean="0">
                <a:ln>
                  <a:noFill/>
                </a:ln>
                <a:solidFill>
                  <a:schemeClr val="bg1"/>
                </a:solidFill>
                <a:effectLst/>
                <a:uLnTx/>
                <a:uFillTx/>
                <a:latin typeface="微软雅黑"/>
                <a:ea typeface="微软雅黑"/>
                <a:cs typeface="Arial" panose="020B0604020202020204" pitchFamily="34" charset="0"/>
              </a:rPr>
              <a:t>（经验总结</a:t>
            </a:r>
            <a:r>
              <a:rPr kumimoji="0" lang="en-US" altLang="zh-CN" sz="2400" b="1" i="0" u="none" strike="noStrike" kern="0" cap="none" spc="0" normalizeH="0" baseline="0" noProof="0" dirty="0" smtClean="0">
                <a:ln>
                  <a:noFill/>
                </a:ln>
                <a:solidFill>
                  <a:schemeClr val="bg1"/>
                </a:solidFill>
                <a:effectLst/>
                <a:uLnTx/>
                <a:uFillTx/>
                <a:latin typeface="微软雅黑"/>
                <a:ea typeface="微软雅黑"/>
                <a:cs typeface="Arial" panose="020B0604020202020204" pitchFamily="34" charset="0"/>
              </a:rPr>
              <a:t>/</a:t>
            </a:r>
            <a:r>
              <a:rPr kumimoji="0" lang="zh-CN" altLang="en-US" sz="2400" b="1" i="0" u="none" strike="noStrike" kern="0" cap="none" spc="0" normalizeH="0" baseline="0" noProof="0" dirty="0" smtClean="0">
                <a:ln>
                  <a:noFill/>
                </a:ln>
                <a:solidFill>
                  <a:schemeClr val="bg1"/>
                </a:solidFill>
                <a:effectLst/>
                <a:uLnTx/>
                <a:uFillTx/>
                <a:latin typeface="微软雅黑"/>
                <a:ea typeface="微软雅黑"/>
                <a:cs typeface="Arial" panose="020B0604020202020204" pitchFamily="34" charset="0"/>
              </a:rPr>
              <a:t>问题归因）</a:t>
            </a:r>
            <a:endParaRPr kumimoji="0" lang="en-US" sz="2400" b="1" i="0" u="none" strike="noStrike" kern="0" cap="none" spc="0" normalizeH="0" baseline="0" noProof="0" dirty="0" smtClean="0">
              <a:ln>
                <a:noFill/>
              </a:ln>
              <a:solidFill>
                <a:schemeClr val="bg1"/>
              </a:solidFill>
              <a:effectLst/>
              <a:uLnTx/>
              <a:uFillTx/>
              <a:latin typeface="微软雅黑"/>
              <a:ea typeface="微软雅黑"/>
              <a:cs typeface="Arial" panose="020B0604020202020204" pitchFamily="34" charset="0"/>
            </a:endParaRPr>
          </a:p>
        </p:txBody>
      </p:sp>
      <p:sp>
        <p:nvSpPr>
          <p:cNvPr id="47" name="Rounded Rectangle 4"/>
          <p:cNvSpPr/>
          <p:nvPr/>
        </p:nvSpPr>
        <p:spPr>
          <a:xfrm>
            <a:off x="7752184" y="4437112"/>
            <a:ext cx="1800200" cy="576038"/>
          </a:xfrm>
          <a:prstGeom prst="rect">
            <a:avLst/>
          </a:prstGeom>
          <a:noFill/>
          <a:ln>
            <a:noFill/>
          </a:ln>
          <a:effectLst/>
        </p:spPr>
        <p:txBody>
          <a:bodyPr spcFirstLastPara="0" vert="horz" wrap="square" lIns="45723" tIns="45723" rIns="45723" bIns="45723" numCol="1" spcCol="2540" anchor="ctr" anchorCtr="0">
            <a:noAutofit/>
          </a:bodyPr>
          <a:lstStyle/>
          <a:p>
            <a:pPr marL="0" marR="0" lvl="0" indent="0" algn="ctr" defTabSz="533427" eaLnBrk="1" fontAlgn="auto" latinLnBrk="0" hangingPunct="1">
              <a:lnSpc>
                <a:spcPct val="90000"/>
              </a:lnSpc>
              <a:spcBef>
                <a:spcPct val="0"/>
              </a:spcBef>
              <a:spcAft>
                <a:spcPct val="35000"/>
              </a:spcAft>
              <a:buClrTx/>
              <a:buSzTx/>
              <a:buFontTx/>
              <a:buNone/>
              <a:tabLst/>
              <a:defRPr/>
            </a:pPr>
            <a:r>
              <a:rPr kumimoji="0" lang="zh-CN" altLang="en-US" sz="2800" b="1" i="0" u="none" strike="noStrike" kern="0" cap="none" spc="0" normalizeH="0" baseline="0" noProof="0" dirty="0" smtClean="0">
                <a:ln>
                  <a:noFill/>
                </a:ln>
                <a:solidFill>
                  <a:schemeClr val="bg1"/>
                </a:solidFill>
                <a:effectLst/>
                <a:uLnTx/>
                <a:uFillTx/>
                <a:latin typeface="微软雅黑"/>
                <a:ea typeface="微软雅黑"/>
                <a:cs typeface="Arial" panose="020B0604020202020204" pitchFamily="34" charset="0"/>
              </a:rPr>
              <a:t>改进措施</a:t>
            </a:r>
            <a:endParaRPr kumimoji="0" lang="en-US" altLang="zh-CN" sz="2800" b="1" i="0" u="none" strike="noStrike" kern="0" cap="none" spc="0" normalizeH="0" baseline="0" noProof="0" dirty="0" smtClean="0">
              <a:ln>
                <a:noFill/>
              </a:ln>
              <a:solidFill>
                <a:schemeClr val="bg1"/>
              </a:solidFill>
              <a:effectLst/>
              <a:uLnTx/>
              <a:uFillTx/>
              <a:latin typeface="微软雅黑"/>
              <a:ea typeface="微软雅黑"/>
              <a:cs typeface="Arial" panose="020B0604020202020204" pitchFamily="34" charset="0"/>
            </a:endParaRPr>
          </a:p>
        </p:txBody>
      </p:sp>
      <p:sp>
        <p:nvSpPr>
          <p:cNvPr id="48" name="TextBox 16"/>
          <p:cNvSpPr txBox="1">
            <a:spLocks noChangeArrowheads="1"/>
          </p:cNvSpPr>
          <p:nvPr/>
        </p:nvSpPr>
        <p:spPr bwMode="auto">
          <a:xfrm>
            <a:off x="4655840" y="5877272"/>
            <a:ext cx="7344816"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50000"/>
              </a:lnSpc>
            </a:pPr>
            <a:r>
              <a:rPr lang="zh-CN" altLang="en-US" sz="1400" dirty="0" smtClean="0">
                <a:solidFill>
                  <a:schemeClr val="bg1"/>
                </a:solidFill>
                <a:latin typeface="华文细黑" panose="02010600040101010101" pitchFamily="2" charset="-122"/>
                <a:ea typeface="微软雅黑"/>
              </a:rPr>
              <a:t>当前研</a:t>
            </a:r>
            <a:r>
              <a:rPr lang="zh-CN" altLang="en-US" sz="1400" dirty="0" smtClean="0">
                <a:solidFill>
                  <a:schemeClr val="bg1"/>
                </a:solidFill>
                <a:latin typeface="华文细黑" panose="02010600040101010101" pitchFamily="2" charset="-122"/>
                <a:ea typeface="微软雅黑"/>
              </a:rPr>
              <a:t>究更侧重于后者，即对现有课堂观察实践与理论研究各种表现的问题归纳、经验总结和归因研究，希望找出各种存在问题的应对之道，提升课堂观察及其研究的专业性和本土化。</a:t>
            </a:r>
            <a:endParaRPr lang="zh-CN" altLang="en-US" sz="1400" dirty="0">
              <a:solidFill>
                <a:schemeClr val="bg1"/>
              </a:solidFill>
              <a:latin typeface="华文细黑" panose="02010600040101010101" pitchFamily="2" charset="-122"/>
              <a:ea typeface="微软雅黑"/>
            </a:endParaRPr>
          </a:p>
        </p:txBody>
      </p:sp>
    </p:spTree>
    <p:extLst>
      <p:ext uri="{BB962C8B-B14F-4D97-AF65-F5344CB8AC3E}">
        <p14:creationId xmlns="" xmlns:p14="http://schemas.microsoft.com/office/powerpoint/2010/main" val="421210859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par>
                                <p:cTn id="12" presetID="22" presetClass="entr" presetSubtype="8" fill="hold" grpId="0" nodeType="withEffect">
                                  <p:stCondLst>
                                    <p:cond delay="0"/>
                                  </p:stCondLst>
                                  <p:iterate type="lt">
                                    <p:tmPct val="0"/>
                                  </p:iterate>
                                  <p:childTnLst>
                                    <p:set>
                                      <p:cBhvr>
                                        <p:cTn id="13" dur="1" fill="hold">
                                          <p:stCondLst>
                                            <p:cond delay="0"/>
                                          </p:stCondLst>
                                        </p:cTn>
                                        <p:tgtEl>
                                          <p:spTgt spid="28"/>
                                        </p:tgtEl>
                                        <p:attrNameLst>
                                          <p:attrName>style.visibility</p:attrName>
                                        </p:attrNameLst>
                                      </p:cBhvr>
                                      <p:to>
                                        <p:strVal val="visible"/>
                                      </p:to>
                                    </p:set>
                                    <p:animEffect transition="in" filter="wipe(left)">
                                      <p:cBhvr>
                                        <p:cTn id="14" dur="500"/>
                                        <p:tgtEl>
                                          <p:spTgt spid="28"/>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0-#ppt_w/2"/>
                                          </p:val>
                                        </p:tav>
                                        <p:tav tm="100000">
                                          <p:val>
                                            <p:strVal val="#ppt_x"/>
                                          </p:val>
                                        </p:tav>
                                      </p:tavLst>
                                    </p:anim>
                                    <p:anim calcmode="lin" valueType="num">
                                      <p:cBhvr additive="base">
                                        <p:cTn id="19" dur="500" fill="hold"/>
                                        <p:tgtEl>
                                          <p:spTgt spid="29"/>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1" presetClass="entr" presetSubtype="1"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1000"/>
                                        <p:tgtEl>
                                          <p:spTgt spid="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par>
                          <p:cTn id="37" fill="hold">
                            <p:stCondLst>
                              <p:cond delay="3000"/>
                            </p:stCondLst>
                            <p:childTnLst>
                              <p:par>
                                <p:cTn id="38" presetID="22" presetClass="entr" presetSubtype="4" fill="hold"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down)">
                                      <p:cBhvr>
                                        <p:cTn id="40" dur="1000"/>
                                        <p:tgtEl>
                                          <p:spTgt spid="30"/>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down)">
                                      <p:cBhvr>
                                        <p:cTn id="43" dur="500"/>
                                        <p:tgtEl>
                                          <p:spTgt spid="45"/>
                                        </p:tgtEl>
                                      </p:cBhvr>
                                    </p:animEffect>
                                  </p:childTnLst>
                                </p:cTn>
                              </p:par>
                              <p:par>
                                <p:cTn id="44" presetID="22" presetClass="entr" presetSubtype="1"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1000"/>
                                        <p:tgtEl>
                                          <p:spTgt spid="35"/>
                                        </p:tgtEl>
                                      </p:cBhvr>
                                    </p:animEffect>
                                  </p:childTnLst>
                                </p:cTn>
                              </p:par>
                              <p:par>
                                <p:cTn id="47" presetID="22" presetClass="entr" presetSubtype="4" fill="hold" grpId="1"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wipe(down)">
                                      <p:cBhvr>
                                        <p:cTn id="49" dur="500"/>
                                        <p:tgtEl>
                                          <p:spTgt spid="46"/>
                                        </p:tgtEl>
                                      </p:cBhvr>
                                    </p:animEffect>
                                  </p:childTnLst>
                                </p:cTn>
                              </p:par>
                              <p:par>
                                <p:cTn id="50" presetID="22" presetClass="entr" presetSubtype="2" fill="hold"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right)">
                                      <p:cBhvr>
                                        <p:cTn id="52" dur="1000"/>
                                        <p:tgtEl>
                                          <p:spTgt spid="40"/>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right)">
                                      <p:cBhvr>
                                        <p:cTn id="55" dur="500"/>
                                        <p:tgtEl>
                                          <p:spTgt spid="47"/>
                                        </p:tgtEl>
                                      </p:cBhvr>
                                    </p:animEffect>
                                  </p:childTnLst>
                                </p:cTn>
                              </p:par>
                            </p:childTnLst>
                          </p:cTn>
                        </p:par>
                        <p:par>
                          <p:cTn id="56" fill="hold">
                            <p:stCondLst>
                              <p:cond delay="4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8" grpId="0"/>
      <p:bldP spid="29" grpId="0"/>
      <p:bldP spid="45" grpId="0"/>
      <p:bldP spid="46" grpId="1"/>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393980" y="374630"/>
            <a:ext cx="433529" cy="484632"/>
          </a:xfrm>
          <a:prstGeom prst="rect">
            <a:avLst/>
          </a:prstGeom>
          <a:blipFill dpi="0" rotWithShape="1">
            <a:blip r:embed="rId3" cstate="print"/>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矩形 56"/>
          <p:cNvSpPr/>
          <p:nvPr/>
        </p:nvSpPr>
        <p:spPr>
          <a:xfrm>
            <a:off x="903289" y="374630"/>
            <a:ext cx="111284" cy="484632"/>
          </a:xfrm>
          <a:prstGeom prst="rect">
            <a:avLst/>
          </a:prstGeom>
          <a:blipFill dpi="0" rotWithShape="1">
            <a:blip r:embed="rId4" cstate="print"/>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5" name="Straight Connector 56"/>
          <p:cNvCxnSpPr/>
          <p:nvPr/>
        </p:nvCxnSpPr>
        <p:spPr>
          <a:xfrm>
            <a:off x="1271464" y="1628800"/>
            <a:ext cx="0" cy="3771981"/>
          </a:xfrm>
          <a:prstGeom prst="line">
            <a:avLst/>
          </a:prstGeom>
          <a:ln w="190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1487488" y="4653136"/>
            <a:ext cx="923827" cy="923827"/>
            <a:chOff x="1487488" y="4653136"/>
            <a:chExt cx="923827" cy="923827"/>
          </a:xfrm>
        </p:grpSpPr>
        <p:sp>
          <p:nvSpPr>
            <p:cNvPr id="7" name="Oval 30"/>
            <p:cNvSpPr/>
            <p:nvPr/>
          </p:nvSpPr>
          <p:spPr>
            <a:xfrm>
              <a:off x="1487488" y="4653136"/>
              <a:ext cx="923827" cy="923827"/>
            </a:xfrm>
            <a:prstGeom prst="ellipse">
              <a:avLst/>
            </a:prstGeom>
            <a:blipFill>
              <a:blip r:embed="rId5" cstate="print"/>
              <a:stretch>
                <a:fillRect/>
              </a:stretch>
            </a:blipFill>
            <a:ln>
              <a:noFill/>
            </a:ln>
            <a:effectLst>
              <a:outerShdw blurRad="50800" dist="101600" dir="27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微软雅黑" pitchFamily="34" charset="-122"/>
                <a:ea typeface="微软雅黑" pitchFamily="34" charset="-122"/>
              </a:endParaRPr>
            </a:p>
          </p:txBody>
        </p:sp>
        <p:sp>
          <p:nvSpPr>
            <p:cNvPr id="8" name="AutoShape 43"/>
            <p:cNvSpPr/>
            <p:nvPr/>
          </p:nvSpPr>
          <p:spPr bwMode="auto">
            <a:xfrm>
              <a:off x="1740320" y="4939683"/>
              <a:ext cx="433628" cy="3115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solidFill>
              <a:schemeClr val="bg1"/>
            </a:solidFill>
            <a:ln>
              <a:noFill/>
            </a:ln>
            <a:effectLst>
              <a:outerShdw blurRad="50800" dist="38100" dir="5400000" algn="ctr" rotWithShape="0">
                <a:srgbClr val="000000">
                  <a:alpha val="43137"/>
                </a:srgbClr>
              </a:outerShdw>
            </a:effec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latin typeface="微软雅黑" pitchFamily="34" charset="-122"/>
                <a:ea typeface="微软雅黑" pitchFamily="34" charset="-122"/>
                <a:sym typeface="Gill Sans" charset="0"/>
              </a:endParaRPr>
            </a:p>
          </p:txBody>
        </p:sp>
      </p:grpSp>
      <p:sp>
        <p:nvSpPr>
          <p:cNvPr id="16" name="TextBox 98"/>
          <p:cNvSpPr txBox="1"/>
          <p:nvPr/>
        </p:nvSpPr>
        <p:spPr>
          <a:xfrm>
            <a:off x="2855640" y="1412776"/>
            <a:ext cx="7704856" cy="1061381"/>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2000" b="1" dirty="0" smtClean="0">
                <a:solidFill>
                  <a:schemeClr val="bg1"/>
                </a:solidFill>
                <a:latin typeface="微软雅黑" pitchFamily="34" charset="-122"/>
                <a:ea typeface="微软雅黑" pitchFamily="34" charset="-122"/>
                <a:sym typeface="Arial" panose="020B0604020202020204" pitchFamily="34" charset="0"/>
              </a:rPr>
              <a:t>人</a:t>
            </a:r>
            <a:endParaRPr lang="en-US" altLang="zh-CN" sz="2000" b="1" dirty="0" smtClean="0">
              <a:solidFill>
                <a:schemeClr val="bg1"/>
              </a:solidFill>
              <a:latin typeface="微软雅黑" pitchFamily="34" charset="-122"/>
              <a:ea typeface="微软雅黑" pitchFamily="34" charset="-122"/>
              <a:sym typeface="Arial" panose="020B0604020202020204" pitchFamily="34" charset="0"/>
            </a:endParaRPr>
          </a:p>
          <a:p>
            <a:pPr defTabSz="1216660">
              <a:lnSpc>
                <a:spcPct val="120000"/>
              </a:lnSpc>
              <a:spcBef>
                <a:spcPct val="20000"/>
              </a:spcBef>
              <a:defRPr/>
            </a:pPr>
            <a:r>
              <a:rPr lang="zh-CN" altLang="en-US" dirty="0" smtClean="0">
                <a:solidFill>
                  <a:schemeClr val="bg1"/>
                </a:solidFill>
                <a:latin typeface="微软雅黑" pitchFamily="34" charset="-122"/>
                <a:ea typeface="微软雅黑" pitchFamily="34" charset="-122"/>
                <a:sym typeface="Arial" panose="020B0604020202020204" pitchFamily="34" charset="0"/>
              </a:rPr>
              <a:t>课堂观察的质量直接受到“人”的影响，课堂观察作为一种专业活动，对观察者和被观察者都有相应要求。课堂观察的困境也就是教师遭遇的困境。</a:t>
            </a:r>
            <a:endParaRPr lang="en-US" dirty="0">
              <a:solidFill>
                <a:schemeClr val="bg1"/>
              </a:solidFill>
              <a:latin typeface="微软雅黑" pitchFamily="34" charset="-122"/>
              <a:ea typeface="微软雅黑" pitchFamily="34" charset="-122"/>
              <a:sym typeface="Arial" panose="020B0604020202020204" pitchFamily="34" charset="0"/>
            </a:endParaRPr>
          </a:p>
        </p:txBody>
      </p:sp>
      <p:grpSp>
        <p:nvGrpSpPr>
          <p:cNvPr id="15" name="组合 20"/>
          <p:cNvGrpSpPr/>
          <p:nvPr/>
        </p:nvGrpSpPr>
        <p:grpSpPr>
          <a:xfrm>
            <a:off x="1487488" y="3068960"/>
            <a:ext cx="923827" cy="923827"/>
            <a:chOff x="4866027" y="3306384"/>
            <a:chExt cx="923827" cy="923827"/>
          </a:xfrm>
        </p:grpSpPr>
        <p:sp>
          <p:nvSpPr>
            <p:cNvPr id="22" name="Oval 44"/>
            <p:cNvSpPr/>
            <p:nvPr/>
          </p:nvSpPr>
          <p:spPr>
            <a:xfrm>
              <a:off x="4866027" y="3306384"/>
              <a:ext cx="923827" cy="923827"/>
            </a:xfrm>
            <a:prstGeom prst="ellipse">
              <a:avLst/>
            </a:prstGeom>
            <a:blipFill>
              <a:blip r:embed="rId6" cstate="print"/>
              <a:stretch>
                <a:fillRect/>
              </a:stretch>
            </a:blipFill>
            <a:ln>
              <a:noFill/>
            </a:ln>
            <a:effectLst>
              <a:outerShdw blurRad="50800" dist="101600" dir="27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微软雅黑" pitchFamily="34" charset="-122"/>
                <a:ea typeface="微软雅黑" pitchFamily="34" charset="-122"/>
              </a:endParaRPr>
            </a:p>
          </p:txBody>
        </p:sp>
        <p:sp>
          <p:nvSpPr>
            <p:cNvPr id="23" name="AutoShape 110"/>
            <p:cNvSpPr/>
            <p:nvPr/>
          </p:nvSpPr>
          <p:spPr bwMode="auto">
            <a:xfrm>
              <a:off x="5167785" y="3620940"/>
              <a:ext cx="320310" cy="2142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solidFill>
            <a:ln>
              <a:noFill/>
            </a:ln>
            <a:effectLst>
              <a:outerShdw blurRad="50800" dist="38100" dir="5400000" algn="ctr" rotWithShape="0">
                <a:srgbClr val="000000">
                  <a:alpha val="43137"/>
                </a:srgbClr>
              </a:outerShdw>
            </a:effec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latin typeface="微软雅黑" pitchFamily="34" charset="-122"/>
                <a:ea typeface="微软雅黑" pitchFamily="34" charset="-122"/>
                <a:sym typeface="Gill Sans" charset="0"/>
              </a:endParaRPr>
            </a:p>
          </p:txBody>
        </p:sp>
        <p:sp>
          <p:nvSpPr>
            <p:cNvPr id="24" name="AutoShape 111"/>
            <p:cNvSpPr/>
            <p:nvPr/>
          </p:nvSpPr>
          <p:spPr bwMode="auto">
            <a:xfrm>
              <a:off x="5113669" y="3567555"/>
              <a:ext cx="428542" cy="401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1"/>
            </a:solidFill>
            <a:ln>
              <a:noFill/>
            </a:ln>
            <a:effectLst>
              <a:outerShdw blurRad="50800" dist="38100" dir="5400000" algn="ctr" rotWithShape="0">
                <a:srgbClr val="000000">
                  <a:alpha val="43137"/>
                </a:srgbClr>
              </a:outerShdw>
            </a:effec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latin typeface="微软雅黑" pitchFamily="34" charset="-122"/>
                <a:ea typeface="微软雅黑" pitchFamily="34" charset="-122"/>
                <a:sym typeface="Gill Sans" charset="0"/>
              </a:endParaRPr>
            </a:p>
          </p:txBody>
        </p:sp>
      </p:grpSp>
      <p:grpSp>
        <p:nvGrpSpPr>
          <p:cNvPr id="31" name="组合 37"/>
          <p:cNvGrpSpPr/>
          <p:nvPr/>
        </p:nvGrpSpPr>
        <p:grpSpPr>
          <a:xfrm>
            <a:off x="1487488" y="1484784"/>
            <a:ext cx="923827" cy="923827"/>
            <a:chOff x="1487488" y="1484784"/>
            <a:chExt cx="923827" cy="923827"/>
          </a:xfrm>
        </p:grpSpPr>
        <p:sp>
          <p:nvSpPr>
            <p:cNvPr id="39" name="Oval 41"/>
            <p:cNvSpPr/>
            <p:nvPr/>
          </p:nvSpPr>
          <p:spPr>
            <a:xfrm>
              <a:off x="1487488" y="1484784"/>
              <a:ext cx="923827" cy="923827"/>
            </a:xfrm>
            <a:prstGeom prst="ellipse">
              <a:avLst/>
            </a:prstGeom>
            <a:blipFill>
              <a:blip r:embed="rId7" cstate="print"/>
              <a:stretch>
                <a:fillRect/>
              </a:stretch>
            </a:blipFill>
            <a:ln>
              <a:noFill/>
            </a:ln>
            <a:effectLst>
              <a:outerShdw blurRad="50800" dist="101600" dir="27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微软雅黑" pitchFamily="34" charset="-122"/>
                <a:ea typeface="微软雅黑" pitchFamily="34" charset="-122"/>
              </a:endParaRPr>
            </a:p>
          </p:txBody>
        </p:sp>
        <p:sp>
          <p:nvSpPr>
            <p:cNvPr id="40" name="AutoShape 32"/>
            <p:cNvSpPr/>
            <p:nvPr/>
          </p:nvSpPr>
          <p:spPr bwMode="auto">
            <a:xfrm>
              <a:off x="1735130" y="1759485"/>
              <a:ext cx="427810" cy="374425"/>
            </a:xfrm>
            <a:custGeom>
              <a:avLst/>
              <a:gdLst>
                <a:gd name="T0" fmla="+- 0 10800 108"/>
                <a:gd name="T1" fmla="*/ T0 w 21384"/>
                <a:gd name="T2" fmla="*/ 10800 h 21600"/>
                <a:gd name="T3" fmla="+- 0 10800 108"/>
                <a:gd name="T4" fmla="*/ T3 w 21384"/>
                <a:gd name="T5" fmla="*/ 10800 h 21600"/>
                <a:gd name="T6" fmla="+- 0 10800 108"/>
                <a:gd name="T7" fmla="*/ T6 w 21384"/>
                <a:gd name="T8" fmla="*/ 10800 h 21600"/>
                <a:gd name="T9" fmla="+- 0 10800 108"/>
                <a:gd name="T10" fmla="*/ T9 w 21384"/>
                <a:gd name="T11" fmla="*/ 10800 h 21600"/>
              </a:gdLst>
              <a:ahLst/>
              <a:cxnLst>
                <a:cxn ang="0">
                  <a:pos x="T1" y="T2"/>
                </a:cxn>
                <a:cxn ang="0">
                  <a:pos x="T4" y="T5"/>
                </a:cxn>
                <a:cxn ang="0">
                  <a:pos x="T7" y="T8"/>
                </a:cxn>
                <a:cxn ang="0">
                  <a:pos x="T10" y="T11"/>
                </a:cxn>
              </a:cxnLst>
              <a:rect l="0" t="0" r="r" b="b"/>
              <a:pathLst>
                <a:path w="21384" h="21600">
                  <a:moveTo>
                    <a:pt x="18710" y="9257"/>
                  </a:moveTo>
                  <a:lnTo>
                    <a:pt x="16706" y="7714"/>
                  </a:lnTo>
                  <a:lnTo>
                    <a:pt x="16706" y="20057"/>
                  </a:lnTo>
                  <a:lnTo>
                    <a:pt x="4677" y="20057"/>
                  </a:lnTo>
                  <a:lnTo>
                    <a:pt x="4677" y="7714"/>
                  </a:lnTo>
                  <a:lnTo>
                    <a:pt x="2673" y="9257"/>
                  </a:lnTo>
                  <a:lnTo>
                    <a:pt x="1336" y="4628"/>
                  </a:lnTo>
                  <a:lnTo>
                    <a:pt x="4677" y="1542"/>
                  </a:lnTo>
                  <a:lnTo>
                    <a:pt x="7468" y="1542"/>
                  </a:lnTo>
                  <a:cubicBezTo>
                    <a:pt x="7841" y="2871"/>
                    <a:pt x="9136" y="3857"/>
                    <a:pt x="10691" y="3857"/>
                  </a:cubicBezTo>
                  <a:cubicBezTo>
                    <a:pt x="12247" y="3857"/>
                    <a:pt x="13542" y="2871"/>
                    <a:pt x="13915" y="1542"/>
                  </a:cubicBezTo>
                  <a:lnTo>
                    <a:pt x="16706" y="1542"/>
                  </a:lnTo>
                  <a:lnTo>
                    <a:pt x="20047" y="4628"/>
                  </a:lnTo>
                  <a:cubicBezTo>
                    <a:pt x="20047" y="4628"/>
                    <a:pt x="18710" y="9257"/>
                    <a:pt x="18710" y="9257"/>
                  </a:cubicBezTo>
                  <a:close/>
                  <a:moveTo>
                    <a:pt x="13200" y="1542"/>
                  </a:moveTo>
                  <a:cubicBezTo>
                    <a:pt x="12831" y="2438"/>
                    <a:pt x="11852" y="3085"/>
                    <a:pt x="10691" y="3085"/>
                  </a:cubicBezTo>
                  <a:cubicBezTo>
                    <a:pt x="9531" y="3085"/>
                    <a:pt x="8552" y="2438"/>
                    <a:pt x="8183" y="1542"/>
                  </a:cubicBezTo>
                  <a:cubicBezTo>
                    <a:pt x="8183" y="1542"/>
                    <a:pt x="13200" y="1542"/>
                    <a:pt x="13200" y="1542"/>
                  </a:cubicBezTo>
                  <a:close/>
                  <a:moveTo>
                    <a:pt x="20882" y="3423"/>
                  </a:moveTo>
                  <a:lnTo>
                    <a:pt x="17541" y="338"/>
                  </a:lnTo>
                  <a:cubicBezTo>
                    <a:pt x="17303" y="119"/>
                    <a:pt x="17009" y="0"/>
                    <a:pt x="16706" y="0"/>
                  </a:cubicBezTo>
                  <a:lnTo>
                    <a:pt x="4677" y="0"/>
                  </a:lnTo>
                  <a:cubicBezTo>
                    <a:pt x="4374" y="0"/>
                    <a:pt x="4080" y="119"/>
                    <a:pt x="3842" y="338"/>
                  </a:cubicBezTo>
                  <a:lnTo>
                    <a:pt x="501" y="3423"/>
                  </a:lnTo>
                  <a:cubicBezTo>
                    <a:pt x="64" y="3827"/>
                    <a:pt x="-108" y="4503"/>
                    <a:pt x="68" y="5116"/>
                  </a:cubicBezTo>
                  <a:lnTo>
                    <a:pt x="1405" y="9745"/>
                  </a:lnTo>
                  <a:cubicBezTo>
                    <a:pt x="1537" y="10201"/>
                    <a:pt x="1845" y="10560"/>
                    <a:pt x="2239" y="10716"/>
                  </a:cubicBezTo>
                  <a:cubicBezTo>
                    <a:pt x="2380" y="10772"/>
                    <a:pt x="2527" y="10800"/>
                    <a:pt x="2673" y="10800"/>
                  </a:cubicBezTo>
                  <a:cubicBezTo>
                    <a:pt x="2905" y="10800"/>
                    <a:pt x="3136" y="10729"/>
                    <a:pt x="3341" y="10593"/>
                  </a:cubicBezTo>
                  <a:lnTo>
                    <a:pt x="3341" y="20057"/>
                  </a:lnTo>
                  <a:cubicBezTo>
                    <a:pt x="3341" y="20908"/>
                    <a:pt x="3940" y="21600"/>
                    <a:pt x="4677" y="21600"/>
                  </a:cubicBezTo>
                  <a:lnTo>
                    <a:pt x="16706" y="21600"/>
                  </a:lnTo>
                  <a:cubicBezTo>
                    <a:pt x="17443" y="21600"/>
                    <a:pt x="18042" y="20908"/>
                    <a:pt x="18042" y="20057"/>
                  </a:cubicBezTo>
                  <a:lnTo>
                    <a:pt x="18042" y="10593"/>
                  </a:lnTo>
                  <a:cubicBezTo>
                    <a:pt x="18247" y="10729"/>
                    <a:pt x="18478" y="10800"/>
                    <a:pt x="18710" y="10800"/>
                  </a:cubicBezTo>
                  <a:cubicBezTo>
                    <a:pt x="18856" y="10800"/>
                    <a:pt x="19002" y="10772"/>
                    <a:pt x="19144" y="10716"/>
                  </a:cubicBezTo>
                  <a:cubicBezTo>
                    <a:pt x="19538" y="10560"/>
                    <a:pt x="19846" y="10201"/>
                    <a:pt x="19978" y="9745"/>
                  </a:cubicBezTo>
                  <a:lnTo>
                    <a:pt x="21315" y="5116"/>
                  </a:lnTo>
                  <a:cubicBezTo>
                    <a:pt x="21491" y="4503"/>
                    <a:pt x="21319" y="3827"/>
                    <a:pt x="20882" y="3423"/>
                  </a:cubicBezTo>
                </a:path>
              </a:pathLst>
            </a:custGeom>
            <a:solidFill>
              <a:schemeClr val="bg1"/>
            </a:solidFill>
            <a:ln>
              <a:noFill/>
            </a:ln>
            <a:effectLst>
              <a:outerShdw blurRad="50800" dist="38100" dir="5400000" algn="ctr" rotWithShape="0">
                <a:srgbClr val="000000">
                  <a:alpha val="43137"/>
                </a:srgbClr>
              </a:outerShdw>
            </a:effectLst>
          </p:spPr>
          <p:txBody>
            <a:bodyPr lIns="19050" tIns="19050" rIns="19050" bIns="19050" anchor="ctr"/>
            <a:lstStyle/>
            <a:p>
              <a:pPr algn="ctr" defTabSz="228600" fontAlgn="base" hangingPunct="0">
                <a:spcBef>
                  <a:spcPct val="0"/>
                </a:spcBef>
                <a:spcAft>
                  <a:spcPct val="0"/>
                </a:spcAft>
              </a:pPr>
              <a:endParaRPr lang="en-US" sz="1500">
                <a:solidFill>
                  <a:schemeClr val="bg1"/>
                </a:solidFill>
                <a:effectLst>
                  <a:outerShdw blurRad="38100" dist="38100" dir="2700000" algn="tl">
                    <a:srgbClr val="000000"/>
                  </a:outerShdw>
                </a:effectLst>
                <a:latin typeface="微软雅黑" pitchFamily="34" charset="-122"/>
                <a:ea typeface="微软雅黑" pitchFamily="34" charset="-122"/>
                <a:sym typeface="Gill Sans" charset="0"/>
              </a:endParaRPr>
            </a:p>
          </p:txBody>
        </p:sp>
      </p:grpSp>
      <p:sp>
        <p:nvSpPr>
          <p:cNvPr id="47" name="TextBox 82"/>
          <p:cNvSpPr txBox="1"/>
          <p:nvPr/>
        </p:nvSpPr>
        <p:spPr>
          <a:xfrm>
            <a:off x="1320131" y="421310"/>
            <a:ext cx="1529498" cy="415402"/>
          </a:xfrm>
          <a:prstGeom prst="rect">
            <a:avLst/>
          </a:prstGeom>
          <a:noFill/>
        </p:spPr>
        <p:txBody>
          <a:bodyPr wrap="square" lIns="0" tIns="0" rIns="0" bIns="0" rtlCol="0">
            <a:spAutoFit/>
          </a:bodyPr>
          <a:lstStyle/>
          <a:p>
            <a:r>
              <a:rPr lang="zh-CN" altLang="en-US" sz="2699" b="1" dirty="0" smtClean="0">
                <a:solidFill>
                  <a:schemeClr val="bg1"/>
                </a:solidFill>
                <a:latin typeface="微软雅黑"/>
                <a:ea typeface="微软雅黑"/>
              </a:rPr>
              <a:t>读中摘录</a:t>
            </a:r>
            <a:endParaRPr lang="zh-CN" altLang="en-US" sz="2699" b="1" dirty="0">
              <a:solidFill>
                <a:schemeClr val="bg1"/>
              </a:solidFill>
              <a:latin typeface="微软雅黑"/>
              <a:ea typeface="微软雅黑"/>
            </a:endParaRPr>
          </a:p>
        </p:txBody>
      </p:sp>
      <p:sp>
        <p:nvSpPr>
          <p:cNvPr id="48" name="椭圆 47"/>
          <p:cNvSpPr/>
          <p:nvPr/>
        </p:nvSpPr>
        <p:spPr>
          <a:xfrm>
            <a:off x="2849629" y="602878"/>
            <a:ext cx="132036" cy="1320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9" name="TextBox 86"/>
          <p:cNvSpPr txBox="1"/>
          <p:nvPr/>
        </p:nvSpPr>
        <p:spPr>
          <a:xfrm>
            <a:off x="3112171" y="421310"/>
            <a:ext cx="2551781" cy="415370"/>
          </a:xfrm>
          <a:prstGeom prst="rect">
            <a:avLst/>
          </a:prstGeom>
          <a:noFill/>
        </p:spPr>
        <p:txBody>
          <a:bodyPr wrap="square" lIns="0" tIns="0" rIns="0" bIns="0" rtlCol="0">
            <a:spAutoFit/>
          </a:bodyPr>
          <a:lstStyle/>
          <a:p>
            <a:r>
              <a:rPr lang="zh-CN" altLang="en-US" sz="2699" dirty="0" smtClean="0">
                <a:solidFill>
                  <a:schemeClr val="bg1"/>
                </a:solidFill>
                <a:latin typeface="微软雅黑"/>
                <a:ea typeface="微软雅黑"/>
              </a:rPr>
              <a:t>课堂观察的</a:t>
            </a:r>
            <a:r>
              <a:rPr lang="zh-CN" altLang="en-US" sz="2699" dirty="0" smtClean="0">
                <a:solidFill>
                  <a:schemeClr val="bg1"/>
                </a:solidFill>
                <a:latin typeface="微软雅黑"/>
                <a:ea typeface="微软雅黑"/>
              </a:rPr>
              <a:t>困境</a:t>
            </a:r>
            <a:endParaRPr lang="zh-CN" altLang="en-US" sz="2699" dirty="0">
              <a:solidFill>
                <a:schemeClr val="bg1"/>
              </a:solidFill>
              <a:latin typeface="微软雅黑"/>
              <a:ea typeface="微软雅黑"/>
            </a:endParaRPr>
          </a:p>
        </p:txBody>
      </p:sp>
      <p:sp>
        <p:nvSpPr>
          <p:cNvPr id="50" name="TextBox 98"/>
          <p:cNvSpPr txBox="1"/>
          <p:nvPr/>
        </p:nvSpPr>
        <p:spPr>
          <a:xfrm>
            <a:off x="2855640" y="2996952"/>
            <a:ext cx="7704856" cy="75713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2000" b="1" dirty="0" smtClean="0">
                <a:solidFill>
                  <a:schemeClr val="bg1"/>
                </a:solidFill>
                <a:latin typeface="微软雅黑" pitchFamily="34" charset="-122"/>
                <a:ea typeface="微软雅黑" pitchFamily="34" charset="-122"/>
                <a:sym typeface="Arial" panose="020B0604020202020204" pitchFamily="34" charset="0"/>
              </a:rPr>
              <a:t>工具</a:t>
            </a:r>
            <a:endParaRPr lang="en-US" altLang="zh-CN" sz="2000" b="1" dirty="0" smtClean="0">
              <a:solidFill>
                <a:schemeClr val="bg1"/>
              </a:solidFill>
              <a:latin typeface="微软雅黑" pitchFamily="34" charset="-122"/>
              <a:ea typeface="微软雅黑" pitchFamily="34" charset="-122"/>
              <a:sym typeface="Arial" panose="020B0604020202020204" pitchFamily="34" charset="0"/>
            </a:endParaRPr>
          </a:p>
          <a:p>
            <a:pPr defTabSz="1216660">
              <a:lnSpc>
                <a:spcPct val="120000"/>
              </a:lnSpc>
              <a:spcBef>
                <a:spcPct val="20000"/>
              </a:spcBef>
              <a:defRPr/>
            </a:pPr>
            <a:r>
              <a:rPr lang="zh-CN" altLang="en-US" dirty="0" smtClean="0">
                <a:solidFill>
                  <a:schemeClr val="bg1"/>
                </a:solidFill>
                <a:latin typeface="微软雅黑" pitchFamily="34" charset="-122"/>
                <a:ea typeface="微软雅黑" pitchFamily="34" charset="-122"/>
                <a:sym typeface="Arial" panose="020B0604020202020204" pitchFamily="34" charset="0"/>
              </a:rPr>
              <a:t>工具的有效性和科学性直接决定观察结果的真实可靠。</a:t>
            </a:r>
            <a:endParaRPr lang="en-US" dirty="0">
              <a:solidFill>
                <a:schemeClr val="bg1"/>
              </a:solidFill>
              <a:latin typeface="微软雅黑" pitchFamily="34" charset="-122"/>
              <a:ea typeface="微软雅黑" pitchFamily="34" charset="-122"/>
              <a:sym typeface="Arial" panose="020B0604020202020204" pitchFamily="34" charset="0"/>
            </a:endParaRPr>
          </a:p>
        </p:txBody>
      </p:sp>
      <p:sp>
        <p:nvSpPr>
          <p:cNvPr id="51" name="TextBox 98"/>
          <p:cNvSpPr txBox="1"/>
          <p:nvPr/>
        </p:nvSpPr>
        <p:spPr>
          <a:xfrm>
            <a:off x="2783632" y="4581128"/>
            <a:ext cx="7704856" cy="1089529"/>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2000" b="1" dirty="0" smtClean="0">
                <a:solidFill>
                  <a:schemeClr val="bg1"/>
                </a:solidFill>
                <a:latin typeface="微软雅黑" pitchFamily="34" charset="-122"/>
                <a:ea typeface="微软雅黑" pitchFamily="34" charset="-122"/>
                <a:sym typeface="Arial" panose="020B0604020202020204" pitchFamily="34" charset="0"/>
              </a:rPr>
              <a:t>理论</a:t>
            </a:r>
            <a:endParaRPr lang="en-US" altLang="zh-CN" sz="2000" b="1" dirty="0" smtClean="0">
              <a:solidFill>
                <a:schemeClr val="bg1"/>
              </a:solidFill>
              <a:latin typeface="微软雅黑" pitchFamily="34" charset="-122"/>
              <a:ea typeface="微软雅黑" pitchFamily="34" charset="-122"/>
              <a:sym typeface="Arial" panose="020B0604020202020204" pitchFamily="34" charset="0"/>
            </a:endParaRPr>
          </a:p>
          <a:p>
            <a:pPr defTabSz="1216660">
              <a:lnSpc>
                <a:spcPct val="120000"/>
              </a:lnSpc>
              <a:spcBef>
                <a:spcPct val="20000"/>
              </a:spcBef>
              <a:defRPr/>
            </a:pPr>
            <a:r>
              <a:rPr lang="zh-CN" altLang="en-US" dirty="0" smtClean="0">
                <a:solidFill>
                  <a:schemeClr val="bg1"/>
                </a:solidFill>
                <a:latin typeface="微软雅黑" pitchFamily="34" charset="-122"/>
                <a:ea typeface="微软雅黑" pitchFamily="34" charset="-122"/>
                <a:sym typeface="Arial" panose="020B0604020202020204" pitchFamily="34" charset="0"/>
              </a:rPr>
              <a:t>现有研究成果并不足以支持课堂观察的专业化道路，中小学课堂观察实践缺少更强大的学理支持。</a:t>
            </a:r>
            <a:endParaRPr lang="en-US" dirty="0">
              <a:solidFill>
                <a:schemeClr val="bg1"/>
              </a:solidFill>
              <a:latin typeface="微软雅黑" pitchFamily="34" charset="-122"/>
              <a:ea typeface="微软雅黑" pitchFamily="34" charset="-122"/>
              <a:sym typeface="Arial" panose="020B0604020202020204" pitchFamily="34" charset="0"/>
            </a:endParaRPr>
          </a:p>
        </p:txBody>
      </p:sp>
    </p:spTree>
    <p:extLst>
      <p:ext uri="{BB962C8B-B14F-4D97-AF65-F5344CB8AC3E}">
        <p14:creationId xmlns="" xmlns:p14="http://schemas.microsoft.com/office/powerpoint/2010/main" val="243188489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par>
                                <p:cTn id="12" presetID="22" presetClass="entr" presetSubtype="8" fill="hold" grpId="0" nodeType="withEffect">
                                  <p:stCondLst>
                                    <p:cond delay="0"/>
                                  </p:stCondLst>
                                  <p:iterate type="lt">
                                    <p:tmPct val="0"/>
                                  </p:iterate>
                                  <p:childTnLst>
                                    <p:set>
                                      <p:cBhvr>
                                        <p:cTn id="13" dur="1" fill="hold">
                                          <p:stCondLst>
                                            <p:cond delay="0"/>
                                          </p:stCondLst>
                                        </p:cTn>
                                        <p:tgtEl>
                                          <p:spTgt spid="49"/>
                                        </p:tgtEl>
                                        <p:attrNameLst>
                                          <p:attrName>style.visibility</p:attrName>
                                        </p:attrNameLst>
                                      </p:cBhvr>
                                      <p:to>
                                        <p:strVal val="visible"/>
                                      </p:to>
                                    </p:set>
                                    <p:animEffect transition="in" filter="wipe(left)">
                                      <p:cBhvr>
                                        <p:cTn id="14" dur="500"/>
                                        <p:tgtEl>
                                          <p:spTgt spid="49"/>
                                        </p:tgtEl>
                                      </p:cBhvr>
                                    </p:animEffect>
                                  </p:childTnLst>
                                </p:cTn>
                              </p:par>
                            </p:childTnLst>
                          </p:cTn>
                        </p:par>
                        <p:par>
                          <p:cTn id="15" fill="hold">
                            <p:stCondLst>
                              <p:cond delay="1000"/>
                            </p:stCondLst>
                            <p:childTnLst>
                              <p:par>
                                <p:cTn id="16" presetID="16" presetClass="entr" presetSubtype="42"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Horizontal)">
                                      <p:cBhvr>
                                        <p:cTn id="18" dur="500"/>
                                        <p:tgtEl>
                                          <p:spTgt spid="5"/>
                                        </p:tgtEl>
                                      </p:cBhvr>
                                    </p:animEffect>
                                  </p:childTnLst>
                                </p:cTn>
                              </p:par>
                            </p:childTnLst>
                          </p:cTn>
                        </p:par>
                        <p:par>
                          <p:cTn id="19" fill="hold">
                            <p:stCondLst>
                              <p:cond delay="1500"/>
                            </p:stCondLst>
                            <p:childTnLst>
                              <p:par>
                                <p:cTn id="20" presetID="23" presetClass="entr" presetSubtype="528"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500" fill="hold"/>
                                        <p:tgtEl>
                                          <p:spTgt spid="31"/>
                                        </p:tgtEl>
                                        <p:attrNameLst>
                                          <p:attrName>ppt_w</p:attrName>
                                        </p:attrNameLst>
                                      </p:cBhvr>
                                      <p:tavLst>
                                        <p:tav tm="0">
                                          <p:val>
                                            <p:fltVal val="0"/>
                                          </p:val>
                                        </p:tav>
                                        <p:tav tm="100000">
                                          <p:val>
                                            <p:strVal val="#ppt_w"/>
                                          </p:val>
                                        </p:tav>
                                      </p:tavLst>
                                    </p:anim>
                                    <p:anim calcmode="lin" valueType="num">
                                      <p:cBhvr>
                                        <p:cTn id="23" dur="500" fill="hold"/>
                                        <p:tgtEl>
                                          <p:spTgt spid="31"/>
                                        </p:tgtEl>
                                        <p:attrNameLst>
                                          <p:attrName>ppt_h</p:attrName>
                                        </p:attrNameLst>
                                      </p:cBhvr>
                                      <p:tavLst>
                                        <p:tav tm="0">
                                          <p:val>
                                            <p:fltVal val="0"/>
                                          </p:val>
                                        </p:tav>
                                        <p:tav tm="100000">
                                          <p:val>
                                            <p:strVal val="#ppt_h"/>
                                          </p:val>
                                        </p:tav>
                                      </p:tavLst>
                                    </p:anim>
                                    <p:anim calcmode="lin" valueType="num">
                                      <p:cBhvr>
                                        <p:cTn id="24" dur="500" fill="hold"/>
                                        <p:tgtEl>
                                          <p:spTgt spid="31"/>
                                        </p:tgtEl>
                                        <p:attrNameLst>
                                          <p:attrName>ppt_x</p:attrName>
                                        </p:attrNameLst>
                                      </p:cBhvr>
                                      <p:tavLst>
                                        <p:tav tm="0">
                                          <p:val>
                                            <p:fltVal val="0.5"/>
                                          </p:val>
                                        </p:tav>
                                        <p:tav tm="100000">
                                          <p:val>
                                            <p:strVal val="#ppt_x"/>
                                          </p:val>
                                        </p:tav>
                                      </p:tavLst>
                                    </p:anim>
                                    <p:anim calcmode="lin" valueType="num">
                                      <p:cBhvr>
                                        <p:cTn id="25" dur="500" fill="hold"/>
                                        <p:tgtEl>
                                          <p:spTgt spid="31"/>
                                        </p:tgtEl>
                                        <p:attrNameLst>
                                          <p:attrName>ppt_y</p:attrName>
                                        </p:attrNameLst>
                                      </p:cBhvr>
                                      <p:tavLst>
                                        <p:tav tm="0">
                                          <p:val>
                                            <p:fltVal val="0.5"/>
                                          </p:val>
                                        </p:tav>
                                        <p:tav tm="100000">
                                          <p:val>
                                            <p:strVal val="#ppt_y"/>
                                          </p:val>
                                        </p:tav>
                                      </p:tavLst>
                                    </p:anim>
                                  </p:childTnLst>
                                </p:cTn>
                              </p:par>
                              <p:par>
                                <p:cTn id="26" presetID="3" presetClass="entr" presetSubtype="1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linds(horizontal)">
                                      <p:cBhvr>
                                        <p:cTn id="28" dur="500"/>
                                        <p:tgtEl>
                                          <p:spTgt spid="16"/>
                                        </p:tgtEl>
                                      </p:cBhvr>
                                    </p:animEffect>
                                  </p:childTnLst>
                                </p:cTn>
                              </p:par>
                            </p:childTnLst>
                          </p:cTn>
                        </p:par>
                        <p:par>
                          <p:cTn id="29" fill="hold">
                            <p:stCondLst>
                              <p:cond delay="2000"/>
                            </p:stCondLst>
                            <p:childTnLst>
                              <p:par>
                                <p:cTn id="30" presetID="23" presetClass="entr" presetSubtype="528"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par>
                                <p:cTn id="36" presetID="3" presetClass="entr" presetSubtype="1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blinds(horizontal)">
                                      <p:cBhvr>
                                        <p:cTn id="38" dur="500"/>
                                        <p:tgtEl>
                                          <p:spTgt spid="50"/>
                                        </p:tgtEl>
                                      </p:cBhvr>
                                    </p:animEffect>
                                  </p:childTnLst>
                                </p:cTn>
                              </p:par>
                            </p:childTnLst>
                          </p:cTn>
                        </p:par>
                        <p:par>
                          <p:cTn id="39" fill="hold">
                            <p:stCondLst>
                              <p:cond delay="2500"/>
                            </p:stCondLst>
                            <p:childTnLst>
                              <p:par>
                                <p:cTn id="40" presetID="23" presetClass="entr" presetSubtype="528" fill="hold" nodeType="afterEffect">
                                  <p:stCondLst>
                                    <p:cond delay="0"/>
                                  </p:stCondLst>
                                  <p:childTnLst>
                                    <p:set>
                                      <p:cBhvr>
                                        <p:cTn id="41" dur="1" fill="hold">
                                          <p:stCondLst>
                                            <p:cond delay="0"/>
                                          </p:stCondLst>
                                        </p:cTn>
                                        <p:tgtEl>
                                          <p:spTgt spid="52"/>
                                        </p:tgtEl>
                                        <p:attrNameLst>
                                          <p:attrName>style.visibility</p:attrName>
                                        </p:attrNameLst>
                                      </p:cBhvr>
                                      <p:to>
                                        <p:strVal val="visible"/>
                                      </p:to>
                                    </p:set>
                                    <p:anim calcmode="lin" valueType="num">
                                      <p:cBhvr>
                                        <p:cTn id="42" dur="500" fill="hold"/>
                                        <p:tgtEl>
                                          <p:spTgt spid="52"/>
                                        </p:tgtEl>
                                        <p:attrNameLst>
                                          <p:attrName>ppt_w</p:attrName>
                                        </p:attrNameLst>
                                      </p:cBhvr>
                                      <p:tavLst>
                                        <p:tav tm="0">
                                          <p:val>
                                            <p:fltVal val="0"/>
                                          </p:val>
                                        </p:tav>
                                        <p:tav tm="100000">
                                          <p:val>
                                            <p:strVal val="#ppt_w"/>
                                          </p:val>
                                        </p:tav>
                                      </p:tavLst>
                                    </p:anim>
                                    <p:anim calcmode="lin" valueType="num">
                                      <p:cBhvr>
                                        <p:cTn id="43" dur="500" fill="hold"/>
                                        <p:tgtEl>
                                          <p:spTgt spid="52"/>
                                        </p:tgtEl>
                                        <p:attrNameLst>
                                          <p:attrName>ppt_h</p:attrName>
                                        </p:attrNameLst>
                                      </p:cBhvr>
                                      <p:tavLst>
                                        <p:tav tm="0">
                                          <p:val>
                                            <p:fltVal val="0"/>
                                          </p:val>
                                        </p:tav>
                                        <p:tav tm="100000">
                                          <p:val>
                                            <p:strVal val="#ppt_h"/>
                                          </p:val>
                                        </p:tav>
                                      </p:tavLst>
                                    </p:anim>
                                    <p:anim calcmode="lin" valueType="num">
                                      <p:cBhvr>
                                        <p:cTn id="44" dur="500" fill="hold"/>
                                        <p:tgtEl>
                                          <p:spTgt spid="52"/>
                                        </p:tgtEl>
                                        <p:attrNameLst>
                                          <p:attrName>ppt_x</p:attrName>
                                        </p:attrNameLst>
                                      </p:cBhvr>
                                      <p:tavLst>
                                        <p:tav tm="0">
                                          <p:val>
                                            <p:fltVal val="0.5"/>
                                          </p:val>
                                        </p:tav>
                                        <p:tav tm="100000">
                                          <p:val>
                                            <p:strVal val="#ppt_x"/>
                                          </p:val>
                                        </p:tav>
                                      </p:tavLst>
                                    </p:anim>
                                    <p:anim calcmode="lin" valueType="num">
                                      <p:cBhvr>
                                        <p:cTn id="45" dur="500" fill="hold"/>
                                        <p:tgtEl>
                                          <p:spTgt spid="52"/>
                                        </p:tgtEl>
                                        <p:attrNameLst>
                                          <p:attrName>ppt_y</p:attrName>
                                        </p:attrNameLst>
                                      </p:cBhvr>
                                      <p:tavLst>
                                        <p:tav tm="0">
                                          <p:val>
                                            <p:fltVal val="0.5"/>
                                          </p:val>
                                        </p:tav>
                                        <p:tav tm="100000">
                                          <p:val>
                                            <p:strVal val="#ppt_y"/>
                                          </p:val>
                                        </p:tav>
                                      </p:tavLst>
                                    </p:anim>
                                  </p:childTnLst>
                                </p:cTn>
                              </p:par>
                              <p:par>
                                <p:cTn id="46" presetID="3" presetClass="entr" presetSubtype="10" fill="hold" grpId="0"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blinds(horizontal)">
                                      <p:cBhvr>
                                        <p:cTn id="4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7" grpId="0"/>
      <p:bldP spid="48" grpId="0" animBg="1"/>
      <p:bldP spid="49" grpId="0"/>
      <p:bldP spid="50" grpId="0"/>
      <p:bldP spid="5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F626D9D4-143D-4A85-A56E-51A1007328B7"/>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CZxTUo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mcU1K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CZxTUq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JnFNSi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JnFNSm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qnJNSj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qnJNSnL80YFnAAAAawAAABwAAAB1bml2ZXJzYWwvbG9jYWxfc2V0dGluZ3MueG1sDcw7CsNADEXR3qsQ6p1P58JjdymDIc4ChP0IBo0UZkRIdp/pbnG44/zNSh+Uerglvp4uTLDN98NeiZ/rrR+Yaojtom5IbM40T92ovok+ENFgpbfKD2VFbhG4S25yKaiwkGhnPk/dH1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Cqck1KNYI4MDsIAAB2IAAAKQAAAHVuaXZlcnNhbC9za2luX2N1c3RvbWl6YXRpb25fc2V0dGluZ3MueG1stVrrbuJKEv6/T9FidaRdaRUu5pYVw8rYTWINMRzsJDO7WlkN7oAV283aDTM54sc+zXmw8yRb3baDTYDYmVk8ieLqqq+q69YXZhA/e6G2jTkLvN8I91hoUc69cBUP/4TQYMl8Fs0iGlMe1w+URy902TcjfGKCBtSYk9AlkauJ0XjYQGP5Qf2e2tf78NYetVuo18Yt3Ec67mgwdq3o14oGY3qrqQ3qRxAJbkSXNOSnUQf1wuhbASOMacSN0KXfh0qROz9UnMFNRFwP+OJhty2efaZ1r7fFg9rNTq+D9y1VUZQu0jp6U2/se73rntpEuNHuNJT9qN9SWgpqdjrN6+6+2Wt1FHgbX3cBpY2vu6jda7db+r6FWyCNVHWkt7R9T7luNlXQhvvX2n48HvUaDdRsNpW2vu90lfGogYBbAQxV6QsHKroyUrp7daQ2+woaa+PRuL3HOu5qHdRv4W6jsW+PRkqjcXDuYXZ5dx2opaeTufMdwJMhODkqcqt+IrkGy20UAbNNg41POEWe+6k2m2MLm7ZqG1OzlualzOGMKzOnSE2IQA5JQIfNFlgk/8rIUn0+//N0qXix5ZyFV0sWcrDpKmRRQPza8M9JiqQTKCPJdjSqIvdElvSgric/ZcVSXZC28FwSWrJgQ8KXCVuxqwVZPq8itg3dUmauXzY08r3wGbgb1z0NX1TkezE3OA0K9uG+eMqLbaAtxVSY18XiKSXpkwX1M40N+akgd1D5vkeORHde7HEpqjbFc0l0Q1a0GIC+Kp7LMiFoKUatJ573hTj9zoFdEVXeusjukxcaFZUkXfGiFNtsN1XzaROxlXB2Ue79QL/K+QyaTLgSFjbEU0pITFAoLBWl1G1y/voRY/p63EsGAWiB4OabS0pK+trI0aZ3M9X86kymN1NnZNzUhlpSlUiU5V9a3f73Zqf710E9lSuJZN2pk0kRC0mwTqMclmnPpxMHAPHEMfEXuzYUvyuLTu/tiWHi2jD9ozIAtP6H2lD8LiN6P5/DOuFYE0PHjmE55tSWfplgG+u14Ve2RWuyo4gztPPoN8TXFEF79iKKYt9z5YBo2V64pSX06dM71TAdWJ3suaHJ1WlosSh6+ZtEJlu+huRZkxi5XkwWPnWlWkgROS7aC2iX2zAE//jaA04WEC+8KqN9rj4a5o1jT6cTy8GmnlFqQxy6SI+I0FQdaK5aeA4YEYHl+mPijsw+iYBU368Mcmvc3E7gxxaG3HqrtQ8//APWzDCEZEbDEoKQOHgOWWdZj9O5LnwIChFBGxLH31jkFpImH7oS2IapTSE1NTuHbwuYDBsC74VLSB265CXw7rBlqTfYGU2/QI5DbU4rCk0/Q0l+rij0FVtQQ9gqIWaqD8aN3K+JMswKJKvBJRH57r8gslyCnPDmzmPbGCjCw1Amshrjq8qaLPzrPQTSUCdnqj0BBmfLt5W3o2BK5MIyV0IXtCEN6yK7fr03/umMVWOCdQfSTZ8+OrbskkJpQF5QyDgi7o6ES4oWdEm2UAkvMOZ6rhwTkZcm/Gfr/YYIT/vPL2nrMnX85ZcPmFRoeCcsg/0xKINtyoa/p124LZ3BBw0RuX7WijIO+LAJloZNdW5Mf06IYi/Y+kmX/hmBejWuarDetePH/VU+bP8HY6ykBY8M6Ggjj1USwrASiyUHFk+/kqBhjkHdLOnn0PDFQbQSgDlNMUyGfgDmATxXMOQBPFoN4hGPLMOGzdYjXYjTRwlhWatJ1E7HW5wRfQrn8NdSXdAnBvsln5JdspGBtUuGv0yUc1ulwtJiG/YEDDcBc5UkFaD6XiDOUOVg7++wk78nKM7nkW19V1a37z3LFQH8vA3o233YU8QCSfVJnOV1sij94wcNSaY4T/TOqm0gXgu0dKxy9flDEbOwOtduHU01NSxOFKKe/fJyUB3CJxPbcibqSCBAmQSEL9ewCj+Jc155rOREoOOxCnjp5C1KouX6j//+Xh7myJ6EilLq36viQPGLrolf8f5lMk7jf5fAsdVRUVS+lBRMD1SZaPnzlW1Agv6UIwtJlqWABeKKq5RqKIE0jKptq9rtHVSJJYuCbSPYC1YEuVPnn6Hxyb1+bXhHomdonDZjflUg6XmRm7yyDYcj7pb7Xkgriv/wSiQmbxszR9V1efaHGvW95XOy/LpwgEmv+ZDPVlXwtFvVhO58BEldj1fHlItb1rWgJSTvh4awO7nWvRIOFyo+gR7OC/czIY+YPxM3W2+vcoFBXMRBGg95JI702VueI16zb2nshk/Ej4EtTzpmnYENM7FZTCGLtGPuuagdN4+bUo4ZH5gP64KWTCcHXaQfS2naSN785hW80t5YDsesdChn+oF4zG/S7/wNf454zG+JNWUK57q3Nh0P5UWz67gRifL0MrEDHhrKLpXyZG9FHmHBRFzLxrmJpIQiZ8BcOpRro+0FNC1nQcsbXD9j8SB83b7cCZnFi5x2LL52KAwc0rd+OX8H3OM+PZ/cch5QgnlXy/dTFZDynCqB5OuDY2ckVMRfNvRTDQ4iZLkWnT6uoRTjU024M/lG5pzcJutnop3lJKU1l0UD2c9lO6+kMhRdvJoqlhT7ZaFB/Y2fBvVLERqksOcDGG6DBY0w5IAHXS6NUJGYZ19nV2EPckd6JHdmNA/A14Adwhkpq4QcoZBYcluVVUvykh+HvSX3fLqjWavKEXLOuTz/QQzVcTm5VT6hTzyf3imlchWkve6Qi8UemKOflZInsrySo5GKRcfJIpazP9GtssXnYOOJ5Shr0yLd8x2a8aOo10+oAt5z3h/U88ss9Kg336oe00AU8M7+14L/AVBLAwQUAAIACACrck1KKoo35ocRAADwYQAAFwAAAHVuaXZlcnNhbC91bml2ZXJzYWwucG5n7d35V5LZ/wBwSzMnZ6LNzCxtmrTFBdQaMxdabNKRcp3UUtHUbDM1MxRZUqexRSV1yl2aXNolbdLcwCUl1KAJldKUCoUQlRCRHT70nZrPjH7mD/ie83AOeLj3Oc+9r/vc1R/eXPI6sO+bRasXaWlpfePu5uqjpaUD09LSjtPT1aSodlvu0/yZF++zb7dWFXUNV/NFJ2rX/l1aWtU4fUXYAs33r2LdAuO1tBa3f3rPI8fcjtDSCrvg7rrLLzFkYgh+5UGkkixQ5qO0nM8f0Aa15X60fJr1I2TTj67Oesvn2yyZeAYp/+i6/kXaMv35e3QueXkqtFOQlYEUmWhtk2JIfu5BPZ926NFRwjYm45f99RxaaX0Vo6c0iU/rIT4uUEim6Z72/GbxMLsEMVwvkbKLYmTcr1eFnp+n+/ePtz+sXqUsO+S2LZuLO8yCukjephlLu6643DTU/hrSovX3j/s2XtERiid65qZYRXXAzZW2/8yGtOxM1u5zGyM/oEHVTcqw+3dgJvsyI2aVdyM95YRZ3RjvbFAiTh9Bmyz4Z/b5lEjtvh9PK5V8rCEMVjWnuudTwN/4WdRXWFrlmUWNZMzO/xC5E+K9xMBVd3ZGvtESWJN3Ytmc+81rLWf8/CyiB203S3PV+CHEe+lPc2/1EEK5l7OM0zO37JY2171+S41ml9HSVu6/1HfnkP3sFq2fp7/cwHtvxJw66ec2bdkcR82YbQ/RtYT5uRpkz75ek4w0sFnQCyAABIAAEAACQAAIAAEgAASAABAAAkAACAABIAAEgAAQAAJAAAgAASAABIAAEAACQAAIAAEgAASAABAAAkAACAABIAAEgAAQAAJAAAgAASAABIAAEAACQAAIAAEgAASAABAAAkAACAABIAAEgAAQAAJAAAgAASAABIAAEADi/xEiRdo28ojmMij5H9ECz6eo7WO7wxLT5sbR0z1tvy4/4FXAKpvZYQFbes6Hvs9sM14wJ6KgnvnRg0cPzk6FxP57+/5b8jXY5sg5dX12HkyZZz6/bOfdF7PKWKspOvVSaJvW7Cr5C5xhLtKR3Oce4Obfk6YoG+1xTlPP2CkLTbbX40Vn+rr9wVHNTWvH8hjeo/8s0NoeokTNrIDmBctt+ziNImEdSRk97RDTrBJtZXEZKswtSSJZVQwNyUdJ3qUXmaol5I2GbtaNTcgk3uhMVrupyT9jKcK1+UT5JEVVof52100XzgNGNOWcM7Ue7UJiB52AVLNF8B14aTsrdOpNPK3kJ0uj9MNgBHL7SRP1BcOQV720bTh5u6kqVkh15KMm4uBoUd9zMEZw5Qqe5iIfv8t5zBYLt3djlzQJOo3hJUo+Vi0fpGKQYFFiI/XR5Kk3TKhaShs0ATczgn+oei8OQAaaoKf/eB5J4PxWWoUsOLq3dlz+wlE4Tc3/8vRzUmQe077KRZe2eYdy40qT2AUdNDNe3PVSWr1L0+TM3fRlcRAHxuqfwOKfSNWMjdWIoQRGx8buk6XiZvGw/DH53isfUgi+mEGLwQiLDNWNbGlScbta694jgpdPlKqZj+a/VzPqD0pWIbxBjfLJRkRnFbIBWYwcQDbFgUdvrn+qBxap8yZPFWULatZOJQfN1PTyDhH2BLpcbw4H0+8/W4w9HFDDffdXhamvdypHh1g4KCY8vPXiGg/E2SqbiInuYATqGjPnu8XmJ+EvfFFNZk6Udt7yHtnIExViP+ROJKXWM/+kN0S5IeG+Vk5eB2tSnM7Q+5alOBHsnV2uStb5RfDwcniCv4hpUN9ZkvnW1oTglNHhveAi9/2IMVPS2f/BtvRcXjYai0Ou7bzJrcmrCOG8kwa0juy4fpx8KDtJPsCf6K53sP/cr7abaYuarTwF8b33MAXXqYq7WJIvCpPA8OA8nHmXSillfpWE4rYNtHjjY2mkkfBBs8D8IKapJas7qFLsFfabKtmkZsuGDNG+C4Sle7ekwvCYxNteNvArGWZ/VNlTg3+YUTqPiS1ueYC7L27xADMHEFsGTfifahKQvXZqR/IAL/nwuX5q4ZcObufFHHy/AloN7ez+fbo2NoMp7C3lDPA5NWcPimJbI2ihtosR0ZA7pFY8FntFuqBvIze84yF7yokahoWcamxcCmMLQlfDahdcr0+PxpFWbDhnZASmE0nkgbxI7qjj08GE5uXOI5HTv6c3OztAOeTPY+HWsRtEJ5Y5lpkjJb/2QMQGm+YxucxbxK1RXMt+pyBIfWVozUSyb4b+3as+IEOPKjGowFffvDFDz5ynfj21jT/tRBURSxxiOM8/3xDxsmW/yvzW4M2nLwOZ3KtxJSSskk7x4FRPx7aOrE51R2+mVvHjfarLiYZdhTF6DWcLTEqVYX7wg3aZfnR+mA/JRcnAVTLbI5BUkZkfHSs9hgLlyh4LlF6dLPiMM8za7swHfvVMZDWEokhMjg/5axo8bpw48ZgxgNqcFSNrUIID4VilKO0mZa2+edFr3PHjDeNh6SvuhDftOSw0c8hTxj8QXUpakCsgjPSqT8tvpeMENQhsaQLVwKZTXFaAcffryGnIW3TouxOZ522VlQT6rTscu8z1BjsqPe1Am+hCuK1t24GpZBiJyyvMG+1NpZiqPqY/wLb0ydOD+QsbimZk+JmF0ZNk5ecpF62bpSRsNZlK4trgz1Fe2WD5vqjhdNXJwlRKin6u7OfEBtdXumcZeYcywB130j2x1s6kCvv5ILg66wm1gThSgcnaaUslrO9IDLDa10nw1BR7cTNLUImwf/+D8/3dXZHq+c9f5p3q676uMmEVEfu7m9mR9ZYDa05sSeIE8nuHMfKJK6cbJrg6uSIiqNnek3//80L2NuibNVOeegz4m+dY1Zg/STYWTpc9SZJ9NISj4oS9vp7RGJUQz5wR8Go5vqQZhZAGR11olaiFuCReUl/7GDYXV8aLy5u0QGNEEpFmTtiOHhDY9vO8SSEEehWjziSE4w/Cl4Yrkc5MmUi2JpRB5yevZI06j8gL9MwX6uaaXTWZBBnpuhxWZhGHBRgZ9xY8s4fd/UgW0/p08Ne6zX8F0rXVjFWLma+0WcfZcAFEleyaJstPYODsmSjhPWYyg9ULX9zP3+YyWaK+ksMnqVUduVmrspusPWKMKcJCPHnrW7+nt01ZjE544unkEp7UD3bXVLQDx6h7765cxakWeqnF54N5wscEGpFJc4Usha20GHlpXJIu1z5JaYnkP7NOJm/Kf/g4orvdKOzz+ncnpW4YybsRYKtKPY1aBj24hO45vg9SgFkGj2NpJj6i1VkY/ugguR2r5MHBJtiG4dscX+iWwvuZ8+jkw8jkV5ykLByDJzL2JFnkB80oyPReXvAfETplSatWcxyb09Ahk1L6r5kVwgJokKY+R7ZutsXxQdV7UikBv/aoEYPCiMxtf4X9rUu5J/GPq72QVS27jdtVtyBXJoKqBLi6B9bXNdcHw1huHbkyb/j7Gs8NAVMkmrBYtYBz0VWukytrJjtk7e2qHX1Wner+OmCHaavrukvZ5bedMHxoee0QKbTtZ7H+X2MsYdWrjXo9+KOWTmPLxTKH3W5W6ytby124pkxEuGp7+J2a6P3OmTrh12yJaoreIiGYHihHWpUIBjh2cCSDdwh8uKRVorIQNVih3akoM9v13s4TZ6ttlcosA9iY+FPhG/TMNSs39HuSYhQM3gnD9hP62l+2z0hUVz+c2AkJI91DE+zlf1YniJCCTm2pDa2xOpsRE7DD5TfT6jKTut270eocbl5eBpxwDKJ0CMZlvPBROxLX3CJGRDIZ4ZRBFxrCMrKTF0zgVF2gKBIeME7Kkg+QVkQx8t7omcMxrM7NbUmtA6KHaOtEp+fLSgUfL397QaSS85lOM6/CizaWJr6vxYOgio/sRqZysoOlt5EhXxw7sRbZRG8wbB35fbJ9MF3+ZYdUdOJt9j6T147fZ+ACOfq5UtJBO3VO8VIQOy6U63FmTFyEsesVjG4XYt3NpWsSuSG5nG3OuKX2neJgI7iPHTzf0ll92So82FatsmIdxxnAujpfSgPyLS1hLrIPZc/FJLVy/97s1AYeh+4JRQu2i56ItnJbk1FYtwTbWDdIAbHMhN4ZTCPQC5DBzaCwL1sp4um31/xD6nNCz7y2XzOkmVI78172qK8Vb2M+Odvg91oUucXj2yMTbqETwtczZg6ik/QLz2rBlPpxKaPmqGv58U2F6vge8iLzyO/QRYL98Kh5Ff0bQC6StxXVEau9x+J4x1+miSWq87yI0AlHtjeH3HZKlXUIIjhH50508roc/1wl5EaJmt0f6LK5R/fVYPWPVMmqc/etz2l6hdPNjEh3ZxWqomaG9YG3yFwkz8AuTjwMKcC6H1AiFmTLxjJkNRUCZ68xaQYjWQWev/a7/F8voYdLdXLdIUmsTHtrYi+7RrORSB+KpzkXaZ4RooiknIjBlL42UrDtSfWSlxZQBH5Xc9ogp6R7+ngOYlq0+IxiefhgadWwzeH8cXFr+2/iD9ySzxX9ujgtxVOzZT3yVTbq6x3oN7IN6ppYb1NTBqtHbVa0SItl3NovHFwJ6iTsx5Iuf8VicNRPT8t2WA55yhSdPBsoTvayeOmesbixd40hzB0E2ZU/kJJpvFfVLWNalCzSjYUCZe5jJVjpRx7hnqp1DoIUaIbk0SqRswfbu9xa7ImV0TtoMrUwHTr9Yk8RXjGy8QiloCNn6ZOnOaOhv9Mc89BplHzZRCF4kbmLl2Nv2a2oi5+7XszbB3XDA47548sNDowev34K39WdVAIm8wgkor/lnUdN4ZpdEejYhBNXsw1ulERlV+4qX/QK5eBD+h5dXChGyQeZK2E6ucaNfoFIcuP0Rx4yGY50cFKwsbEjWUM2nxvna21w87RP47GaEXWDizX0GpNTzykddLyuZ/6IDz/DbxZjop1reN2n2Ba5MWjeYc2ZYH3+uKSyiyFaHM8F6YHE81Z82ZK/6G7RTJrDWwotpcQqXLfnO/EdrEEUE9xhxDkWZivV8YRwpc4BKHcqV9NLiPzQPNX5jx9DTNfVx4i/bD1MMZJ3u5i0CCbOg99Ltyog+YIZJRI0Ey0eSus3W2n+iPQN81OP1jSuRa5UbCMwc+CsPaSTy1qYu4fI7R9AVImSLZXz3r1zOXbky2CRGd3mh1XPhHfFY5vMmByV7AFaCk+eeGwhfdPSFrFs/xh+4fDMfjgcIx0l3HRXqqOZ049VSWGaLp30y/LWEUlrOfFc7IRjHdqU/4LgGSRr72iXo2NHqUMOf9bZntySgHJq4JOr/aVnPY4SpsQ7+jgJ1/CGTzXPR1UpWbWQxI7BqxUcKBwFujyNN1BREcRHUhEBa5Vf/E4MkXbDVWfCSfxnP124Yap4u3Ah43W457e8iUYMrgK6TvO8UC9Y1kNmn1u5XHfMQjtLUM++40STla71iPLBxW8B821CshpYFXZuJiYLc+Ot4k9a0HGY6bLn7SBo047CXlY/fUP6ZFxzPF+zV/zl4yqsW5+w6TLBczxxY0gU/8qXJSg3JVxtNmwzf+eUEwNFTa7C0wgO6eEKsxNrYNSlgWdiPwXLryTmUT71aY8yyn+nrJLhPxKDla1dfz8oco7dUN2cCCKdeF9z7OFM/HC8AoWJtnTohN/sbC0f3pQlsu84uXg9uhitmqmf74aG5sp8fpYxpXkfFONR0EaJbRYyP+A96HK8Iq2tu8fqv8c+f23OtHS8kIal05IaSapL8uZU9ynjYiGLONVlUbTPFH3WV/3m43SU8pDzeDHcHtwIXTf7yP8qeiekQElve5iY3jrngKvp4Uc2t89JttNk2C+KWTHnLA4BmatlDNKay/Zf68798QCP/wvWL2eqz60b3vRvwfpFHYbw7Uv+x71bWvJ07157M6Dgp1+7xFfxHHfazbkiyjCzHBOkmXMEmj62z91n+Zx/cNx4kHLiOxbZv7Uc806z4PDZQho0JhnyY2Fh1+zfJ4Bq9+2+ewmGVZgWEHuaf1PrQrU0L/e9B1yrdoem/gdQSwMEFAACAAgAq3JNSpXukX5LAAAAawAAABsAAAB1bml2ZXJzYWwvdW5pdmVyc2FsLnBuZy54bWyzsa/IzVEoSy0qzszPs1Uy1DNQsrfj5bIpKEoty0wtV6gAigEFIUBJoRLINUJwyzNTSjKAQgbmZgjBjNTM9IwSWyULA3O4oD7QTABQSwECAAAUAAIACAAmcU1KFQ6tKGQEAAAHEQAAHQAAAAAAAAABAAAAAAAAAAAAdW5pdmVyc2FsL2NvbW1vbl9tZXNzYWdlcy5sbmdQSwECAAAUAAIACAAmcU1KCH4LIykDAACGDAAAJwAAAAAAAAABAAAAAACfBAAAdW5pdmVyc2FsL2ZsYXNoX3B1Ymxpc2hpbmdfc2V0dGluZ3MueG1sUEsBAgAAFAACAAgAJnFNSrX8CWS6AgAAVQoAACEAAAAAAAAAAQAAAAAADQgAAHVuaXZlcnNhbC9mbGFzaF9za2luX3NldHRpbmdzLnhtbFBLAQIAABQAAgAIACZxTUoqlg9n/gIAAJcLAAAmAAAAAAAAAAEAAAAAAAYLAAB1bml2ZXJzYWwvaHRtbF9wdWJsaXNoaW5nX3NldHRpbmdzLnhtbFBLAQIAABQAAgAIACZxTUpocVKRmgEAAB8GAAAfAAAAAAAAAAEAAAAAAEgOAAB1bml2ZXJzYWwvaHRtbF9za2luX3NldHRpbmdzLmpzUEsBAgAAFAACAAgAqnJNSj08L9HBAAAA5QEAABoAAAAAAAAAAQAAAAAAHxAAAHVuaXZlcnNhbC9pMThuX3ByZXNldHMueG1sUEsBAgAAFAACAAgAqnJNSnL80YFnAAAAawAAABwAAAAAAAAAAQAAAAAAGBEAAHVuaXZlcnNhbC9sb2NhbF9zZXR0aW5ncy54bWxQSwECAAAUAAIACABElFdHI7RO+/sCAACwCAAAFAAAAAAAAAABAAAAAAC5EQAAdW5pdmVyc2FsL3BsYXllci54bWxQSwECAAAUAAIACACqck1KNYI4MDsIAAB2IAAAKQAAAAAAAAABAAAAAADmFAAAdW5pdmVyc2FsL3NraW5fY3VzdG9taXphdGlvbl9zZXR0aW5ncy54bWxQSwECAAAUAAIACACrck1KKoo35ocRAADwYQAAFwAAAAAAAAAAAAAAAABoHQAAdW5pdmVyc2FsL3VuaXZlcnNhbC5wbmdQSwECAAAUAAIACACrck1Kle6RfksAAABrAAAAGwAAAAAAAAABAAAAAAAkLwAAdW5pdmVyc2FsL3VuaXZlcnNhbC5wbmcueG1sUEsFBgAAAAALAAsASQMAAKgvAAAAAA=="/>
  <p:tag name="ISPRING_PRESENTATION_TITLE" val="HL0508论文答辩开题报告PPT"/>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主题">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C78CE"/>
        </a:solidFill>
        <a:ln>
          <a:noFill/>
        </a:ln>
        <a:effectLst>
          <a:outerShdw blurRad="50800" dist="38100" dir="2700000" algn="tl" rotWithShape="0">
            <a:prstClr val="black">
              <a:alpha val="40000"/>
            </a:prstClr>
          </a:outerShdw>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9741</TotalTime>
  <Words>2375</Words>
  <Application>Microsoft Office PowerPoint</Application>
  <PresentationFormat>自定义</PresentationFormat>
  <Paragraphs>101</Paragraphs>
  <Slides>12</Slides>
  <Notes>12</Notes>
  <HiddenSlides>0</HiddenSlides>
  <MMClips>0</MMClips>
  <ScaleCrop>false</ScaleCrop>
  <HeadingPairs>
    <vt:vector size="4" baseType="variant">
      <vt:variant>
        <vt:lpstr>主题</vt:lpstr>
      </vt:variant>
      <vt:variant>
        <vt:i4>1</vt:i4>
      </vt:variant>
      <vt:variant>
        <vt:lpstr>幻灯片标题</vt:lpstr>
      </vt:variant>
      <vt:variant>
        <vt:i4>12</vt:i4>
      </vt:variant>
    </vt:vector>
  </HeadingPairs>
  <TitlesOfParts>
    <vt:vector size="13"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vector>
  </TitlesOfParts>
  <Manager>hl81829782</Manager>
  <Company>hl81829782</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HL0508论文答辩开题报告PPT</dc:title>
  <dc:subject>hl81829782</dc:subject>
  <dc:creator>hl81829782</dc:creator>
  <dc:description>hl81829782</dc:description>
  <cp:lastModifiedBy>USER</cp:lastModifiedBy>
  <cp:revision>2063</cp:revision>
  <dcterms:modified xsi:type="dcterms:W3CDTF">2020-03-04T18:46:35Z</dcterms:modified>
  <cp:category>hl81829782</cp:category>
</cp:coreProperties>
</file>