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6"/>
  </p:notesMasterIdLst>
  <p:sldIdLst>
    <p:sldId id="373" r:id="rId4"/>
    <p:sldId id="832" r:id="rId5"/>
    <p:sldId id="644" r:id="rId7"/>
    <p:sldId id="743" r:id="rId8"/>
    <p:sldId id="763" r:id="rId9"/>
    <p:sldId id="762" r:id="rId10"/>
    <p:sldId id="744" r:id="rId11"/>
    <p:sldId id="834" r:id="rId12"/>
    <p:sldId id="777" r:id="rId13"/>
    <p:sldId id="558" r:id="rId14"/>
    <p:sldId id="642" r:id="rId15"/>
    <p:sldId id="565" r:id="rId16"/>
    <p:sldId id="571" r:id="rId17"/>
    <p:sldId id="784" r:id="rId18"/>
    <p:sldId id="836" r:id="rId19"/>
    <p:sldId id="835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0000"/>
    <a:srgbClr val="00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17"/>
    <p:restoredTop sz="94671"/>
  </p:normalViewPr>
  <p:slideViewPr>
    <p:cSldViewPr showGuides="1"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8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85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92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01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10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19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30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8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3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50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57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64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7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image" Target="file:///C:\Users\D69LXP2\Desktop\400px_tools/pic_temp/whole_pic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2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92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00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5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07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13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21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27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34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43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52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61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72.xml"/><Relationship Id="rId10" Type="http://schemas.openxmlformats.org/officeDocument/2006/relationships/tags" Target="../tags/tag27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2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3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file:///C:\Users\D69LXP2\Desktop\400px_tools/pic_temp/whole_pic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0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50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58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219056" y="303809"/>
            <a:ext cx="8705888" cy="6250381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190750" y="4297681"/>
            <a:ext cx="4762500" cy="490856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2190750" y="2825116"/>
            <a:ext cx="4762500" cy="139890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54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02448" y="952508"/>
            <a:ext cx="8139178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034229" y="1569796"/>
            <a:ext cx="7077585" cy="2718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9"/>
            </p:custDataLst>
          </p:nvPr>
        </p:nvCxnSpPr>
        <p:spPr>
          <a:xfrm>
            <a:off x="2516981" y="3418522"/>
            <a:ext cx="411003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2560320" y="3497585"/>
            <a:ext cx="4023836" cy="622997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2559844" y="1884363"/>
            <a:ext cx="4024313" cy="139890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6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961200" y="1249200"/>
            <a:ext cx="7219800" cy="7236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960835" y="2163600"/>
            <a:ext cx="721995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3825900" y="769938"/>
            <a:ext cx="486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0"/>
            <a:ext cx="9144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302438"/>
            <a:ext cx="9144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0" y="0"/>
            <a:ext cx="9144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0" y="953691"/>
            <a:ext cx="9144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219056" y="303809"/>
            <a:ext cx="8705888" cy="6250381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190750" y="4297681"/>
            <a:ext cx="4762500" cy="490856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4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2190750" y="2825116"/>
            <a:ext cx="4762500" cy="139890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953691"/>
            <a:ext cx="9144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2120741" y="3618309"/>
            <a:ext cx="4902518" cy="910829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4800" b="0" spc="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2120741" y="4572000"/>
            <a:ext cx="4902518" cy="507682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24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4679158" y="952508"/>
            <a:ext cx="396243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502448" y="952508"/>
            <a:ext cx="396243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3240405" y="0"/>
            <a:ext cx="5900238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953691"/>
            <a:ext cx="9144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2120741" y="3618309"/>
            <a:ext cx="4902518" cy="910829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3600" b="0" spc="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2120741" y="4572000"/>
            <a:ext cx="4902518" cy="507682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8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02448" y="952508"/>
            <a:ext cx="8139178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5"/>
            </p:custDataLst>
          </p:nvPr>
        </p:nvSpPr>
        <p:spPr>
          <a:xfrm>
            <a:off x="1034229" y="1569796"/>
            <a:ext cx="7077585" cy="2718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>
            <p:custDataLst>
              <p:tags r:id="rId9"/>
            </p:custDataLst>
          </p:nvPr>
        </p:nvCxnSpPr>
        <p:spPr>
          <a:xfrm>
            <a:off x="2516981" y="3418522"/>
            <a:ext cx="411003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2560320" y="3497585"/>
            <a:ext cx="4023836" cy="622997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4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2559844" y="1884363"/>
            <a:ext cx="4024313" cy="139890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961200" y="1249200"/>
            <a:ext cx="72198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960835" y="2163600"/>
            <a:ext cx="721995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3825900" y="769938"/>
            <a:ext cx="486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9144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302438"/>
            <a:ext cx="9144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9144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0" y="953691"/>
            <a:ext cx="9144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4679158" y="952508"/>
            <a:ext cx="396243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502448" y="952508"/>
            <a:ext cx="396243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240405" y="0"/>
            <a:ext cx="5900238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18727" y="0"/>
            <a:ext cx="870654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42.xml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5" Type="http://schemas.openxmlformats.org/officeDocument/2006/relationships/theme" Target="../theme/theme2.xml"/><Relationship Id="rId24" Type="http://schemas.openxmlformats.org/officeDocument/2006/relationships/tags" Target="../tags/tag284.xml"/><Relationship Id="rId23" Type="http://schemas.openxmlformats.org/officeDocument/2006/relationships/tags" Target="../tags/tag283.xml"/><Relationship Id="rId22" Type="http://schemas.openxmlformats.org/officeDocument/2006/relationships/tags" Target="../tags/tag282.xml"/><Relationship Id="rId21" Type="http://schemas.openxmlformats.org/officeDocument/2006/relationships/tags" Target="../tags/tag281.xml"/><Relationship Id="rId20" Type="http://schemas.openxmlformats.org/officeDocument/2006/relationships/tags" Target="../tags/tag280.xml"/><Relationship Id="rId2" Type="http://schemas.openxmlformats.org/officeDocument/2006/relationships/slideLayout" Target="../slideLayouts/slideLayout22.xml"/><Relationship Id="rId19" Type="http://schemas.openxmlformats.org/officeDocument/2006/relationships/tags" Target="../tags/tag279.xml"/><Relationship Id="rId18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961398"/>
            <a:ext cx="8139178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61398"/>
            <a:ext cx="8139178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7.xml"/><Relationship Id="rId1" Type="http://schemas.openxmlformats.org/officeDocument/2006/relationships/hyperlink" Target="&#35838;&#22530;&#35266;&#23519;&#26694;&#26550;%204&#20010;&#32500;&#24230;%2020&#20010;&#35270;&#35282;%2068&#20010;&#35266;&#23519;&#28857;.do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3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3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4"/>
            <p:custDataLst>
              <p:tags r:id="rId1"/>
            </p:custDataLst>
          </p:nvPr>
        </p:nvSpPr>
        <p:spPr>
          <a:xfrm>
            <a:off x="2687320" y="3482340"/>
            <a:ext cx="4023995" cy="706120"/>
          </a:xfrm>
        </p:spPr>
        <p:txBody>
          <a:bodyPr>
            <a:normAutofit/>
          </a:bodyPr>
          <a:lstStyle/>
          <a:p>
            <a:r>
              <a:rPr lang="zh-CN" altLang="zh-CN" b="1">
                <a:sym typeface="Arial" panose="020B0604020202020204" pitchFamily="34" charset="0"/>
              </a:rPr>
              <a:t>《课堂观察</a:t>
            </a:r>
            <a:r>
              <a:rPr lang="en-US" altLang="zh-CN" b="1">
                <a:sym typeface="Arial" panose="020B0604020202020204" pitchFamily="34" charset="0"/>
              </a:rPr>
              <a:t>2</a:t>
            </a:r>
            <a:r>
              <a:rPr lang="zh-CN" altLang="en-US" b="1">
                <a:sym typeface="Arial" panose="020B0604020202020204" pitchFamily="34" charset="0"/>
              </a:rPr>
              <a:t>》读书笔记</a:t>
            </a:r>
            <a:endParaRPr lang="zh-CN" altLang="en-US" b="1">
              <a:sym typeface="Arial" panose="020B0604020202020204" pitchFamily="34" charset="0"/>
            </a:endParaRPr>
          </a:p>
          <a:p>
            <a:r>
              <a:rPr lang="zh-CN" altLang="en-US" b="1">
                <a:sym typeface="Arial" panose="020B0604020202020204" pitchFamily="34" charset="0"/>
              </a:rPr>
              <a:t>奔牛实验小学 王蕾</a:t>
            </a:r>
            <a:endParaRPr lang="zh-CN" altLang="en-US" b="1">
              <a:sym typeface="Arial" panose="020B0604020202020204" pitchFamily="3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>
          <a:xfrm>
            <a:off x="2559844" y="2071767"/>
            <a:ext cx="4024313" cy="104917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u="none" strike="noStrike" baseline="0" dirty="0">
                <a:uLnTx/>
                <a:uFillTx/>
              </a:rPr>
              <a:t>走向专业的听评课</a:t>
            </a:r>
            <a:endParaRPr lang="zh-CN" altLang="en-US" u="none" strike="noStrike" baseline="0" dirty="0">
              <a:uLnTx/>
              <a:uFillTx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42900" y="642938"/>
            <a:ext cx="8229600" cy="1143000"/>
          </a:xfrm>
          <a:ln/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确定课堂观察点（书上前言</a:t>
            </a:r>
            <a:r>
              <a:rPr lang="en-US" altLang="zh-CN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P:01)</a:t>
            </a:r>
            <a:endParaRPr lang="en-US" altLang="zh-CN" sz="32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9" name="内容占位符 2"/>
          <p:cNvSpPr txBox="1">
            <a:spLocks noGrp="1"/>
          </p:cNvSpPr>
          <p:nvPr>
            <p:ph idx="1"/>
          </p:nvPr>
        </p:nvSpPr>
        <p:spPr>
          <a:xfrm>
            <a:off x="607378" y="1786255"/>
            <a:ext cx="8401050" cy="4525963"/>
          </a:xfr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algn="l">
              <a:lnSpc>
                <a:spcPct val="100000"/>
              </a:lnSpc>
              <a:buClrTx/>
              <a:buSzTx/>
              <a:buFontTx/>
              <a:buNone/>
            </a:pP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课堂观察框架：</a:t>
            </a: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个维度</a:t>
            </a: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20</a:t>
            </a: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个视角</a:t>
            </a: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68</a:t>
            </a: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</a:t>
            </a: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  <a:hlinkClick r:id="rId1" action="ppaction://hlinkfile"/>
              </a:rPr>
              <a:t>观察点</a:t>
            </a:r>
            <a:endParaRPr sz="2000" b="1" spc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>
              <a:lnSpc>
                <a:spcPct val="100000"/>
              </a:lnSpc>
              <a:buClrTx/>
              <a:buSzTx/>
              <a:buFontTx/>
              <a:buNone/>
            </a:pPr>
            <a:r>
              <a:rPr sz="2000" b="1" spc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设计的依据：</a:t>
            </a:r>
            <a:endParaRPr sz="2000" b="1" spc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460" name="Rectangle 3"/>
          <p:cNvSpPr txBox="1"/>
          <p:nvPr/>
        </p:nvSpPr>
        <p:spPr>
          <a:xfrm>
            <a:off x="1044575" y="2536825"/>
            <a:ext cx="7527925" cy="20891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学生学习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学生学得怎么样？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0" indent="-342900"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教师教学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教师教得怎么样？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0" indent="-342900"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课程性质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这是语文课吗？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0" indent="-342900"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课堂文化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体现了什么样的课堂？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/>
          <p:nvPr/>
        </p:nvSpPr>
        <p:spPr>
          <a:xfrm>
            <a:off x="2124075" y="2349500"/>
            <a:ext cx="3095625" cy="329882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Tahoma" panose="020B0604030504040204" pitchFamily="34" charset="0"/>
                <a:ea typeface="楷体" panose="02010609060101010101" pitchFamily="49" charset="-122"/>
              </a:rPr>
              <a:t>提前进入课堂</a:t>
            </a:r>
            <a:endParaRPr lang="zh-CN" altLang="en-US" sz="2800" b="1" dirty="0">
              <a:latin typeface="Tahoma" panose="020B0604030504040204" pitchFamily="34" charset="0"/>
              <a:ea typeface="楷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Tahoma" panose="020B0604030504040204" pitchFamily="34" charset="0"/>
                <a:ea typeface="楷体" panose="02010609060101010101" pitchFamily="49" charset="-122"/>
              </a:rPr>
              <a:t>明确观察任务</a:t>
            </a:r>
            <a:endParaRPr lang="zh-CN" altLang="en-US" sz="2800" b="1" dirty="0">
              <a:latin typeface="Tahoma" panose="020B0604030504040204" pitchFamily="34" charset="0"/>
              <a:ea typeface="楷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Tahoma" panose="020B0604030504040204" pitchFamily="34" charset="0"/>
                <a:ea typeface="楷体" panose="02010609060101010101" pitchFamily="49" charset="-122"/>
              </a:rPr>
              <a:t>选择观察位置</a:t>
            </a:r>
            <a:endParaRPr lang="zh-CN" altLang="en-US" sz="2800" b="1" dirty="0">
              <a:latin typeface="Tahoma" panose="020B0604030504040204" pitchFamily="34" charset="0"/>
              <a:ea typeface="楷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Tahoma" panose="020B0604030504040204" pitchFamily="34" charset="0"/>
                <a:ea typeface="楷体" panose="02010609060101010101" pitchFamily="49" charset="-122"/>
              </a:rPr>
              <a:t>如实做好记录</a:t>
            </a:r>
            <a:endParaRPr lang="zh-CN" altLang="en-US" sz="2800" b="1" dirty="0">
              <a:latin typeface="Tahoma" panose="020B0604030504040204" pitchFamily="34" charset="0"/>
              <a:ea typeface="楷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Tahoma" panose="020B0604030504040204" pitchFamily="34" charset="0"/>
                <a:ea typeface="楷体" panose="02010609060101010101" pitchFamily="49" charset="-122"/>
              </a:rPr>
              <a:t>避免影响教学</a:t>
            </a:r>
            <a:endParaRPr lang="zh-CN" altLang="en-US" sz="2800" b="1" dirty="0"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22531" name="Rectangle 6"/>
          <p:cNvSpPr/>
          <p:nvPr/>
        </p:nvSpPr>
        <p:spPr>
          <a:xfrm>
            <a:off x="539750" y="765175"/>
            <a:ext cx="6594475" cy="57626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ctr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华文细黑" pitchFamily="2" charset="-122"/>
              </a:rPr>
              <a:t>      课中观察</a:t>
            </a:r>
            <a:endParaRPr lang="zh-CN" altLang="en-US" sz="4000" b="1" dirty="0">
              <a:solidFill>
                <a:srgbClr val="0000FF"/>
              </a:solidFill>
              <a:latin typeface="Tahoma" panose="020B0604030504040204" pitchFamily="34" charset="0"/>
              <a:ea typeface="华文细黑" pitchFamily="2" charset="-122"/>
            </a:endParaRPr>
          </a:p>
        </p:txBody>
      </p:sp>
      <p:sp>
        <p:nvSpPr>
          <p:cNvPr id="22532" name="Text Box 7"/>
          <p:cNvSpPr txBox="1"/>
          <p:nvPr/>
        </p:nvSpPr>
        <p:spPr>
          <a:xfrm>
            <a:off x="395288" y="1655763"/>
            <a:ext cx="81375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000" b="1" dirty="0"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课前会议后，一定要独立或合作开发观察或记录工具，体现课堂观察具有任务导向或问题解决的性质。</a:t>
            </a: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857250" y="714375"/>
            <a:ext cx="6786563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课堂观察与记录的内容</a:t>
            </a:r>
            <a:endParaRPr kumimoji="0" lang="zh-CN" altLang="en-US" sz="4400" b="1" i="0" u="none" strike="noStrike" kern="1200" cap="none" spc="0" normalizeH="0" baseline="0" noProof="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00125" y="1615758"/>
            <a:ext cx="6643688" cy="478631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lvl="0" algn="l" fontAlgn="auto">
              <a:lnSpc>
                <a:spcPct val="125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教学结构观察与记录</a:t>
            </a:r>
            <a:b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学生活动观察与转换记录</a:t>
            </a:r>
            <a:b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课堂提问观察与记录</a:t>
            </a:r>
            <a:b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课堂反馈观察与记录</a:t>
            </a:r>
            <a:endParaRPr lang="en-US" altLang="zh-CN" sz="2400" b="1" cap="small" noProof="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 fontAlgn="auto">
              <a:lnSpc>
                <a:spcPct val="125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结构性语言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观察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与记录</a:t>
            </a:r>
            <a:endParaRPr lang="en-US" altLang="zh-CN" sz="2400" b="1" cap="small" noProof="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 fontAlgn="auto">
              <a:lnSpc>
                <a:spcPct val="125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学生语言流动观察与记录</a:t>
            </a:r>
            <a:endParaRPr lang="en-US" altLang="zh-CN" sz="2400" b="1" cap="small" noProof="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 fontAlgn="auto">
              <a:lnSpc>
                <a:spcPct val="125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学生学习状态观察与记录</a:t>
            </a:r>
            <a:endParaRPr lang="en-US" altLang="zh-CN" sz="2400" b="1" cap="small" noProof="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 fontAlgn="auto">
              <a:lnSpc>
                <a:spcPct val="125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移动路线观察与记录</a:t>
            </a:r>
            <a:b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教学策略运用观察与记录</a:t>
            </a:r>
            <a:b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10.</a:t>
            </a:r>
            <a:r>
              <a:rPr lang="en-US" altLang="zh-CN" sz="2400" b="1" cap="small" noProof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师生语言互动观察与分析</a:t>
            </a:r>
            <a:endParaRPr lang="en-US" altLang="zh-CN" sz="2400" b="1" cap="small" noProof="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1525" y="642938"/>
            <a:ext cx="8229600" cy="1143000"/>
          </a:xfrm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small" spc="0" normalizeH="0" baseline="0" noProof="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课堂提问观察与记录</a:t>
            </a:r>
            <a:endParaRPr kumimoji="0" lang="zh-CN" altLang="en-US" sz="4000" b="1" i="0" u="none" strike="noStrike" kern="0" cap="small" spc="0" normalizeH="0" baseline="0" noProof="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>
          <a:xfrm>
            <a:off x="785813" y="1617663"/>
            <a:ext cx="8229600" cy="4525962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提问的认知层次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提问的方式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问题的指向</a:t>
            </a:r>
            <a:endParaRPr lang="en-US" alt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学生回答的方式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教师理答的方式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问题之间的结构关系</a:t>
            </a:r>
            <a:endParaRPr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师生问答认知水平分析</a:t>
            </a:r>
            <a:endParaRPr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702628" y="485775"/>
            <a:ext cx="8229600" cy="1143000"/>
          </a:xfrm>
          <a:ln/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r>
              <a:rPr lang="zh-CN" altLang="en-US" sz="40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评课基本策略</a:t>
            </a:r>
            <a:endParaRPr lang="zh-CN" altLang="en-US" sz="40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900113" y="1628775"/>
            <a:ext cx="7834312" cy="4525963"/>
          </a:xfrm>
          <a:ln/>
        </p:spPr>
        <p:txBody>
          <a:bodyPr vert="horz" wrap="square" lIns="91440" tIns="45720" rIns="91440" bIns="45720" anchor="t"/>
          <a:p>
            <a:pPr marL="0" algn="l">
              <a:buClrTx/>
              <a:buSzTx/>
            </a:pP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l">
              <a:buClrTx/>
              <a:buSzTx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策略一：观点鲜明，重点突出（面面俱到）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l">
              <a:buClrTx/>
              <a:buSzTx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策略二：抓住现象，分析本质（就课论课）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l">
              <a:buClrTx/>
              <a:buSzTx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策略三：注意分寸，鼓励为主（居高临下）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l">
              <a:buClrTx/>
              <a:buSzTx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策略四：多元互动，达成共识（主观臆断）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3364865" y="2754709"/>
            <a:ext cx="2415540" cy="687229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 3</a:t>
            </a:r>
            <a:endParaRPr kumimoji="0" lang="en-US" altLang="zh-CN" sz="3600" b="1" i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3766661" y="2190988"/>
            <a:ext cx="1610201" cy="284798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/>
          <a:p>
            <a:pPr algn="ctr"/>
            <a:endParaRPr lang="zh-CN" altLang="en-US" sz="1350" spc="2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0800000">
            <a:off x="3766661" y="3156823"/>
            <a:ext cx="1610201" cy="284798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/>
          <a:p>
            <a:pPr algn="ctr"/>
            <a:endParaRPr lang="zh-CN" altLang="en-US" sz="1350" spc="2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4381024" y="3214449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5"/>
            </p:custDataLst>
          </p:nvPr>
        </p:nvSpPr>
        <p:spPr>
          <a:xfrm>
            <a:off x="2262981" y="3829427"/>
            <a:ext cx="4902518" cy="683122"/>
          </a:xfrm>
        </p:spPr>
        <p:txBody>
          <a:bodyPr>
            <a:normAutofit fontScale="90000"/>
          </a:bodyPr>
          <a:lstStyle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走向专业的听评课</a:t>
            </a:r>
            <a:b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zh-CN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我的思考</a:t>
            </a:r>
            <a:endParaRPr lang="zh-CN" altLang="zh-CN" sz="2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262259"/>
            <a:ext cx="8139178" cy="441964"/>
          </a:xfrm>
        </p:spPr>
        <p:txBody>
          <a:bodyPr>
            <a:normAutofit fontScale="90000"/>
          </a:bodyPr>
          <a:p>
            <a:r>
              <a:rPr lang="en-US" altLang="zh-CN" sz="3600" spc="0">
                <a:solidFill>
                  <a:srgbClr val="0000FF"/>
                </a:solidFill>
                <a:latin typeface="+mn-lt"/>
                <a:ea typeface="楷体_GB2312" pitchFamily="49" charset="-122"/>
                <a:cs typeface="+mn-cs"/>
              </a:rPr>
              <a:t> </a:t>
            </a:r>
            <a:r>
              <a:rPr sz="3600" spc="0">
                <a:solidFill>
                  <a:srgbClr val="0000FF"/>
                </a:solidFill>
                <a:latin typeface="+mn-lt"/>
                <a:ea typeface="楷体_GB2312" pitchFamily="49" charset="-122"/>
                <a:cs typeface="+mn-cs"/>
              </a:rPr>
              <a:t>备课前的思考</a:t>
            </a:r>
            <a:endParaRPr sz="3600" spc="0">
              <a:solidFill>
                <a:srgbClr val="0000FF"/>
              </a:solidFill>
              <a:latin typeface="+mn-lt"/>
              <a:ea typeface="楷体_GB2312" pitchFamily="49" charset="-122"/>
              <a:cs typeface="+mn-cs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285" y="734695"/>
            <a:ext cx="8139430" cy="602043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在今后的教学计划设计时，我会做这样的思考：学生有什么样的生活经验和知识储备，如何根据相关理论和学生的实际情况，设计一个容易让学生理解的教学计划，当学生获得新知识后会发生什么，如何处理这些情况它们发生了，等等。阅读课堂观察和阅读的后记。在备课过程中，我虽然会准备不同的学习方案，但在实际教学中会遇到一些意想不到的问题，如学生不能按计划时间回答问题、师生纠纷、学生等，这时，我会根据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</a:rPr>
              <a:t>凡事的理论学习去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反思为什么会出现这样的问题，如何调整教学计划，采取有效的策略和措施，按照学生的思想组织教学，保证教学过程沿着最佳的轨道进行。教学结束后，扪心自问：我的教学是否有效，教学中有没有让他们感到意外的亮点，出现这一亮点的原因是什么，还有什么可以进一步改进，以及我从中学到了什么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   我相信，纵使如今读这本书存在着诸多因理论基础不足等原因造成的问题，但保持学习的状态，紧跟学校引导我们的步伐，我会愈发明了自己教育教学的方向。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3364230" y="2469594"/>
            <a:ext cx="2415540" cy="687229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 01</a:t>
            </a:r>
            <a:endParaRPr kumimoji="0" lang="en-US" altLang="zh-CN" sz="3600" b="1" i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3766661" y="2190988"/>
            <a:ext cx="1610201" cy="284798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/>
          <a:p>
            <a:pPr algn="ctr"/>
            <a:endParaRPr lang="zh-CN" altLang="en-US" sz="1350" spc="2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0800000">
            <a:off x="3766661" y="3156823"/>
            <a:ext cx="1610201" cy="284798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/>
          <a:p>
            <a:pPr algn="ctr"/>
            <a:endParaRPr lang="zh-CN" altLang="en-US" sz="1350" spc="2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4381024" y="3214449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5"/>
            </p:custDataLst>
          </p:nvPr>
        </p:nvSpPr>
        <p:spPr>
          <a:xfrm>
            <a:off x="2120741" y="3570982"/>
            <a:ext cx="4902518" cy="683122"/>
          </a:xfrm>
        </p:spPr>
        <p:txBody>
          <a:bodyPr>
            <a:noAutofit/>
          </a:bodyPr>
          <a:lstStyle/>
          <a:p>
            <a:r>
              <a:rPr lang="zh-CN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Arial" panose="020B0604020202020204" pitchFamily="34" charset="0"/>
              </a:rPr>
              <a:t>读书前的疑问与探究</a:t>
            </a:r>
            <a:endParaRPr lang="zh-CN" alt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6"/>
            </p:custDataLst>
          </p:nvPr>
        </p:nvSpPr>
        <p:spPr>
          <a:xfrm>
            <a:off x="2120741" y="4286250"/>
            <a:ext cx="4902518" cy="380762"/>
          </a:xfrm>
        </p:spPr>
        <p:txBody>
          <a:bodyPr>
            <a:normAutofit fontScale="70000"/>
          </a:bodyPr>
          <a:lstStyle/>
          <a:p>
            <a:r>
              <a:rPr lang="en-US" altLang="zh-CN" b="1">
                <a:sym typeface="Arial" panose="020B0604020202020204" pitchFamily="34" charset="0"/>
              </a:rPr>
              <a:t>Q:</a:t>
            </a:r>
            <a:r>
              <a:rPr lang="zh-CN" altLang="en-US" b="1">
                <a:sym typeface="Arial" panose="020B0604020202020204" pitchFamily="34" charset="0"/>
              </a:rPr>
              <a:t>何为</a:t>
            </a:r>
            <a:r>
              <a:rPr lang="en-US" altLang="zh-CN" b="1">
                <a:sym typeface="Arial" panose="020B0604020202020204" pitchFamily="34" charset="0"/>
              </a:rPr>
              <a:t>“</a:t>
            </a:r>
            <a:r>
              <a:rPr lang="zh-CN" altLang="en-US" b="1">
                <a:sym typeface="Arial" panose="020B0604020202020204" pitchFamily="34" charset="0"/>
              </a:rPr>
              <a:t>专业</a:t>
            </a:r>
            <a:r>
              <a:rPr lang="en-US" altLang="zh-CN" b="1">
                <a:sym typeface="Arial" panose="020B0604020202020204" pitchFamily="34" charset="0"/>
              </a:rPr>
              <a:t>”</a:t>
            </a:r>
            <a:r>
              <a:rPr lang="zh-CN" altLang="en-US" b="1">
                <a:sym typeface="Arial" panose="020B0604020202020204" pitchFamily="34" charset="0"/>
              </a:rPr>
              <a:t>与</a:t>
            </a:r>
            <a:r>
              <a:rPr lang="en-US" altLang="zh-CN" b="1">
                <a:sym typeface="Arial" panose="020B0604020202020204" pitchFamily="34" charset="0"/>
              </a:rPr>
              <a:t>“</a:t>
            </a:r>
            <a:r>
              <a:rPr lang="zh-CN" altLang="en-US" b="1">
                <a:sym typeface="Arial" panose="020B0604020202020204" pitchFamily="34" charset="0"/>
              </a:rPr>
              <a:t>业余</a:t>
            </a:r>
            <a:r>
              <a:rPr lang="en-US" altLang="zh-CN" b="1">
                <a:sym typeface="Arial" panose="020B0604020202020204" pitchFamily="34" charset="0"/>
              </a:rPr>
              <a:t>”</a:t>
            </a:r>
            <a:r>
              <a:rPr lang="zh-CN" altLang="en-US" b="1">
                <a:sym typeface="Arial" panose="020B0604020202020204" pitchFamily="34" charset="0"/>
              </a:rPr>
              <a:t>？</a:t>
            </a:r>
            <a:endParaRPr lang="zh-CN" altLang="en-US" b="1"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3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525963"/>
          </a:xfrm>
          <a:ln/>
        </p:spPr>
        <p:txBody>
          <a:bodyPr vert="horz" wrap="square" lIns="91440" tIns="45720" rIns="91440" bIns="45720" anchor="t"/>
          <a:p>
            <a:pPr>
              <a:lnSpc>
                <a:spcPct val="90000"/>
              </a:lnSpc>
            </a:pPr>
            <a:r>
              <a:rPr lang="zh-CN" altLang="en-US" sz="3600" dirty="0">
                <a:ea typeface="黑体" panose="02010609060101010101" pitchFamily="49" charset="-122"/>
              </a:rPr>
              <a:t>专业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3600" dirty="0"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         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①专门从事某种学业或职业</a:t>
            </a:r>
            <a:endParaRPr lang="zh-CN" altLang="en-US" sz="24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专门的学问</a:t>
            </a:r>
            <a:endParaRPr lang="zh-CN" altLang="en-US" sz="24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 ③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高等学校或中等专业学校所分的学业门类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 ④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产业部门的各业务部分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⑤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是指对一种物质了解的非常透彻的程度</a:t>
            </a:r>
            <a:endParaRPr lang="zh-CN" altLang="en-US" sz="24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4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 b="1" dirty="0"/>
              <a:t>听课评课是全面提升专业素养的一种有效的教研活动形式。</a:t>
            </a:r>
            <a:r>
              <a:rPr lang="zh-CN" altLang="en-US" sz="2000" dirty="0"/>
              <a:t>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听评课是一种</a:t>
            </a:r>
            <a:r>
              <a:rPr lang="zh-CN" altLang="en-US" sz="2000" b="1" u="sng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最直接、最具体、最经常也是最有效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的研究提高课堂教学质量的方法和手段。在整个课堂教学改革过程中，听评课是不可或缺的重要环节。</a:t>
            </a:r>
            <a:endParaRPr lang="zh-CN" altLang="en-US" sz="20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075" name="Text Box 4"/>
          <p:cNvSpPr txBox="1"/>
          <p:nvPr/>
        </p:nvSpPr>
        <p:spPr>
          <a:xfrm>
            <a:off x="2124075" y="836613"/>
            <a:ext cx="51847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latin typeface="黑体" panose="02010609060101010101" pitchFamily="49" charset="-122"/>
              </a:rPr>
              <a:t>“</a:t>
            </a:r>
            <a:r>
              <a:rPr lang="zh-CN" altLang="en-US" sz="3600" b="1" dirty="0">
                <a:latin typeface="Arial" panose="020B0604020202020204" pitchFamily="34" charset="0"/>
              </a:rPr>
              <a:t>专业</a:t>
            </a:r>
            <a:r>
              <a:rPr lang="zh-CN" altLang="en-US" sz="3600" b="1" dirty="0">
                <a:latin typeface="黑体" panose="02010609060101010101" pitchFamily="49" charset="-122"/>
              </a:rPr>
              <a:t>”</a:t>
            </a:r>
            <a:r>
              <a:rPr lang="zh-CN" altLang="en-US" sz="3600" b="1" dirty="0">
                <a:latin typeface="Arial" panose="020B0604020202020204" pitchFamily="34" charset="0"/>
              </a:rPr>
              <a:t>的释义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改变</a:t>
            </a:r>
            <a:r>
              <a:rPr lang="zh-CN" altLang="en-US" sz="4000" b="1" dirty="0">
                <a:ea typeface="黑体" panose="02010609060101010101" pitchFamily="49" charset="-122"/>
              </a:rPr>
              <a:t>听评课的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000" b="1" dirty="0">
                <a:ea typeface="黑体" panose="02010609060101010101" pitchFamily="49" charset="-122"/>
              </a:rPr>
              <a:t>业余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4000" b="1" dirty="0">
                <a:ea typeface="黑体" panose="02010609060101010101" pitchFamily="49" charset="-122"/>
              </a:rPr>
              <a:t>思维</a:t>
            </a:r>
            <a:endParaRPr lang="zh-CN" altLang="en-US" sz="4000" b="1" dirty="0">
              <a:ea typeface="黑体" panose="02010609060101010101" pitchFamily="49" charset="-122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611188" y="2636838"/>
            <a:ext cx="8229600" cy="3168650"/>
          </a:xfrm>
          <a:ln/>
        </p:spPr>
        <p:txBody>
          <a:bodyPr vert="horz" wrap="square" lIns="91440" tIns="45720" rIns="91440" bIns="45720" anchor="t"/>
          <a:p>
            <a:r>
              <a:rPr lang="zh-CN" altLang="en-US" sz="2000" b="1" dirty="0"/>
              <a:t>缺乏专门的知识基础</a:t>
            </a:r>
            <a:r>
              <a:rPr lang="zh-CN" altLang="en-US" sz="2000" dirty="0"/>
              <a:t>，</a:t>
            </a:r>
            <a:r>
              <a:rPr lang="zh-CN" altLang="en-US" sz="2800" dirty="0"/>
              <a:t>仅当一项工作</a:t>
            </a:r>
            <a:endParaRPr lang="zh-CN" altLang="en-US" sz="2800" dirty="0"/>
          </a:p>
          <a:p>
            <a:r>
              <a:rPr lang="zh-CN" altLang="en-US" sz="2000" b="1" dirty="0"/>
              <a:t>无需专门的训练：</a:t>
            </a:r>
            <a:r>
              <a:rPr lang="zh-CN" altLang="en-US" sz="2800" dirty="0"/>
              <a:t>误认为“多做就会”</a:t>
            </a:r>
            <a:endParaRPr lang="zh-CN" altLang="en-US" sz="2800" dirty="0"/>
          </a:p>
          <a:p>
            <a:r>
              <a:rPr lang="zh-CN" altLang="en-US" sz="2000" b="1" dirty="0"/>
              <a:t>无需专门的人才：</a:t>
            </a:r>
            <a:r>
              <a:rPr lang="zh-CN" altLang="en-US" sz="2800" dirty="0"/>
              <a:t>误认为“会上课或会研究就等于会听评课”</a:t>
            </a:r>
            <a:endParaRPr lang="zh-CN" altLang="en-US" sz="2800" dirty="0"/>
          </a:p>
          <a:p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71322" y="640084"/>
            <a:ext cx="8139178" cy="441964"/>
          </a:xfrm>
          <a:ln/>
        </p:spPr>
        <p:txBody>
          <a:bodyPr vert="horz" wrap="square" lIns="91440" tIns="45720" rIns="91440" bIns="45720" anchor="ctr"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何为听评课的</a:t>
            </a:r>
            <a:r>
              <a:rPr lang="zh-CN" altLang="en-US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业余</a:t>
            </a:r>
            <a:r>
              <a:rPr lang="zh-CN" altLang="en-US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思维？</a:t>
            </a:r>
            <a:endParaRPr lang="zh-CN" altLang="en-US" sz="32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502285" y="1828800"/>
            <a:ext cx="8139430" cy="3016885"/>
          </a:xfrm>
          <a:ln/>
        </p:spPr>
        <p:txBody>
          <a:bodyPr vert="horz" wrap="square" lIns="91440" tIns="45720" rIns="91440" bIns="45720" anchor="t"/>
          <a:p>
            <a:pPr>
              <a:lnSpc>
                <a:spcPct val="9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ea typeface="楷体" panose="02010609060101010101" pitchFamily="49" charset="-122"/>
              </a:rPr>
              <a:t>用业余的思维或方法处理专业的事情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dirty="0"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ea typeface="楷体" panose="02010609060101010101" pitchFamily="49" charset="-122"/>
              </a:rPr>
              <a:t>具体表现为：一是缺乏听评课的</a:t>
            </a:r>
            <a:r>
              <a:rPr lang="zh-CN" altLang="en-US" sz="2400" b="1" dirty="0">
                <a:solidFill>
                  <a:srgbClr val="000066"/>
                </a:solidFill>
                <a:ea typeface="楷体" panose="02010609060101010101" pitchFamily="49" charset="-122"/>
              </a:rPr>
              <a:t>专门知识与技能。</a:t>
            </a:r>
            <a:endParaRPr lang="zh-CN" altLang="en-US" sz="2400" b="1" dirty="0">
              <a:solidFill>
                <a:srgbClr val="000066"/>
              </a:solidFill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ea typeface="楷体" panose="02010609060101010101" pitchFamily="49" charset="-122"/>
              </a:rPr>
              <a:t>二是缺乏</a:t>
            </a:r>
            <a:r>
              <a:rPr lang="zh-CN" altLang="en-US" sz="2400" b="1" dirty="0">
                <a:solidFill>
                  <a:srgbClr val="000066"/>
                </a:solidFill>
                <a:ea typeface="楷体" panose="02010609060101010101" pitchFamily="49" charset="-122"/>
              </a:rPr>
              <a:t>专门的训练</a:t>
            </a:r>
            <a:r>
              <a:rPr lang="zh-CN" altLang="en-US" sz="2400" dirty="0">
                <a:ea typeface="楷体" panose="02010609060101010101" pitchFamily="49" charset="-122"/>
              </a:rPr>
              <a:t>，教师往往是在学校现场自觉自为地学习听评课，缺乏专门的培训或专业引领。</a:t>
            </a:r>
            <a:endParaRPr lang="zh-CN" altLang="en-US" sz="2400" dirty="0"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ea typeface="楷体" panose="02010609060101010101" pitchFamily="49" charset="-122"/>
              </a:rPr>
              <a:t>三是缺乏</a:t>
            </a:r>
            <a:r>
              <a:rPr lang="zh-CN" altLang="en-US" sz="2400" b="1" dirty="0">
                <a:solidFill>
                  <a:srgbClr val="000066"/>
                </a:solidFill>
                <a:ea typeface="楷体" panose="02010609060101010101" pitchFamily="49" charset="-122"/>
              </a:rPr>
              <a:t>专门的人才</a:t>
            </a:r>
            <a:r>
              <a:rPr lang="zh-CN" altLang="en-US" sz="2400" dirty="0">
                <a:ea typeface="楷体" panose="02010609060101010101" pitchFamily="49" charset="-122"/>
              </a:rPr>
              <a:t>，我们总以为有教学经验的、自己会上课的人或者做教育教学研究的人一定是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ea typeface="楷体" panose="02010609060101010101" pitchFamily="49" charset="-122"/>
              </a:rPr>
              <a:t>善于听评课的人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ea typeface="楷体" panose="02010609060101010101" pitchFamily="49" charset="-122"/>
              </a:rPr>
              <a:t>。</a:t>
            </a:r>
            <a:endParaRPr lang="zh-CN" altLang="en-US" sz="2400" dirty="0"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606425" y="1462088"/>
            <a:ext cx="7931150" cy="4248150"/>
          </a:xfrm>
          <a:ln/>
        </p:spPr>
        <p:txBody>
          <a:bodyPr vert="horz" wrap="square" lIns="91440" tIns="45720" rIns="91440" bIns="45720" anchor="t"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苏州市教研室打电话给我，要我去评他们特级教师的课。我拒绝了，我说我没能力，也没资格，也不会评课。你不要以为我讲这个“听评课研究”讲得头头是道，以为我很会评课，我不会评课的，我首先声明，这是误解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1800" b="1" dirty="0"/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我们千万不要以为会上课就会评课，会做研究就会评课，千万不要这样以为。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2003" y="836930"/>
            <a:ext cx="626046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总主编崔允漷在他的书中前言中写到：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>
            <p:ph idx="1"/>
          </p:nvPr>
        </p:nvSpPr>
        <p:spPr>
          <a:xfrm>
            <a:off x="637540" y="2195513"/>
            <a:ext cx="8229600" cy="3341687"/>
          </a:xfrm>
          <a:ln/>
        </p:spPr>
        <p:txBody>
          <a:bodyPr vert="horz" wrap="square" lIns="91440" tIns="45720" rIns="91440" bIns="45720" anchor="t"/>
          <a:p>
            <a:r>
              <a:rPr lang="zh-CN" altLang="en-US" sz="2800" dirty="0">
                <a:ea typeface="黑体" panose="02010609060101010101" pitchFamily="49" charset="-122"/>
              </a:rPr>
              <a:t>专业的思维：</a:t>
            </a:r>
            <a:r>
              <a:rPr lang="zh-CN" altLang="en-US" sz="2800" dirty="0">
                <a:ea typeface="楷体" panose="02010609060101010101" pitchFamily="49" charset="-122"/>
              </a:rPr>
              <a:t>听评课是一种评价、反思、对话、研究的行为，需要专门的学习或培训。</a:t>
            </a:r>
            <a:endParaRPr lang="zh-CN" altLang="en-US" sz="2800" dirty="0">
              <a:ea typeface="楷体" panose="02010609060101010101" pitchFamily="49" charset="-122"/>
            </a:endParaRPr>
          </a:p>
          <a:p>
            <a:r>
              <a:rPr lang="zh-CN" altLang="en-US" sz="2800" dirty="0">
                <a:ea typeface="黑体" panose="02010609060101010101" pitchFamily="49" charset="-122"/>
              </a:rPr>
              <a:t>需要专业视角：</a:t>
            </a:r>
            <a:r>
              <a:rPr lang="zh-CN" altLang="en-US" sz="2800" dirty="0">
                <a:ea typeface="楷体" panose="02010609060101010101" pitchFamily="49" charset="-122"/>
              </a:rPr>
              <a:t>关注学习</a:t>
            </a:r>
            <a:endParaRPr lang="zh-CN" altLang="en-US" sz="2800" dirty="0">
              <a:ea typeface="楷体" panose="02010609060101010101" pitchFamily="49" charset="-122"/>
            </a:endParaRPr>
          </a:p>
          <a:p>
            <a:r>
              <a:rPr lang="zh-CN" altLang="en-US" sz="2800" dirty="0">
                <a:ea typeface="黑体" panose="02010609060101010101" pitchFamily="49" charset="-122"/>
              </a:rPr>
              <a:t>需要专业的话语：</a:t>
            </a:r>
            <a:r>
              <a:rPr lang="zh-CN" altLang="en-US" sz="2800" dirty="0">
                <a:ea typeface="楷体" panose="02010609060101010101" pitchFamily="49" charset="-122"/>
              </a:rPr>
              <a:t>倡导基于证据的分析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  <p:sp>
        <p:nvSpPr>
          <p:cNvPr id="7171" name="Rectangle 4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2800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黑体" panose="02010609060101010101" pitchFamily="49" charset="-122"/>
                <a:cs typeface="+mn-cs"/>
              </a:rPr>
              <a:t>所以，听评课该有的“专业”思维</a:t>
            </a:r>
            <a:endParaRPr lang="zh-CN" altLang="en-US" sz="3600" dirty="0"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3364865" y="2754709"/>
            <a:ext cx="2415540" cy="687229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 2</a:t>
            </a:r>
            <a:endParaRPr kumimoji="0" lang="en-US" altLang="zh-CN" sz="3600" b="1" i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3766661" y="2190988"/>
            <a:ext cx="1610201" cy="284798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/>
          <a:p>
            <a:pPr algn="ctr"/>
            <a:endParaRPr lang="zh-CN" altLang="en-US" sz="1350" spc="2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0800000">
            <a:off x="3766661" y="3156823"/>
            <a:ext cx="1610201" cy="284798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/>
          <a:p>
            <a:pPr algn="ctr"/>
            <a:endParaRPr lang="zh-CN" altLang="en-US" sz="1350" spc="2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4381024" y="3214449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5"/>
            </p:custDataLst>
          </p:nvPr>
        </p:nvSpPr>
        <p:spPr>
          <a:xfrm>
            <a:off x="2262981" y="3829427"/>
            <a:ext cx="4902518" cy="683122"/>
          </a:xfrm>
        </p:spPr>
        <p:txBody>
          <a:bodyPr>
            <a:normAutofit fontScale="90000"/>
          </a:bodyPr>
          <a:lstStyle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专业的听评课</a:t>
            </a:r>
            <a:b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zh-CN" sz="2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我的读书笔记整理</a:t>
            </a:r>
            <a:endParaRPr lang="zh-CN" altLang="zh-CN" sz="2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539750" y="262890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4000" b="1" dirty="0">
                <a:latin typeface="仿宋_GB2312" pitchFamily="49" charset="-122"/>
                <a:ea typeface="仿宋_GB2312" pitchFamily="49" charset="-122"/>
              </a:rPr>
              <a:t>听课时的观察与记录</a:t>
            </a:r>
            <a:endParaRPr lang="zh-CN" altLang="en-US" sz="2800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539750" y="1629410"/>
            <a:ext cx="3744913" cy="4321175"/>
          </a:xfrm>
          <a:ln>
            <a:solidFill>
              <a:schemeClr val="accent2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>
            <a:normAutofit lnSpcReduction="10000"/>
          </a:bodyPr>
          <a:p>
            <a:pPr marL="609600" indent="-609600">
              <a:buNone/>
            </a:pPr>
            <a:r>
              <a:rPr lang="zh-CN" altLang="en-US" b="1" dirty="0"/>
              <a:t> </a:t>
            </a:r>
            <a:r>
              <a:rPr lang="zh-CN" altLang="en-US" sz="2400" b="1" dirty="0"/>
              <a:t>立足整体，关注细节</a:t>
            </a:r>
            <a:endParaRPr lang="zh-CN" altLang="en-US" sz="2400" b="1" dirty="0"/>
          </a:p>
          <a:p>
            <a:pPr marL="609600" indent="-6096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1.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听课的结构；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609600" indent="-6096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2.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听重难点的突破；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609600" indent="-6096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3.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听板书及教学媒体应用；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609600" indent="-6096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4.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听课堂气氛；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609600" indent="-6096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5.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听教学细节；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609600" indent="-6096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6.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听闪光点；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609600" indent="-6096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7.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听课后的反思与总结；</a:t>
            </a:r>
            <a:endParaRPr lang="zh-CN" altLang="en-US" sz="2000" b="1" dirty="0">
              <a:latin typeface="仿宋_GB2312" pitchFamily="49" charset="-122"/>
              <a:ea typeface="仿宋_GB2312" pitchFamily="49" charset="-122"/>
            </a:endParaRPr>
          </a:p>
          <a:p>
            <a:pPr marL="609600" indent="-609600">
              <a:buNone/>
            </a:pPr>
            <a:endParaRPr lang="zh-CN" altLang="en-US" sz="2000" b="1" dirty="0">
              <a:solidFill>
                <a:schemeClr val="hlink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4500563" y="1629410"/>
            <a:ext cx="4103687" cy="432117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>
              <a:buNone/>
            </a:pPr>
            <a:r>
              <a:rPr lang="zh-CN" altLang="en-US" sz="2400" b="1" dirty="0"/>
              <a:t>记录下列点是否做到，</a:t>
            </a:r>
            <a:endParaRPr lang="zh-CN" altLang="en-US" sz="2400" b="1" dirty="0"/>
          </a:p>
          <a:p>
            <a:pPr marL="342900" lvl="0" indent="-342900">
              <a:buNone/>
            </a:pPr>
            <a:r>
              <a:rPr lang="zh-CN" altLang="en-US" sz="2400" b="1" dirty="0"/>
              <a:t>如何做到，做得如何？</a:t>
            </a:r>
            <a:endParaRPr lang="zh-CN" altLang="en-US" sz="2400" b="1" dirty="0"/>
          </a:p>
          <a:p>
            <a:pPr marL="342900" lvl="0" indent="-342900">
              <a:buNone/>
            </a:pPr>
            <a:endParaRPr lang="zh-CN" altLang="en-US" sz="2400" b="1" dirty="0"/>
          </a:p>
          <a:p>
            <a:pPr marL="342900" lvl="0" indent="-3429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(1)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注意情境的创设，联系实际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342900" lvl="0" indent="-3429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(2)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学生主体性地位是否凸显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342900" lvl="0" indent="-3429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(3)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课堂气氛较活跃，学生</a:t>
            </a:r>
            <a:r>
              <a:rPr lang="zh-CN" altLang="en-US" sz="1800" b="1" dirty="0">
                <a:ea typeface="仿宋_GB2312" pitchFamily="49" charset="-122"/>
              </a:rPr>
              <a:t>“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敢问</a:t>
            </a:r>
            <a:r>
              <a:rPr lang="zh-CN" altLang="en-US" sz="1800" b="1" dirty="0">
                <a:ea typeface="仿宋_GB2312" pitchFamily="49" charset="-122"/>
              </a:rPr>
              <a:t>”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342900" lvl="0" indent="-3429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(4)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教学策略突破难点恰当巧妙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342900" lvl="0" indent="-3429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(5)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创造性地使用教材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342900" lvl="0" indent="-342900">
              <a:buNone/>
            </a:pP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(6)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注重学法指导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342900" lvl="0" indent="-342900">
              <a:buNone/>
            </a:pP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sz="1800" b="1" dirty="0">
                <a:latin typeface="仿宋_GB2312" pitchFamily="49" charset="-122"/>
                <a:ea typeface="仿宋_GB2312" pitchFamily="49" charset="-122"/>
              </a:rPr>
              <a:t>7</a:t>
            </a: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）关注三维目标的达成</a:t>
            </a:r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  <a:p>
            <a:pPr marL="342900" lvl="0" indent="-342900"/>
            <a:endParaRPr lang="zh-CN" altLang="en-US" sz="1800" b="1" dirty="0">
              <a:latin typeface="仿宋_GB2312" pitchFamily="49" charset="-122"/>
              <a:ea typeface="仿宋_GB2312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85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85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385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4、15、16、17、20、24、29、32、33、34"/>
</p:tagLst>
</file>

<file path=ppt/tags/tag14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85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85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385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4、15、16、17、20、24、29、32、33、34"/>
</p:tagLst>
</file>

<file path=ppt/tags/tag2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UNIT_PRESET_TEXT" val="单击此处添加副标题内容"/>
  <p:tag name="KSO_WM_TEMPLATE_CATEGORY" val="custom"/>
  <p:tag name="KSO_WM_TEMPLATE_INDEX" val="20205358"/>
  <p:tag name="KSO_WM_UNIT_ID" val="custom20205358_34*b*1"/>
</p:tagLst>
</file>

<file path=ppt/tags/tag28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谢谢观看"/>
  <p:tag name="KSO_WM_TEMPLATE_CATEGORY" val="custom"/>
  <p:tag name="KSO_WM_TEMPLATE_INDEX" val="20205358"/>
  <p:tag name="KSO_WM_UNIT_ID" val="custom20205358_34*a*1"/>
</p:tagLst>
</file>

<file path=ppt/tags/tag287.xml><?xml version="1.0" encoding="utf-8"?>
<p:tagLst xmlns:p="http://schemas.openxmlformats.org/presentationml/2006/main">
  <p:tag name="KSO_WM_TEMPLATE_CATEGORY" val="custom"/>
  <p:tag name="KSO_WM_TEMPLATE_INDEX" val="20205385"/>
  <p:tag name="KSO_WM_TAG_VERSION" val="1.0"/>
  <p:tag name="KSO_WM_SLIDE_ID" val="custom20205385_33"/>
  <p:tag name="KSO_WM_SLIDE_INDEX" val="33"/>
  <p:tag name="KSO_WM_SLIDE_ITEM_CNT" val="0"/>
  <p:tag name="KSO_WM_SLIDE_LAYOUT" val="a_b"/>
  <p:tag name="KSO_WM_SLIDE_LAYOUT_CNT" val="1_1"/>
  <p:tag name="KSO_WM_SLIDE_TYPE" val="endPage"/>
  <p:tag name="KSO_WM_BEAUTIFY_FLAG" val="#wm#"/>
  <p:tag name="KSO_WM_TEMPLATE_SUBCATEGORY" val="0"/>
  <p:tag name="KSO_WM_SLIDE_SUBTYPE" val="pureTxt"/>
  <p:tag name="KSO_WM_TEMPLATE_MASTER_TYPE" val="1"/>
  <p:tag name="KSO_WM_TEMPLATE_COLOR_TYPE" val="1"/>
</p:tagLst>
</file>

<file path=ppt/tags/tag28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5358"/>
  <p:tag name="KSO_WM_UNIT_ID" val="custom20205358_7*e*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58"/>
  <p:tag name="KSO_WM_UNIT_ID" val="custom20205358_7*i*1"/>
  <p:tag name="KSO_WM_UNIT_TYPE" val="i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58"/>
  <p:tag name="KSO_WM_UNIT_ID" val="custom20205358_7*i*2"/>
  <p:tag name="KSO_WM_UNIT_TYPE" val="i"/>
  <p:tag name="KSO_WM_UNIT_INDEX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58"/>
  <p:tag name="KSO_WM_UNIT_ID" val="custom20205358_7*i*3"/>
  <p:tag name="KSO_WM_UNIT_TYPE" val="i"/>
  <p:tag name="KSO_WM_UNIT_INDEX" val="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5358"/>
  <p:tag name="KSO_WM_UNIT_ID" val="custom20205358_7*a*1"/>
  <p:tag name="KSO_WM_UNIT_ISNUMDGMTITLE" val="0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0"/>
  <p:tag name="KSO_WM_UNIT_TYPE" val="b"/>
  <p:tag name="KSO_WM_UNIT_INDEX" val="1"/>
  <p:tag name="KSO_WM_UNIT_PRESET_TEXT" val="单击此处添加副标题内容"/>
  <p:tag name="KSO_WM_TEMPLATE_CATEGORY" val="custom"/>
  <p:tag name="KSO_WM_TEMPLATE_INDEX" val="20205358"/>
  <p:tag name="KSO_WM_UNIT_ID" val="custom20205358_7*b*1"/>
  <p:tag name="KSO_WM_UNIT_ISNUMDGMTITLE" val="0"/>
</p:tagLst>
</file>

<file path=ppt/tags/tag294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5385"/>
  <p:tag name="KSO_WM_SLIDE_ID" val="custom20205385_7"/>
</p:tagLst>
</file>

<file path=ppt/tags/tag295.xml><?xml version="1.0" encoding="utf-8"?>
<p:tagLst xmlns:p="http://schemas.openxmlformats.org/presentationml/2006/main">
  <p:tag name="KSO_WM_TEMPLATE_CATEGORY" val="custom"/>
  <p:tag name="KSO_WM_TEMPLATE_INDEX" val="20205385"/>
</p:tagLst>
</file>

<file path=ppt/tags/tag296.xml><?xml version="1.0" encoding="utf-8"?>
<p:tagLst xmlns:p="http://schemas.openxmlformats.org/presentationml/2006/main">
  <p:tag name="KSO_WM_TEMPLATE_CATEGORY" val="custom"/>
  <p:tag name="KSO_WM_TEMPLATE_INDEX" val="20205385"/>
</p:tagLst>
</file>

<file path=ppt/tags/tag297.xml><?xml version="1.0" encoding="utf-8"?>
<p:tagLst xmlns:p="http://schemas.openxmlformats.org/presentationml/2006/main">
  <p:tag name="KSO_WM_TEMPLATE_CATEGORY" val="custom"/>
  <p:tag name="KSO_WM_TEMPLATE_INDEX" val="20205385"/>
</p:tagLst>
</file>

<file path=ppt/tags/tag298.xml><?xml version="1.0" encoding="utf-8"?>
<p:tagLst xmlns:p="http://schemas.openxmlformats.org/presentationml/2006/main">
  <p:tag name="KSO_WM_TEMPLATE_CATEGORY" val="custom"/>
  <p:tag name="KSO_WM_TEMPLATE_INDEX" val="20205385"/>
</p:tagLst>
</file>

<file path=ppt/tags/tag299.xml><?xml version="1.0" encoding="utf-8"?>
<p:tagLst xmlns:p="http://schemas.openxmlformats.org/presentationml/2006/main">
  <p:tag name="KSO_WM_TEMPLATE_CATEGORY" val="custom"/>
  <p:tag name="KSO_WM_TEMPLATE_INDEX" val="20205385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5358"/>
  <p:tag name="KSO_WM_UNIT_ID" val="custom20205358_7*e*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58"/>
  <p:tag name="KSO_WM_UNIT_ID" val="custom20205358_7*i*1"/>
  <p:tag name="KSO_WM_UNIT_TYPE" val="i"/>
  <p:tag name="KSO_WM_UNIT_INDEX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58"/>
  <p:tag name="KSO_WM_UNIT_ID" val="custom20205358_7*i*2"/>
  <p:tag name="KSO_WM_UNIT_TYPE" val="i"/>
  <p:tag name="KSO_WM_UNIT_INDEX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58"/>
  <p:tag name="KSO_WM_UNIT_ID" val="custom20205358_7*i*3"/>
  <p:tag name="KSO_WM_UNIT_TYPE" val="i"/>
  <p:tag name="KSO_WM_UNIT_INDEX" val="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5358"/>
  <p:tag name="KSO_WM_UNIT_ID" val="custom20205358_7*a*1"/>
  <p:tag name="KSO_WM_UNIT_ISNUMDGMTITLE" val="0"/>
</p:tagLst>
</file>

<file path=ppt/tags/tag305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5385"/>
  <p:tag name="KSO_WM_SLIDE_ID" val="custom20205385_7"/>
</p:tagLst>
</file>

<file path=ppt/tags/tag306.xml><?xml version="1.0" encoding="utf-8"?>
<p:tagLst xmlns:p="http://schemas.openxmlformats.org/presentationml/2006/main">
  <p:tag name="KSO_WM_TEMPLATE_CATEGORY" val="custom"/>
  <p:tag name="KSO_WM_TEMPLATE_INDEX" val="20205385"/>
</p:tagLst>
</file>

<file path=ppt/tags/tag307.xml><?xml version="1.0" encoding="utf-8"?>
<p:tagLst xmlns:p="http://schemas.openxmlformats.org/presentationml/2006/main">
  <p:tag name="KSO_WM_TEMPLATE_CATEGORY" val="custom"/>
  <p:tag name="KSO_WM_TEMPLATE_INDEX" val="20205385"/>
</p:tagLst>
</file>

<file path=ppt/tags/tag308.xml><?xml version="1.0" encoding="utf-8"?>
<p:tagLst xmlns:p="http://schemas.openxmlformats.org/presentationml/2006/main">
  <p:tag name="KSO_WM_TEMPLATE_CATEGORY" val="custom"/>
  <p:tag name="KSO_WM_TEMPLATE_INDEX" val="20205385"/>
</p:tagLst>
</file>

<file path=ppt/tags/tag309.xml><?xml version="1.0" encoding="utf-8"?>
<p:tagLst xmlns:p="http://schemas.openxmlformats.org/presentationml/2006/main">
  <p:tag name="KSO_WM_TEMPLATE_CATEGORY" val="custom"/>
  <p:tag name="KSO_WM_TEMPLATE_INDEX" val="20205385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TEMPLATE_CATEGORY" val="custom"/>
  <p:tag name="KSO_WM_TEMPLATE_INDEX" val="20205385"/>
</p:tagLst>
</file>

<file path=ppt/tags/tag311.xml><?xml version="1.0" encoding="utf-8"?>
<p:tagLst xmlns:p="http://schemas.openxmlformats.org/presentationml/2006/main">
  <p:tag name="KSO_WM_TEMPLATE_CATEGORY" val="custom"/>
  <p:tag name="KSO_WM_TEMPLATE_INDEX" val="20205385"/>
</p:tagLst>
</file>

<file path=ppt/tags/tag31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5358"/>
  <p:tag name="KSO_WM_UNIT_ID" val="custom20205358_7*e*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58"/>
  <p:tag name="KSO_WM_UNIT_ID" val="custom20205358_7*i*1"/>
  <p:tag name="KSO_WM_UNIT_TYPE" val="i"/>
  <p:tag name="KSO_WM_UNIT_INDEX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58"/>
  <p:tag name="KSO_WM_UNIT_ID" val="custom20205358_7*i*2"/>
  <p:tag name="KSO_WM_UNIT_TYPE" val="i"/>
  <p:tag name="KSO_WM_UNIT_INDEX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58"/>
  <p:tag name="KSO_WM_UNIT_ID" val="custom20205358_7*i*3"/>
  <p:tag name="KSO_WM_UNIT_TYPE" val="i"/>
  <p:tag name="KSO_WM_UNIT_INDEX" val="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5358"/>
  <p:tag name="KSO_WM_UNIT_ID" val="custom20205358_7*a*1"/>
  <p:tag name="KSO_WM_UNIT_ISNUMDGMTITLE" val="0"/>
</p:tagLst>
</file>

<file path=ppt/tags/tag317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5385"/>
  <p:tag name="KSO_WM_SLIDE_ID" val="custom20205385_7"/>
</p:tagLst>
</file>

<file path=ppt/tags/tag3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385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595">
      <a:dk1>
        <a:sysClr val="windowText" lastClr="000000"/>
      </a:dk1>
      <a:lt1>
        <a:sysClr val="window" lastClr="FFFFFF"/>
      </a:lt1>
      <a:dk2>
        <a:srgbClr val="F7FFFE"/>
      </a:dk2>
      <a:lt2>
        <a:srgbClr val="FFFFFF"/>
      </a:lt2>
      <a:accent1>
        <a:srgbClr val="4FABC3"/>
      </a:accent1>
      <a:accent2>
        <a:srgbClr val="6699BE"/>
      </a:accent2>
      <a:accent3>
        <a:srgbClr val="7D86B9"/>
      </a:accent3>
      <a:accent4>
        <a:srgbClr val="9574B5"/>
      </a:accent4>
      <a:accent5>
        <a:srgbClr val="AC61B0"/>
      </a:accent5>
      <a:accent6>
        <a:srgbClr val="C34F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95">
      <a:dk1>
        <a:sysClr val="windowText" lastClr="000000"/>
      </a:dk1>
      <a:lt1>
        <a:sysClr val="window" lastClr="FFFFFF"/>
      </a:lt1>
      <a:dk2>
        <a:srgbClr val="F7FFFE"/>
      </a:dk2>
      <a:lt2>
        <a:srgbClr val="FFFFFF"/>
      </a:lt2>
      <a:accent1>
        <a:srgbClr val="4FABC3"/>
      </a:accent1>
      <a:accent2>
        <a:srgbClr val="6699BE"/>
      </a:accent2>
      <a:accent3>
        <a:srgbClr val="7D86B9"/>
      </a:accent3>
      <a:accent4>
        <a:srgbClr val="9574B5"/>
      </a:accent4>
      <a:accent5>
        <a:srgbClr val="AC61B0"/>
      </a:accent5>
      <a:accent6>
        <a:srgbClr val="C34F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1843</Words>
  <Application>WPS 演示</Application>
  <PresentationFormat>全屏显示(4:3)</PresentationFormat>
  <Paragraphs>134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42" baseType="lpstr">
      <vt:lpstr>Arial</vt:lpstr>
      <vt:lpstr>宋体</vt:lpstr>
      <vt:lpstr>Wingdings</vt:lpstr>
      <vt:lpstr>黑体</vt:lpstr>
      <vt:lpstr>仿宋</vt:lpstr>
      <vt:lpstr>仿宋_GB2312</vt:lpstr>
      <vt:lpstr>楷体</vt:lpstr>
      <vt:lpstr>华文新魏</vt:lpstr>
      <vt:lpstr>Times New Roman</vt:lpstr>
      <vt:lpstr>华文细黑</vt:lpstr>
      <vt:lpstr>微软雅黑</vt:lpstr>
      <vt:lpstr>Tahoma</vt:lpstr>
      <vt:lpstr>楷体_GB2312</vt:lpstr>
      <vt:lpstr>新宋体</vt:lpstr>
      <vt:lpstr>幼圆</vt:lpstr>
      <vt:lpstr>Century Schoolbook</vt:lpstr>
      <vt:lpstr>Segoe Print</vt:lpstr>
      <vt:lpstr>Wingdings 2</vt:lpstr>
      <vt:lpstr>Calibri</vt:lpstr>
      <vt:lpstr>Arial Unicode MS</vt:lpstr>
      <vt:lpstr>Arial</vt:lpstr>
      <vt:lpstr>Calibri</vt:lpstr>
      <vt:lpstr>Times New Roman</vt:lpstr>
      <vt:lpstr>汉仪旗黑-85S</vt:lpstr>
      <vt:lpstr>Office 主题​​</vt:lpstr>
      <vt:lpstr>1_Office 主题​​</vt:lpstr>
      <vt:lpstr>走向专业的听评课</vt:lpstr>
      <vt:lpstr>单击此处添加标题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专业的听评课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专业的听评课 我的读书笔记整理</vt:lpstr>
      <vt:lpstr>PowerPoint 演示文稿</vt:lpstr>
    </vt:vector>
  </TitlesOfParts>
  <Company>thtfpc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thtfpc user</dc:creator>
  <cp:lastModifiedBy>Loretta</cp:lastModifiedBy>
  <cp:revision>505</cp:revision>
  <dcterms:created xsi:type="dcterms:W3CDTF">2011-07-08T01:06:13Z</dcterms:created>
  <dcterms:modified xsi:type="dcterms:W3CDTF">2020-03-07T15:50:05Z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