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0" r:id="rId3"/>
    <p:sldId id="257" r:id="rId5"/>
    <p:sldId id="263" r:id="rId6"/>
    <p:sldId id="264" r:id="rId7"/>
    <p:sldId id="265" r:id="rId8"/>
    <p:sldId id="271" r:id="rId9"/>
    <p:sldId id="266" r:id="rId10"/>
    <p:sldId id="267" r:id="rId11"/>
    <p:sldId id="268" r:id="rId12"/>
    <p:sldId id="269" r:id="rId13"/>
    <p:sldId id="270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B30"/>
    <a:srgbClr val="A66402"/>
    <a:srgbClr val="025245"/>
    <a:srgbClr val="199EE1"/>
    <a:srgbClr val="2186B9"/>
    <a:srgbClr val="1C69BE"/>
    <a:srgbClr val="2072A4"/>
    <a:srgbClr val="262626"/>
    <a:srgbClr val="FFFFFF"/>
    <a:srgbClr val="FF4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49" autoAdjust="0"/>
  </p:normalViewPr>
  <p:slideViewPr>
    <p:cSldViewPr>
      <p:cViewPr varScale="1">
        <p:scale>
          <a:sx n="108" d="100"/>
          <a:sy n="108" d="100"/>
        </p:scale>
        <p:origin x="-1752" y="-84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56302-914E-4E3F-B8CB-91F5162D1F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1D939-3E60-4063-B05E-56844F97CE6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dirty="0" smtClean="0"/>
              <a:t>更多模板、视频教程：</a:t>
            </a:r>
            <a:r>
              <a:rPr lang="en-US" altLang="zh-CN" sz="1200" dirty="0" smtClean="0"/>
              <a:t>http://www.mysoeasy.com</a:t>
            </a:r>
            <a:endParaRPr lang="en-US" altLang="zh-CN" sz="1200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" r="537"/>
          <a:stretch>
            <a:fillRect/>
          </a:stretch>
        </p:blipFill>
        <p:spPr>
          <a:xfrm>
            <a:off x="19020" y="0"/>
            <a:ext cx="1217298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5AED7-0ABC-4DD2-83BF-63E2880CAC33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6F7ED-7F38-44D4-A724-FEC44FA08DE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0C98D-42A0-46D6-98A5-BFF6262EA87A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8C099-B6AB-4606-8375-F6CE6EE5518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360" y="116632"/>
            <a:ext cx="10753195" cy="504056"/>
          </a:xfrm>
        </p:spPr>
        <p:txBody>
          <a:bodyPr/>
          <a:lstStyle>
            <a:lvl1pPr algn="l">
              <a:defRPr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5360" y="692696"/>
            <a:ext cx="10753195" cy="583264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2C521-E001-40C3-AFA2-5569A17B64D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3A8A7-1E5A-4949-9048-47169B8E42F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" t="468" r="1" b="1245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15680" y="2348880"/>
            <a:ext cx="5088564" cy="67828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>
              <a:defRPr lang="zh-CN" altLang="en-US" sz="4400" dirty="0"/>
            </a:lvl1pPr>
          </a:lstStyle>
          <a:p>
            <a:pPr lvl="0" eaLnBrk="1" hangingPunct="1"/>
            <a:r>
              <a:rPr lang="zh-CN" altLang="en-US" dirty="0" smtClean="0"/>
              <a:t>您的章节标题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44E79-1F79-4C30-83A2-5E7A3F172C2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46253-C468-45FE-8FD9-7554E98C8D0F}" type="slidenum">
              <a:rPr lang="zh-CN" altLang="en-US"/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727817" y="3121127"/>
            <a:ext cx="4128460" cy="30813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908720"/>
            <a:ext cx="5384800" cy="521744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908720"/>
            <a:ext cx="5384800" cy="521744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2E47E-4AC7-416C-BEE6-8E36D7CC6166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41C50-BD90-4278-8E67-EEF4816AF6A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59298-6AB5-4E1F-99E1-6B3B4CB9C02E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89E23-1631-48EA-8834-2604E515805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D6B43-C60A-4618-9E76-FD310E23ADDD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03463-9CCB-4D1A-AFE2-7D76436CE9C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EA87E-FEA6-4C7D-8F0D-E57B79CDFB5A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75D70-F6BF-4F6A-854C-F4AEC3E1F4B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EF0A9-F331-483B-A04A-3A45777855D9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86700-53BA-48B8-9288-E922AC58753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D068C-3323-446C-B257-86AB3306F279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F9E37-A53C-4033-ACAD-7C4D40B3F1B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" t="468" r="1" b="1245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335360" y="72192"/>
            <a:ext cx="10369152" cy="54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 eaLnBrk="1" hangingPunct="1"/>
            <a:r>
              <a:rPr lang="zh-CN" altLang="en-US" dirty="0" smtClean="0"/>
              <a:t>单击此处编辑母版标题样式</a:t>
            </a:r>
            <a:endParaRPr lang="zh-CN" altLang="en-US" dirty="0" smtClean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335360" y="692696"/>
            <a:ext cx="10369152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A62B46D-F16A-4D08-97E6-AB9D52372157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56F778B-CA2C-4E7E-AF23-AA6B8998B8C7}" type="slidenum">
              <a:rPr lang="zh-CN" altLang="en-US"/>
            </a:fld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0" y="620688"/>
            <a:ext cx="12192000" cy="0"/>
          </a:xfrm>
          <a:prstGeom prst="line">
            <a:avLst/>
          </a:prstGeom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zh-CN" altLang="en-US" sz="2400" b="1" kern="1200" dirty="0" smtClean="0">
          <a:solidFill>
            <a:srgbClr val="193B30"/>
          </a:solidFill>
          <a:effectLst/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0" y="789940"/>
            <a:ext cx="12192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80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唯有春风最相惜，一年一度一归来</a:t>
            </a:r>
            <a:endParaRPr lang="zh-CN" altLang="en-US" sz="480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-635" y="2421255"/>
            <a:ext cx="1219263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sz="6000">
                <a:solidFill>
                  <a:srgbClr val="FF0000"/>
                </a:solidFill>
                <a:effectLst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自律的程度，决定你人生的高度</a:t>
            </a:r>
            <a:r>
              <a:rPr lang="zh-CN" sz="8000">
                <a:solidFill>
                  <a:srgbClr val="FF0000"/>
                </a:solidFill>
                <a:effectLst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  </a:t>
            </a:r>
            <a:endParaRPr lang="zh-CN" altLang="en-US" sz="8000">
              <a:solidFill>
                <a:srgbClr val="FF0000"/>
              </a:solidFill>
              <a:effectLst/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5" y="5461635"/>
            <a:ext cx="122840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360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武进区礼嘉中学高二（</a:t>
            </a:r>
            <a:r>
              <a:rPr lang="en-US" altLang="zh-CN" sz="360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2</a:t>
            </a:r>
            <a:r>
              <a:rPr lang="zh-CN" altLang="en-US" sz="360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）班</a:t>
            </a:r>
            <a:r>
              <a:rPr lang="zh-CN" altLang="en-US" sz="360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主题班会</a:t>
            </a:r>
            <a:endParaRPr lang="zh-CN" altLang="en-US" sz="360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5280" y="692785"/>
            <a:ext cx="11856085" cy="5832475"/>
          </a:xfrm>
        </p:spPr>
        <p:txBody>
          <a:bodyPr/>
          <a:p>
            <a:r>
              <a:rPr lang="zh-CN" altLang="en-US" sz="2800" b="1">
                <a:latin typeface="方正粗黑宋简体" panose="02000000000000000000" charset="-122"/>
                <a:ea typeface="方正粗黑宋简体" panose="02000000000000000000" charset="-122"/>
              </a:rPr>
              <a:t>同学们，你要知道，成长的过程多半是伴随着痛苦的，就像种子冲破外壳、稻谷艰难抽穗，你想要的任何收获，都需要付出千倍万倍的努力。</a:t>
            </a:r>
            <a:endParaRPr lang="zh-CN" altLang="en-US" sz="2800" b="1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r>
              <a:rPr lang="zh-CN" altLang="en-US" sz="2800" b="1">
                <a:latin typeface="方正粗黑宋简体" panose="02000000000000000000" charset="-122"/>
                <a:ea typeface="方正粗黑宋简体" panose="02000000000000000000" charset="-122"/>
              </a:rPr>
              <a:t>你读书学习，是为自己而读的，父母不能代替你，也很少能真正帮助到你。他们只能紧跟在你身后，再多一点监督，再多一点催促，好让你能走得快一点，走得顺一点，走得远一点。</a:t>
            </a:r>
            <a:endParaRPr lang="zh-CN" altLang="en-US" sz="2800" b="1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r>
              <a:rPr lang="zh-CN" altLang="en-US" sz="2800" b="1">
                <a:latin typeface="方正粗黑宋简体" panose="02000000000000000000" charset="-122"/>
                <a:ea typeface="方正粗黑宋简体" panose="02000000000000000000" charset="-122"/>
              </a:rPr>
              <a:t>爸爸妈妈会因为你没写完作业而生气，也会因为你考砸了而大发雷霆，甚至会在你贪玩调皮的时候大打出手，但是他们从没觉得你是个糟糕的、令人头疼的坏孩子，你只是在学习这件事上，没有好好用心。他们，每一天都在期望，你能成为一个对自己的人生负责的人。</a:t>
            </a:r>
            <a:endParaRPr lang="zh-CN" altLang="en-US" sz="2800" b="1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zh-CN" altLang="en-US"/>
              <a:t>同学，上网课虽苦，但老师更不易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692785"/>
            <a:ext cx="12191365" cy="5832475"/>
          </a:xfrm>
        </p:spPr>
        <p:txBody>
          <a:bodyPr/>
          <a:p>
            <a:pPr algn="l"/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网上有人说：“你在家里舒舒服服上网课还天天叫苦，却不知道老师背后有多少付出。”这话可能你不爱听，但确实是这样。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网上上课，对很多老师来说是头一回，他们中的很多人，连直播都没看过，却没想到自己有一天干起了直播！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370070"/>
            <a:ext cx="3317240" cy="24879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240" y="4370070"/>
            <a:ext cx="4521200" cy="24885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05" y="4370070"/>
            <a:ext cx="4267200" cy="24441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621665"/>
            <a:ext cx="12191365" cy="6134735"/>
          </a:xfrm>
        </p:spPr>
        <p:txBody>
          <a:bodyPr/>
          <a:p>
            <a:r>
              <a:rPr lang="zh-CN" altLang="en-US" sz="20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这些天，老师们因为上网课还闹出了不少心酸又好笑的故事：</a:t>
            </a:r>
            <a:endParaRPr lang="zh-CN" altLang="en-US" sz="20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r>
              <a:rPr lang="zh-CN" altLang="en-US" sz="20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✦有老师上了一上午的课，却忘记了开声音，讲了1个多小时，结果发现“上课”没点击；</a:t>
            </a:r>
            <a:endParaRPr lang="zh-CN" altLang="en-US" sz="20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r>
              <a:rPr lang="zh-CN" altLang="en-US" sz="20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✦有老师做好了PPT、改好了作业，梳洗打扮全妥了，结果上课系统崩溃了；</a:t>
            </a:r>
            <a:endParaRPr lang="zh-CN" altLang="en-US" sz="20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r>
              <a:rPr lang="zh-CN" altLang="en-US" sz="20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✦有老师回乡下老家过年了，回不去又没信号，只能山顶架天线，拿着电脑满山跑……</a:t>
            </a:r>
            <a:endParaRPr lang="zh-CN" altLang="en-US" sz="20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r>
              <a:rPr lang="zh-CN" altLang="en-US" sz="20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同学，你可以抱怨写不完的作业，但是，你有多少写不完的作业，老师就有多少改不完的作业，你要做</a:t>
            </a:r>
            <a:r>
              <a:rPr lang="en-US" altLang="zh-CN" sz="20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6</a:t>
            </a:r>
            <a:r>
              <a:rPr lang="zh-CN" altLang="en-US" sz="20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门作业，他们可能要改5</a:t>
            </a:r>
            <a:r>
              <a:rPr lang="en-US" altLang="zh-CN" sz="20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7</a:t>
            </a:r>
            <a:r>
              <a:rPr lang="zh-CN" altLang="en-US" sz="20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份的作业。一旦你马虎仓促、敷衍了事，又为他多添了一些工作！</a:t>
            </a:r>
            <a:endParaRPr lang="zh-CN" altLang="en-US" sz="20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r>
              <a:rPr lang="zh-CN" altLang="en-US" sz="20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同学，你吐槽手机听课伤眼睛，可老师批改照片里的作业也会伤眼睛，上午讲课</a:t>
            </a:r>
            <a:r>
              <a:rPr lang="en-US" altLang="zh-CN" sz="20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3</a:t>
            </a:r>
            <a:r>
              <a:rPr lang="zh-CN" altLang="en-US" sz="20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小时，嗓子有时都说不出话。</a:t>
            </a:r>
            <a:endParaRPr lang="zh-CN" altLang="en-US" sz="20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r>
              <a:rPr lang="zh-CN" altLang="en-US" sz="20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你直播听课误了时间还能看回放，可老师却不敢出一点差错啊！同学，你说早起晚睡上网课真辛苦，可知道，你没起来的时候，他们就在为上课做准备了，而你已经睡下时，老师还得准备明天的课程。</a:t>
            </a:r>
            <a:endParaRPr lang="zh-CN" altLang="en-US" sz="20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 sz="24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在这个特殊的时期，不是你一个人在努力，那个跟你没有血缘之亲的人，为你闻鸡起舞，也为你披星戴月。</a:t>
            </a:r>
            <a:endParaRPr lang="zh-CN" altLang="en-US" sz="24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endParaRPr lang="zh-CN" altLang="en-US" sz="24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r>
              <a:rPr lang="zh-CN" altLang="en-US" sz="24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其实，他们也可以投诉上课操作难、网络不好用、实际效果差等等问题，但是他们没有，而是“有条件要上、没有条件创造条件也要上”。</a:t>
            </a:r>
            <a:endParaRPr lang="zh-CN" altLang="en-US" sz="24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endParaRPr lang="zh-CN" altLang="en-US" sz="24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r>
              <a:rPr lang="zh-CN" altLang="en-US" sz="24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这是一个老师的坚守，也是一个老师的深情，他们不想辜负任何一个孩子的期待，也不想卸下自己肩上一丝一毫的责任！</a:t>
            </a:r>
            <a:endParaRPr lang="zh-CN" altLang="en-US" sz="24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zh-CN" altLang="en-US"/>
              <a:t>同学们，在你们上课时，父母替你安排好了一切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 sz="3200" b="1"/>
              <a:t>在你上课的桌上，总是少不了他们为你准备的面包、水果、热开水，尽管疫情期间很多东西都难买到了，但只要是你想要的，他们都尽力送来；在你一心上课的时间里，妈妈把冰箱里里外外看了好多遍，想着换个花样给你做吃的，好让你能多吃一碗饭，才会更有精神；在你点着灯熬夜写作业的时候，爸爸妈妈也没能安心睡去，他们还有更多需要担心的事情，也是你不知道的事情。</a:t>
            </a:r>
            <a:endParaRPr lang="zh-CN" altLang="en-US" sz="3200"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1082675"/>
            <a:ext cx="5976620" cy="42157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976620" y="621030"/>
            <a:ext cx="6216015" cy="5688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疫情发生之后，当你们为延迟开学欢呼的时候，家长们却为延迟复工愁破了脑袋，摆在他们面前的是真实存在的困境：家里的房贷、车贷，每个月到了点都要还的；日常生活开销又高了一点，但是收入却几乎为零；不知道什么时候能复工，会不会也遭遇公司倒闭、企业辞退……他们忧虑终日的不仅仅是你的学习，还有这个家庭的日常生计，以及关于你的遥远未来。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 sz="4000" b="1"/>
              <a:t>同学，这就是你的父母！在你埋怨他们的啰嗦之后，他们依然笑脸相迎；在你责怪他们的严格苛刻后，他们依然默默付出；在你任性胡闹、疾言厉色的时候，他们仍然试着理解你、相信你、深爱着你！</a:t>
            </a:r>
            <a:endParaRPr lang="zh-CN" altLang="en-US" sz="4000"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360" y="520492"/>
            <a:ext cx="10753195" cy="504056"/>
          </a:xfrm>
        </p:spPr>
        <p:txBody>
          <a:bodyPr/>
          <a:p>
            <a:r>
              <a:rPr lang="zh-CN" altLang="en-US"/>
              <a:t>同学们，你们之所以能在家中安心学习，是因为有人在替你们负重前行</a:t>
            </a:r>
            <a:br>
              <a:rPr lang="zh-CN" altLang="en-US"/>
            </a:br>
            <a:br>
              <a:rPr lang="zh-CN" altLang="en-US"/>
            </a:br>
            <a:br>
              <a:rPr lang="zh-CN" altLang="en-US"/>
            </a:b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635" y="692150"/>
            <a:ext cx="12192635" cy="5833110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此时此刻，在这场没有硝烟的灾难面前，始终有那么一群人走在疫情的最前方，守护着我们：医护人员、人民警察、解放军战士、社区志愿者……正是他们的付出，才保证了社会的有效运转，才能让我们安心在家学习。</a:t>
            </a:r>
            <a:endParaRPr lang="zh-CN" altLang="en-US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25320"/>
            <a:ext cx="2992120" cy="48901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120" y="1925320"/>
            <a:ext cx="2976245" cy="4890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365" y="1925320"/>
            <a:ext cx="2992120" cy="48907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2230" y="1925320"/>
            <a:ext cx="3239770" cy="489077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 sz="24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在过去的一个月里，医护人员在前线奋战着，施工队通宵达旦盖起了医院，后勤的物资加急从全国各地增援。</a:t>
            </a:r>
            <a:endParaRPr lang="zh-CN" altLang="en-US" sz="24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r>
              <a:rPr lang="zh-CN" altLang="en-US" sz="24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除了他们，我们身边也有很多“逆行者”值得我们致敬——</a:t>
            </a:r>
            <a:endParaRPr lang="zh-CN" altLang="en-US" sz="24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r>
              <a:rPr lang="zh-CN" altLang="en-US" sz="24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在开展新冠肺炎疫情防控工作途中突遇车祸，不幸因公殉职的民权县第一初级中学实验室负责人、驻王桥镇郝庄村第一书记王德恩同志；主动参建“河南版小汤山医院”的大学生朱顺超；推迟了原定于2月份的婚期，和同事们一起奔赴武汉，支援抗疫一线的新乡医学院第一附属医院急诊科护士邢德盛……</a:t>
            </a:r>
            <a:endParaRPr lang="zh-CN" altLang="en-US" sz="24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0170" y="692785"/>
            <a:ext cx="10998200" cy="5832475"/>
          </a:xfrm>
        </p:spPr>
        <p:txBody>
          <a:bodyPr/>
          <a:p>
            <a:r>
              <a:rPr lang="zh-CN" altLang="en-US" sz="3600" b="1"/>
              <a:t>同学们</a:t>
            </a:r>
            <a:endParaRPr lang="zh-CN" altLang="en-US" sz="3600" b="1"/>
          </a:p>
          <a:p>
            <a:r>
              <a:rPr lang="zh-CN" altLang="en-US" sz="3600" b="1"/>
              <a:t>希望你们记住他们</a:t>
            </a:r>
            <a:endParaRPr lang="zh-CN" altLang="en-US" sz="3600" b="1"/>
          </a:p>
          <a:p>
            <a:r>
              <a:rPr lang="zh-CN" altLang="en-US" sz="3600" b="1"/>
              <a:t>在你们心中</a:t>
            </a:r>
            <a:endParaRPr lang="zh-CN" altLang="en-US" sz="3600" b="1"/>
          </a:p>
          <a:p>
            <a:r>
              <a:rPr lang="zh-CN" altLang="en-US" sz="3600" b="1"/>
              <a:t>要让他们的分量不低于你的IDOL</a:t>
            </a:r>
            <a:endParaRPr lang="zh-CN" altLang="en-US"/>
          </a:p>
          <a:p>
            <a:r>
              <a:rPr lang="zh-CN" altLang="en-US" sz="4000" b="1"/>
              <a:t>同学们，你们终将长大，希望你的肩头也能扛起重任</a:t>
            </a:r>
            <a:endParaRPr lang="zh-CN" altLang="en-US" sz="40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35" y="0"/>
            <a:ext cx="12190730" cy="2730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4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近几天，网上的两张照片引发了大家的关注。</a:t>
            </a:r>
            <a:endParaRPr lang="zh-CN" altLang="en-US" sz="4400" b="1" dirty="0">
              <a:solidFill>
                <a:schemeClr val="tx1">
                  <a:lumMod val="90000"/>
                  <a:lumOff val="10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>
              <a:lnSpc>
                <a:spcPct val="130000"/>
              </a:lnSpc>
            </a:pPr>
            <a:endParaRPr lang="zh-CN" altLang="en-US" sz="4400" b="1" dirty="0">
              <a:solidFill>
                <a:schemeClr val="tx1">
                  <a:lumMod val="90000"/>
                  <a:lumOff val="10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>
              <a:lnSpc>
                <a:spcPct val="130000"/>
              </a:lnSpc>
            </a:pPr>
            <a:endParaRPr lang="zh-CN" altLang="en-US" sz="4400" b="1" dirty="0">
              <a:solidFill>
                <a:schemeClr val="tx1">
                  <a:lumMod val="90000"/>
                  <a:lumOff val="10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929640"/>
            <a:ext cx="6612255" cy="40100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604000" y="838200"/>
            <a:ext cx="5587365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一束昏黄的灯光，一张破烂的桌子，一隅寒冷的角落，两个风中瑟缩的身影。</a:t>
            </a:r>
            <a:endParaRPr lang="zh-CN" altLang="en-US" sz="2000" b="1" dirty="0">
              <a:solidFill>
                <a:schemeClr val="tx1">
                  <a:lumMod val="90000"/>
                  <a:lumOff val="10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穿着粉色棉袄的是河南洛宁的14岁女孩郭翠珠，因要上网课，家里又没网络，所以只能来村支部蹭网学习，父亲默默地蹲坐在角落陪伴女儿。</a:t>
            </a:r>
            <a:endParaRPr lang="zh-CN" altLang="en-US" sz="2000" b="1" dirty="0">
              <a:solidFill>
                <a:schemeClr val="tx1">
                  <a:lumMod val="90000"/>
                  <a:lumOff val="10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“白天我们上的名师课堂，晚上老师在线辅导，我爸爸手机流量不够，所以到村里学习。”</a:t>
            </a:r>
            <a:endParaRPr lang="zh-CN" altLang="en-US" sz="2000" b="1" dirty="0">
              <a:solidFill>
                <a:schemeClr val="tx1">
                  <a:lumMod val="90000"/>
                  <a:lumOff val="10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村支书说，女孩学习很认真，每天都会来这里学2小时。</a:t>
            </a:r>
            <a:endParaRPr lang="zh-CN" altLang="en-US" sz="2000" b="1" dirty="0">
              <a:solidFill>
                <a:schemeClr val="tx1">
                  <a:lumMod val="90000"/>
                  <a:lumOff val="10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网友评论说，这是现代版的“凿壁偷光”。</a:t>
            </a:r>
            <a:endParaRPr lang="zh-CN" altLang="en-US" sz="2000" b="1" dirty="0">
              <a:solidFill>
                <a:schemeClr val="tx1">
                  <a:lumMod val="90000"/>
                  <a:lumOff val="10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64970" y="4939665"/>
            <a:ext cx="9135745" cy="2011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48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你偷过的每一个懒，</a:t>
            </a:r>
            <a:endParaRPr lang="zh-CN" altLang="en-US" sz="4800" b="1" dirty="0">
              <a:solidFill>
                <a:schemeClr val="tx1">
                  <a:lumMod val="90000"/>
                  <a:lumOff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48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都会在日后成为最深的遗憾</a:t>
            </a:r>
            <a:endParaRPr lang="zh-CN" altLang="en-US" sz="4800" b="1" dirty="0">
              <a:solidFill>
                <a:schemeClr val="tx1">
                  <a:lumMod val="90000"/>
                  <a:lumOff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 sz="32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同学们，此时此刻，经过全国人民的共同努力，疫情防控形势积极向好的态势正在拓展，可是也到了最为吃劲的关键阶段。越是这个时候，加强疫情防控这根弦越是不能松，越要同舟共济、毫不懈怠，不获全胜决不轻言成功。</a:t>
            </a:r>
            <a:endParaRPr lang="zh-CN" altLang="en-US" sz="32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endParaRPr lang="zh-CN" altLang="en-US" sz="32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r>
              <a:rPr lang="zh-CN" altLang="en-US" sz="32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同学们，在这场没有硝烟的战争里，每个以身作则的人都是勇往无畏的战士。</a:t>
            </a:r>
            <a:endParaRPr lang="zh-CN" altLang="en-US" sz="32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99695"/>
            <a:ext cx="12191365" cy="1658620"/>
          </a:xfrm>
        </p:spPr>
        <p:txBody>
          <a:bodyPr/>
          <a:p>
            <a:pPr algn="ctr"/>
            <a:r>
              <a:rPr lang="zh-CN" altLang="en-US" sz="2800">
                <a:solidFill>
                  <a:srgbClr val="FF0000"/>
                </a:solidFill>
              </a:rPr>
              <a:t>三更灯火五更鸡，正是男儿读书时。黑发不知勤学早，白首方悔读书迟。</a:t>
            </a:r>
            <a:br>
              <a:rPr lang="zh-CN" altLang="en-US" sz="2800">
                <a:solidFill>
                  <a:srgbClr val="FF0000"/>
                </a:solidFill>
              </a:rPr>
            </a:br>
            <a:br>
              <a:rPr lang="zh-CN" altLang="en-US" sz="2800">
                <a:solidFill>
                  <a:srgbClr val="FF0000"/>
                </a:solidFill>
              </a:rPr>
            </a:br>
            <a:r>
              <a:rPr lang="zh-CN" altLang="en-US" sz="2800">
                <a:solidFill>
                  <a:srgbClr val="FF0000"/>
                </a:solidFill>
              </a:rPr>
              <a:t>作为中小学生的你，安心在家、勤奋学习、认真上网课，便是英雄。</a:t>
            </a:r>
            <a:endParaRPr lang="zh-CN" altLang="en-US" sz="2800">
              <a:solidFill>
                <a:srgbClr val="FF0000"/>
              </a:solidFill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634615" y="1775460"/>
            <a:ext cx="6096000" cy="44862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635" y="621030"/>
            <a:ext cx="12192635" cy="6236335"/>
          </a:xfrm>
        </p:spPr>
        <p:txBody>
          <a:bodyPr/>
          <a:p>
            <a:pPr latinLnBrk="0">
              <a:lnSpc>
                <a:spcPts val="3560"/>
              </a:lnSpc>
              <a:spcBef>
                <a:spcPts val="0"/>
              </a:spcBef>
            </a:pPr>
            <a:r>
              <a:rPr lang="zh-CN" altLang="en-US" sz="28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同学们，希望你们明白，若一心向学，处处皆是课堂。这场战“疫”中，愿你们读懂国士精神以身许国，学会以身作则严于律己，敢于青春无畏勇于人先。</a:t>
            </a:r>
            <a:endParaRPr lang="zh-CN" altLang="en-US" sz="28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latinLnBrk="0">
              <a:lnSpc>
                <a:spcPts val="3560"/>
              </a:lnSpc>
              <a:spcBef>
                <a:spcPts val="0"/>
              </a:spcBef>
            </a:pPr>
            <a:r>
              <a:rPr lang="zh-CN" altLang="en-US" sz="28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愿你们在灾难中学会坚强，在安静中学会坚守，在挫折中学会无惧，在苦难里学会成长</a:t>
            </a:r>
            <a:endParaRPr lang="zh-CN" altLang="en-US" sz="28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latinLnBrk="0">
              <a:lnSpc>
                <a:spcPts val="3560"/>
              </a:lnSpc>
              <a:spcBef>
                <a:spcPts val="0"/>
              </a:spcBef>
            </a:pPr>
            <a:r>
              <a:rPr lang="zh-CN" altLang="en-US" sz="28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这个世界上没有坦途，但是要相信自己，山以其险峻而成其巍峨，海以其奔涌而成其壮阔。</a:t>
            </a:r>
            <a:endParaRPr lang="zh-CN" altLang="en-US" sz="28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latinLnBrk="0">
              <a:lnSpc>
                <a:spcPts val="3560"/>
              </a:lnSpc>
              <a:spcBef>
                <a:spcPts val="0"/>
              </a:spcBef>
            </a:pPr>
            <a:r>
              <a:rPr lang="zh-CN" altLang="en-US" sz="28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每一个你，都是“中国精神”长城的一个垛口，每一双同舟共济的肩膀，都将汇聚中国力量；每一个热血澎湃的胸膛，都将抵达胜利前方。不管你在何方，都不要忘了，中华民族骨血中的这份精神气质。</a:t>
            </a:r>
            <a:endParaRPr lang="zh-CN" altLang="en-US" sz="28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692785"/>
            <a:ext cx="12191365" cy="5832475"/>
          </a:xfrm>
        </p:spPr>
        <p:txBody>
          <a:bodyPr/>
          <a:p>
            <a:r>
              <a:rPr lang="zh-CN" altLang="en-US" sz="60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亲爱的同学们</a:t>
            </a:r>
            <a:endParaRPr lang="zh-CN" altLang="en-US" sz="60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r>
              <a:rPr lang="zh-CN" altLang="en-US" sz="60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愿你选定了远方便只顾风雨兼程</a:t>
            </a:r>
            <a:endParaRPr lang="zh-CN" altLang="en-US" sz="60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r>
              <a:rPr lang="zh-CN" altLang="en-US" sz="60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愿你历经坎坷依然目光坚定！</a:t>
            </a:r>
            <a:endParaRPr lang="zh-CN" altLang="en-US" sz="60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6309995" cy="68586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309995" y="0"/>
            <a:ext cx="5882640" cy="60928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同样是受疫情影响，只能上网课的15岁的女孩杨秀花，每天要爬一个小时陡峭的山路，来到距家4公里外的悬崖，窝在崖壁边上课。</a:t>
            </a:r>
            <a:endParaRPr lang="zh-CN" altLang="en-US" sz="2000" b="1" dirty="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因为附近只有这里有信号。</a:t>
            </a:r>
            <a:endParaRPr lang="zh-CN" altLang="en-US" sz="2000" b="1" dirty="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学校要求每天早上7点45打卡，因此秀花6点就得起床，尽早出门，书包里装着馒头、包子当作干粮。</a:t>
            </a:r>
            <a:endParaRPr lang="zh-CN" altLang="en-US" sz="2000" b="1" dirty="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直到下午5点，天差不多要黑了才回家。</a:t>
            </a:r>
            <a:endParaRPr lang="zh-CN" altLang="en-US" sz="2000" b="1" dirty="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粗略计算，秀花每天都要在悬崖边待上至少10个小时。</a:t>
            </a:r>
            <a:endParaRPr lang="zh-CN" altLang="en-US" sz="2000" b="1" dirty="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偶尔妈妈心疼她，会给她送些热乎的饭菜，但山路陡峭，秀花怕妈妈摔倒，很少让她来。</a:t>
            </a:r>
            <a:endParaRPr lang="zh-CN" altLang="en-US" sz="2000" b="1" dirty="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她还打趣，说自己还总结了一套找信号的规律。</a:t>
            </a:r>
            <a:endParaRPr lang="zh-CN" altLang="en-US" sz="2000" b="1" dirty="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“我想好好学习，考个好大学，虽然学习不是唯一的出路，但在当下来说是最好的出路。说实话，在这儿学习我也不觉得辛苦和冷。”</a:t>
            </a:r>
            <a:endParaRPr lang="zh-CN" altLang="en-US" sz="2000" b="1" dirty="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635" y="692785"/>
            <a:ext cx="12192635" cy="5832475"/>
          </a:xfrm>
        </p:spPr>
        <p:txBody>
          <a:bodyPr/>
          <a:p>
            <a:r>
              <a:rPr lang="zh-CN" altLang="en-US" sz="28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常有人说，一些人成功了，那肯定是运气好，如果自己有这样的运气，肯定也能有一番成就。</a:t>
            </a:r>
            <a:endParaRPr lang="zh-CN" altLang="en-US" sz="28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r>
              <a:rPr lang="zh-CN" altLang="en-US" sz="28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而事实往往是，这些耍嘴皮子的人，永远没机会“天赐好命”，功夫都花在嘴巴上，说得越多，错过越多。</a:t>
            </a:r>
            <a:endParaRPr lang="zh-CN" altLang="en-US" sz="28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r>
              <a:rPr lang="zh-CN" altLang="en-US" sz="28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事在人为，这两个孩子告诉你，你想要有多优秀，就在于你有多自律。</a:t>
            </a:r>
            <a:endParaRPr lang="zh-CN" altLang="en-US" sz="28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r>
              <a:rPr lang="zh-CN" altLang="en-US" sz="28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当你足够努力，控制得住惰性，就足以能通过征服自己，去征服世界。</a:t>
            </a:r>
            <a:endParaRPr lang="zh-CN" altLang="en-US" sz="28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635" y="116840"/>
            <a:ext cx="12192000" cy="504190"/>
          </a:xfrm>
        </p:spPr>
        <p:txBody>
          <a:bodyPr/>
          <a:p>
            <a:pPr algn="ctr"/>
            <a:r>
              <a:rPr lang="zh-CN" altLang="en-US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每个人都背负了一个沉重的十字架，在缓慢而艰难地前行。</a:t>
            </a:r>
            <a:endParaRPr lang="zh-CN" altLang="en-US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621030"/>
            <a:ext cx="3459480" cy="31026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425" y="621030"/>
            <a:ext cx="3382645" cy="31026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72745" y="4041140"/>
            <a:ext cx="11445240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途中，有一个人嫌十字架太重了，于是拿刀把十字架砍掉了一块。砍掉之后走起来，的确是轻松很多，他的步伐轻快起来，超过了一些人。</a:t>
            </a:r>
            <a:endParaRPr lang="zh-CN" altLang="en-US" sz="2400" b="1" dirty="0">
              <a:solidFill>
                <a:schemeClr val="tx1">
                  <a:lumMod val="90000"/>
                  <a:lumOff val="10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720" y="621030"/>
            <a:ext cx="3460115" cy="31032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621030"/>
            <a:ext cx="3781425" cy="3505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970" y="621030"/>
            <a:ext cx="3781425" cy="35045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575" y="621030"/>
            <a:ext cx="3781425" cy="3429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0" y="4126230"/>
            <a:ext cx="12192635" cy="2009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就这样，当他以为自己可以轻轻松松地成为第一名时，前面出现了一个大大的沟壑。后面的人慢慢追赶上来。他们用自己背负的十字架搭在沟上，</a:t>
            </a:r>
            <a:endParaRPr lang="zh-CN" altLang="en-US" sz="2400" b="1" dirty="0">
              <a:solidFill>
                <a:schemeClr val="tx1">
                  <a:lumMod val="90000"/>
                  <a:lumOff val="10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做成桥，从容不迫地跨了过去。他也想如法炮制。然而自作聪明把十字架砍掉一部分的他，只能停留在原地，追悔莫及。</a:t>
            </a:r>
            <a:endParaRPr lang="zh-CN" altLang="en-US" sz="2400" b="1" dirty="0">
              <a:solidFill>
                <a:schemeClr val="tx1">
                  <a:lumMod val="90000"/>
                  <a:lumOff val="10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820795" y="0"/>
            <a:ext cx="3781425" cy="33623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0" y="3362325"/>
            <a:ext cx="12191365" cy="2489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这场突如其来的疫情很沉重，不断延迟的假期很沉重，舒适又无人监督的环境很沉重，种种娱乐放纵的诱惑也很沉重。</a:t>
            </a:r>
            <a:endParaRPr lang="zh-CN" altLang="en-US" sz="2400" b="1" dirty="0">
              <a:solidFill>
                <a:schemeClr val="tx1">
                  <a:lumMod val="90000"/>
                  <a:lumOff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这些沉重的份量像极了漫画里的十字架，拖慢了同学们前进的脚步。</a:t>
            </a:r>
            <a:endParaRPr lang="zh-CN" altLang="en-US" sz="2400" b="1" dirty="0">
              <a:solidFill>
                <a:schemeClr val="tx1">
                  <a:lumMod val="90000"/>
                  <a:lumOff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于是，有的同学开始偷懒，把自己划进了“网课学困生”的圈子。</a:t>
            </a:r>
            <a:endParaRPr lang="zh-CN" altLang="en-US" sz="2400" b="1" dirty="0">
              <a:solidFill>
                <a:schemeClr val="tx1">
                  <a:lumMod val="90000"/>
                  <a:lumOff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一上课网速就不好，没有摄像头，一提问就全员闭麦，上课的时候吃零食……</a:t>
            </a:r>
            <a:endParaRPr lang="zh-CN" altLang="en-US" sz="2400" b="1" dirty="0">
              <a:solidFill>
                <a:schemeClr val="tx1">
                  <a:lumMod val="90000"/>
                  <a:lumOff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-99695"/>
            <a:ext cx="12191365" cy="6624955"/>
          </a:xfrm>
        </p:spPr>
        <p:txBody>
          <a:bodyPr/>
          <a:p>
            <a:r>
              <a:rPr lang="zh-CN" altLang="en-US" sz="3200" b="1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一组假期游戏数据显示：</a:t>
            </a:r>
            <a:endParaRPr lang="zh-CN" altLang="en-US" sz="3200" b="1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r>
              <a:rPr lang="zh-CN" altLang="en-US" sz="3200" b="1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《王者荣耀》的峰值DAU（日活跃用户数量）在1.2-1.5亿之间；</a:t>
            </a:r>
            <a:endParaRPr lang="zh-CN" altLang="en-US" sz="3200" b="1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r>
              <a:rPr lang="zh-CN" altLang="en-US" sz="3200" b="1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《和平精英》的峰值DAU在0.8-1.0亿之间，二者皆创下历史新高。</a:t>
            </a:r>
            <a:endParaRPr lang="zh-CN" altLang="en-US" sz="3200" b="1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r>
              <a:rPr lang="zh-CN" altLang="en-US" sz="3200" b="1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而这两款游戏的用户绝大多数都是青少年学生，这代表着：</a:t>
            </a:r>
            <a:endParaRPr lang="zh-CN" altLang="en-US" sz="3200" b="1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r>
              <a:rPr lang="zh-CN" altLang="en-US" sz="3200" b="1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在校生里，有很多的同学，在自律和放纵之间，选择了后者。</a:t>
            </a:r>
            <a:endParaRPr lang="zh-CN" altLang="en-US" sz="3200" b="1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 sz="2800" b="1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在《万万没想到》这本书里，曾记录过美国一个研究组织。</a:t>
            </a:r>
            <a:endParaRPr lang="zh-CN" altLang="en-US" sz="2800" b="1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r>
              <a:rPr lang="zh-CN" altLang="en-US" sz="2800" b="1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他们花了10年之久，上至采访政界、商界的无数名人，下至调查在校学生成绩的影响因素。</a:t>
            </a:r>
            <a:endParaRPr lang="zh-CN" altLang="en-US" sz="2800" b="1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r>
              <a:rPr lang="zh-CN" altLang="en-US" sz="2800" b="1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最后得出了一个结论：</a:t>
            </a:r>
            <a:endParaRPr lang="zh-CN" altLang="en-US" sz="2800" b="1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r>
              <a:rPr lang="zh-CN" altLang="en-US" sz="2800" b="1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一些人实现平生理想，一些人跌入平庸日常。</a:t>
            </a:r>
            <a:endParaRPr lang="zh-CN" altLang="en-US" sz="2800" b="1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r>
              <a:rPr lang="zh-CN" altLang="en-US" sz="2800" b="1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把一个人和他人区分开来的品质，不是天赋，不是教育背景，也不是智商。</a:t>
            </a:r>
            <a:endParaRPr lang="zh-CN" altLang="en-US" sz="2800" b="1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r>
              <a:rPr lang="zh-CN" altLang="en-US" sz="2800" b="1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跟任何性格特征都无关，除了自律。</a:t>
            </a:r>
            <a:endParaRPr lang="zh-CN" altLang="en-US" sz="2800" b="1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模板从 www.mysoeasy.com 下载">
  <a:themeElements>
    <a:clrScheme name="office资源宝库-www.mySoEasy.com">
      <a:dk1>
        <a:srgbClr val="262626"/>
      </a:dk1>
      <a:lt1>
        <a:srgbClr val="FFFFFF"/>
      </a:lt1>
      <a:dk2>
        <a:srgbClr val="8B8B8B"/>
      </a:dk2>
      <a:lt2>
        <a:srgbClr val="FFFFFF"/>
      </a:lt2>
      <a:accent1>
        <a:srgbClr val="00ADEE"/>
      </a:accent1>
      <a:accent2>
        <a:srgbClr val="00ADEE"/>
      </a:accent2>
      <a:accent3>
        <a:srgbClr val="FFC000"/>
      </a:accent3>
      <a:accent4>
        <a:srgbClr val="EB008B"/>
      </a:accent4>
      <a:accent5>
        <a:srgbClr val="00ADEF"/>
      </a:accent5>
      <a:accent6>
        <a:srgbClr val="9BBB59"/>
      </a:accent6>
      <a:hlink>
        <a:srgbClr val="76923C"/>
      </a:hlink>
      <a:folHlink>
        <a:srgbClr val="A7A711"/>
      </a:folHlink>
    </a:clrScheme>
    <a:fontScheme name="OFFICE资源宝库-www.mysoeasy.com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90000"/>
            <a:lumOff val="1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>
              <a:lumMod val="90000"/>
              <a:lumOff val="1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130000"/>
          </a:lnSpc>
          <a:defRPr sz="1400" dirty="0">
            <a:solidFill>
              <a:schemeClr val="tx1">
                <a:lumMod val="90000"/>
                <a:lumOff val="10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>
    <a:extraClrScheme>
      <a:clrScheme name="模板从 www.mysoeasy.com 下载 1">
        <a:dk1>
          <a:srgbClr val="8064A2"/>
        </a:dk1>
        <a:lt1>
          <a:srgbClr val="9BBB59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CBDAB5"/>
        </a:accent3>
        <a:accent4>
          <a:srgbClr val="6C548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3524</Words>
  <Application>WPS 演示</Application>
  <PresentationFormat>全屏显示(4:3)</PresentationFormat>
  <Paragraphs>118</Paragraphs>
  <Slides>24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Calibri</vt:lpstr>
      <vt:lpstr>方正粗黑宋简体</vt:lpstr>
      <vt:lpstr>Arial Unicode MS</vt:lpstr>
      <vt:lpstr>模板从 www.mysoeasy.com 下载</vt:lpstr>
      <vt:lpstr>PowerPoint 演示文稿</vt:lpstr>
      <vt:lpstr>PowerPoint 演示文稿</vt:lpstr>
      <vt:lpstr>PowerPoint 演示文稿</vt:lpstr>
      <vt:lpstr>PowerPoint 演示文稿</vt:lpstr>
      <vt:lpstr>每个人都背负了一个沉重的十字架，在缓慢而艰难地前行。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同学，上网课虽苦，但老师更不易</vt:lpstr>
      <vt:lpstr>PowerPoint 演示文稿</vt:lpstr>
      <vt:lpstr>PowerPoint 演示文稿</vt:lpstr>
      <vt:lpstr>同学，在你上课时，父母替你安排好了一切</vt:lpstr>
      <vt:lpstr>PowerPoint 演示文稿</vt:lpstr>
      <vt:lpstr>PowerPoint 演示文稿</vt:lpstr>
      <vt:lpstr>同学，你之所以能在家中安心学习，是因为有人在替你负重前行   </vt:lpstr>
      <vt:lpstr>PowerPoint 演示文稿</vt:lpstr>
      <vt:lpstr>PowerPoint 演示文稿</vt:lpstr>
      <vt:lpstr>PowerPoint 演示文稿</vt:lpstr>
      <vt:lpstr>三更灯火五更鸡，正是男儿读书时。黑发不知勤学早，白首方悔读书迟。  作为中小学生的你，安心在家、勤奋学习、认真上网课，便是英雄。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武哥</cp:lastModifiedBy>
  <cp:revision>11</cp:revision>
  <dcterms:created xsi:type="dcterms:W3CDTF">2020-03-02T04:24:00Z</dcterms:created>
  <dcterms:modified xsi:type="dcterms:W3CDTF">2020-03-17T01:58:22Z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模板ID">
    <vt:lpwstr>A30220130116A07</vt:lpwstr>
  </property>
  <property fmtid="{D5CDD505-2E9C-101B-9397-08002B2CF9AE}" pid="3" name="标题">
    <vt:lpwstr>梦幻柔美花朵</vt:lpwstr>
  </property>
  <property fmtid="{D5CDD505-2E9C-101B-9397-08002B2CF9AE}" pid="4" name="使用说明">
    <vt:lpwstr>PPT背景模板是PPT文档的格式、布局、图形效果整套美化方案，应用后不会改变PPT演示文稿本身的内容，仅仅使内容格式发生变化。点击【套用到文档】按钮即可套用该模板。</vt:lpwstr>
  </property>
  <property fmtid="{D5CDD505-2E9C-101B-9397-08002B2CF9AE}" pid="5" name="适用软件">
    <vt:lpwstr>PowerPoint 2007及以上版本</vt:lpwstr>
  </property>
  <property fmtid="{D5CDD505-2E9C-101B-9397-08002B2CF9AE}" pid="6" name="使用软件">
    <vt:lpwstr>ppt</vt:lpwstr>
  </property>
  <property fmtid="{D5CDD505-2E9C-101B-9397-08002B2CF9AE}" pid="7" name="相关案例">
    <vt:lpwstr>854</vt:lpwstr>
  </property>
  <property fmtid="{D5CDD505-2E9C-101B-9397-08002B2CF9AE}" pid="8" name="关键字">
    <vt:lpwstr>PPT背景模板 PPT 格式 梦幻 柔美 花朵 花 植物 自然 清新 简洁 时尚 V2</vt:lpwstr>
  </property>
  <property fmtid="{D5CDD505-2E9C-101B-9397-08002B2CF9AE}" pid="9" name="模板缩略图">
    <vt:lpwstr>A30220130116A07.png</vt:lpwstr>
  </property>
  <property fmtid="{D5CDD505-2E9C-101B-9397-08002B2CF9AE}" pid="10" name="显示VIP等级">
    <vt:lpwstr>2</vt:lpwstr>
  </property>
  <property fmtid="{D5CDD505-2E9C-101B-9397-08002B2CF9AE}" pid="11" name="附件ID">
    <vt:lpwstr>A30220130116A0701</vt:lpwstr>
  </property>
  <property fmtid="{D5CDD505-2E9C-101B-9397-08002B2CF9AE}" pid="12" name="缩略图标题">
    <vt:lpwstr>梦幻柔美花朵</vt:lpwstr>
  </property>
  <property fmtid="{D5CDD505-2E9C-101B-9397-08002B2CF9AE}" pid="13" name="附件路径">
    <vt:lpwstr>A30220130116A0701.pptx</vt:lpwstr>
  </property>
  <property fmtid="{D5CDD505-2E9C-101B-9397-08002B2CF9AE}" pid="14" name="附件缩略图">
    <vt:lpwstr>A30220130116A0701.png</vt:lpwstr>
  </property>
  <property fmtid="{D5CDD505-2E9C-101B-9397-08002B2CF9AE}" pid="15" name="VIP等级">
    <vt:lpwstr>2</vt:lpwstr>
  </property>
  <property fmtid="{D5CDD505-2E9C-101B-9397-08002B2CF9AE}" pid="16" name="是否可购买">
    <vt:lpwstr>1</vt:lpwstr>
  </property>
  <property fmtid="{D5CDD505-2E9C-101B-9397-08002B2CF9AE}" pid="17" name="价格">
    <vt:lpwstr>25</vt:lpwstr>
  </property>
  <property fmtid="{D5CDD505-2E9C-101B-9397-08002B2CF9AE}" pid="18" name="操作代码">
    <vt:lpwstr>2</vt:lpwstr>
  </property>
  <property fmtid="{D5CDD505-2E9C-101B-9397-08002B2CF9AE}" pid="19" name="KSOProductBuildVer">
    <vt:lpwstr>2052-11.1.0.9513</vt:lpwstr>
  </property>
</Properties>
</file>