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266" r:id="rId3"/>
    <p:sldId id="264" r:id="rId4"/>
    <p:sldId id="272" r:id="rId5"/>
    <p:sldId id="263" r:id="rId6"/>
    <p:sldId id="273" r:id="rId7"/>
    <p:sldId id="256" r:id="rId8"/>
    <p:sldId id="257" r:id="rId9"/>
    <p:sldId id="258" r:id="rId10"/>
    <p:sldId id="259" r:id="rId11"/>
    <p:sldId id="261" r:id="rId12"/>
    <p:sldId id="262" r:id="rId13"/>
    <p:sldId id="268" r:id="rId14"/>
    <p:sldId id="269" r:id="rId15"/>
    <p:sldId id="270" r:id="rId16"/>
    <p:sldId id="267" r:id="rId17"/>
    <p:sldId id="271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260" autoAdjust="0"/>
  </p:normalViewPr>
  <p:slideViewPr>
    <p:cSldViewPr snapToGrid="0">
      <p:cViewPr varScale="1">
        <p:scale>
          <a:sx n="65" d="100"/>
          <a:sy n="65" d="100"/>
        </p:scale>
        <p:origin x="7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19371-6285-402A-9138-5BCFA93A23CD}" type="datetimeFigureOut">
              <a:rPr lang="zh-CN" altLang="en-US" smtClean="0"/>
              <a:t>2021/3/22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75AC8-C875-4C70-84EC-41BDC42E5C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89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75AC8-C875-4C70-84EC-41BDC42E5CE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210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75AC8-C875-4C70-84EC-41BDC42E5CE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378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75AC8-C875-4C70-84EC-41BDC42E5CE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437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75AC8-C875-4C70-84EC-41BDC42E5CE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892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75AC8-C875-4C70-84EC-41BDC42E5CE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015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75AC8-C875-4C70-84EC-41BDC42E5CE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505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75AC8-C875-4C70-84EC-41BDC42E5CE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09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757814-436C-44EE-84F9-C08B34F07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049E33E-22AD-4D4D-8C1A-8DB64822E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3CC5DC-39C8-44E8-9CB4-44991D9D5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A15-77B2-49A7-9BC1-A90C5C72B92D}" type="datetimeFigureOut">
              <a:rPr lang="zh-CN" altLang="en-US" smtClean="0"/>
              <a:t>2021/3/22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71DAC-A06A-4F60-A159-7C21A8EE3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4E539B-63ED-4349-9FA8-0A6AFAC7B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150-6007-4C4B-945E-16BFE0D348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00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7B4D2-3FBA-481D-A0D4-534C98854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4E99F5C-5F72-42C0-87EE-A3A1E1A8C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655AAF-B69E-4CB8-B3FA-88891429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A15-77B2-49A7-9BC1-A90C5C72B92D}" type="datetimeFigureOut">
              <a:rPr lang="zh-CN" altLang="en-US" smtClean="0"/>
              <a:t>2021/3/22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B16984-304A-4D68-9F75-CC733BE47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8AF552-35C4-4737-97D4-F5D6D28D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150-6007-4C4B-945E-16BFE0D348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87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5803420-2F3E-4C31-B68F-CD3E05EAA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FEA9E8-E5F7-45D2-B5F2-CEFF6ADB1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A3ED6-E290-4EE4-9E33-730335CBD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A15-77B2-49A7-9BC1-A90C5C72B92D}" type="datetimeFigureOut">
              <a:rPr lang="zh-CN" altLang="en-US" smtClean="0"/>
              <a:t>2021/3/22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B3EC76-E44A-4E26-9B52-ED699322E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E6BB5E-EE12-465B-BCCA-A8549C9FE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150-6007-4C4B-945E-16BFE0D348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57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A5B57D-1233-40C1-BA83-0092096F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50AFB2-E5EB-4770-9D6D-EF55F507D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FA7981-037C-4753-ABCB-6FA7033E6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A15-77B2-49A7-9BC1-A90C5C72B92D}" type="datetimeFigureOut">
              <a:rPr lang="zh-CN" altLang="en-US" smtClean="0"/>
              <a:t>2021/3/22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B3907A-B390-4A0E-9855-0D4364D49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F25B9A-78AB-429E-9579-0D49202B5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150-6007-4C4B-945E-16BFE0D348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77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9C22D-55BD-4E41-95CB-3C5C2A25B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F51452-5CA0-4E2B-9F91-2E998948D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244734-7EBA-4408-8394-BE2A437D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A15-77B2-49A7-9BC1-A90C5C72B92D}" type="datetimeFigureOut">
              <a:rPr lang="zh-CN" altLang="en-US" smtClean="0"/>
              <a:t>2021/3/22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AD1B9C-1FA4-4858-AE61-91434DA58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CED33E-99C8-4EB3-A4FC-02ADDF58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150-6007-4C4B-945E-16BFE0D348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81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11C54-4C9F-4D0D-B996-784E36E0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BF57F9-15D8-443D-88EE-3C5CBD245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543113-062E-4174-A284-9F8EFA75E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38B570-7AD9-45F4-A49B-B3FE33948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A15-77B2-49A7-9BC1-A90C5C72B92D}" type="datetimeFigureOut">
              <a:rPr lang="zh-CN" altLang="en-US" smtClean="0"/>
              <a:t>2021/3/22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F1CB84-12A0-4978-BBF9-8ACF2255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4BF996-7C4D-4C3D-B88C-B0E0A987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150-6007-4C4B-945E-16BFE0D348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00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72EA0D-75CD-4BD6-B21F-B513CE03B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4A24AE-B56A-49D2-9601-210F1D564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C2B86C-3C27-4465-A5CF-B8F3B260E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C98AC5-00B5-4C32-8D31-D1A782F6E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93ED9E-DE3B-45A8-8E2B-CFD07EA833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084F651-4C01-4B67-B96D-EB04475E0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A15-77B2-49A7-9BC1-A90C5C72B92D}" type="datetimeFigureOut">
              <a:rPr lang="zh-CN" altLang="en-US" smtClean="0"/>
              <a:t>2021/3/22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AB0BE37-86CD-4497-9675-37A5B3B1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0AE65C1-87BC-4233-BA20-8918C031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150-6007-4C4B-945E-16BFE0D348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989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6AAF85-D95A-4FB1-BB91-0C675A716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D9A18E-8DB3-4E28-8881-4B4EBF7C6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A15-77B2-49A7-9BC1-A90C5C72B92D}" type="datetimeFigureOut">
              <a:rPr lang="zh-CN" altLang="en-US" smtClean="0"/>
              <a:t>2021/3/22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3BDF8E-9D1B-4C15-A0E0-2336B8877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C700A35-A06E-48B4-B3BA-FBB2ADE7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150-6007-4C4B-945E-16BFE0D348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98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76F637-D848-4EB3-83A5-932D774C8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A15-77B2-49A7-9BC1-A90C5C72B92D}" type="datetimeFigureOut">
              <a:rPr lang="zh-CN" altLang="en-US" smtClean="0"/>
              <a:t>2021/3/22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8FB994-1459-4525-8D7E-A8A71392D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63EFA2-99AC-4570-B880-46DA3ED09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150-6007-4C4B-945E-16BFE0D348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29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17EB33-98DD-4490-91A0-F6095030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0459B6-B770-418F-88DD-F20DB8B6A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639708-5FEE-432D-9608-C842A4138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3C379B-DC9F-4B65-AAED-EC8A54C9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A15-77B2-49A7-9BC1-A90C5C72B92D}" type="datetimeFigureOut">
              <a:rPr lang="zh-CN" altLang="en-US" smtClean="0"/>
              <a:t>2021/3/22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D90EAB-C5F9-4301-94BB-A1CDEA7AF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E5D630-0253-48DF-95D2-565A73F92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150-6007-4C4B-945E-16BFE0D348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1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809CCA-00B7-47B6-AFD7-34492EF0F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AFCC5E-8C38-4366-B8C8-1631C747C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27ED6-A428-45F1-A715-0BD949E2F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2D4775-2089-4E62-BF12-57ECB5C2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A15-77B2-49A7-9BC1-A90C5C72B92D}" type="datetimeFigureOut">
              <a:rPr lang="zh-CN" altLang="en-US" smtClean="0"/>
              <a:t>2021/3/22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74C2BD-DF28-4078-9F76-91F142B4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EE92F4-A3FC-4BB4-86B2-85FBF235E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0150-6007-4C4B-945E-16BFE0D348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695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9A62A18-7104-41BE-8789-4375CA017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3034C8-55F0-4FD1-9B00-D136126FE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D52454-6DA4-43DB-9953-744DD2AFFD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7BA15-77B2-49A7-9BC1-A90C5C72B92D}" type="datetimeFigureOut">
              <a:rPr lang="zh-CN" altLang="en-US" smtClean="0"/>
              <a:t>2021/3/22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28FBC5-EA40-4983-9E0A-A09F16395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ECF491-5FE7-4AE5-A06C-93B896950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30150-6007-4C4B-945E-16BFE0D348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17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84437C-31DB-473B-A7C3-D168A6F88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06400" y="623475"/>
            <a:ext cx="13004800" cy="341176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EA687B-8610-4A24-9FCF-81895709C3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2949400-8E10-43B9-ADB4-D51F06726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27"/>
            <a:ext cx="12192000" cy="680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892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F3F2ECE-3291-4EE3-9DC1-DFBC868B2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49"/>
            <a:ext cx="12130600" cy="681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92EC7CA-9794-4A61-AFDD-CFF6125D3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3231AA-69B9-40B2-AA9B-059E48314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369" y="365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CN" altLang="zh-CN" sz="36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文意分析</a:t>
            </a:r>
            <a:r>
              <a:rPr lang="en-US" altLang="zh-CN" sz="36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br>
              <a:rPr lang="en-US" altLang="zh-CN" sz="32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32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</a:t>
            </a:r>
          </a:p>
          <a:p>
            <a:pPr marL="0" indent="0">
              <a:buNone/>
            </a:pP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</a:t>
            </a:r>
            <a:r>
              <a:rPr lang="zh-CN" altLang="zh-CN" sz="3200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答题技巧：</a:t>
            </a:r>
            <a:endParaRPr lang="en-US" altLang="zh-CN" sz="3200" b="1" dirty="0">
              <a:effectLst/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           </a:t>
            </a:r>
            <a:r>
              <a:rPr lang="zh-CN" altLang="zh-CN" sz="3200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看清题目，明确指向</a:t>
            </a:r>
            <a:r>
              <a:rPr lang="en-US" altLang="zh-CN" sz="3200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 </a:t>
            </a:r>
            <a:br>
              <a:rPr lang="en-US" altLang="zh-CN" sz="3200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</a:br>
            <a:r>
              <a:rPr lang="en-US" altLang="zh-CN" sz="3200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           </a:t>
            </a:r>
            <a:r>
              <a:rPr lang="zh-CN" altLang="zh-CN" sz="3200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整体把握，上下推导</a:t>
            </a:r>
            <a:r>
              <a:rPr lang="en-US" altLang="zh-CN" sz="3200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            </a:t>
            </a:r>
            <a:br>
              <a:rPr lang="en-US" altLang="zh-CN" sz="3200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</a:br>
            <a:r>
              <a:rPr lang="en-US" altLang="zh-CN" sz="3200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           </a:t>
            </a:r>
            <a:r>
              <a:rPr lang="zh-CN" altLang="zh-CN" sz="3200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斟词酌句，表达完整</a:t>
            </a:r>
            <a:r>
              <a:rPr lang="en-US" altLang="zh-CN" sz="3200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 </a:t>
            </a:r>
            <a:endParaRPr lang="zh-CN" altLang="zh-CN" sz="3200" b="1" dirty="0">
              <a:effectLst/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2572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5CA2084-08A9-4F5B-94A5-471410F56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0" y="-256557"/>
            <a:ext cx="12145950" cy="703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7D7BDD-A5BD-4064-84A6-136541A6C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111" y="10296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CN" altLang="zh-CN" sz="36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拓展延伸</a:t>
            </a:r>
            <a:endParaRPr lang="en-US" altLang="zh-CN" sz="3600" b="1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</a:t>
            </a:r>
            <a:r>
              <a:rPr lang="zh-CN" altLang="zh-CN" sz="3200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答题技巧：</a:t>
            </a:r>
            <a:endParaRPr lang="en-US" altLang="zh-CN" sz="3200" b="1" dirty="0">
              <a:effectLst/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</a:endParaRPr>
          </a:p>
          <a:p>
            <a:pPr marL="0" indent="0" algn="ctr">
              <a:buNone/>
            </a:pPr>
            <a:r>
              <a:rPr lang="zh-CN" altLang="zh-CN" sz="3200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通读材料，</a:t>
            </a:r>
            <a:r>
              <a:rPr lang="zh-CN" altLang="en-US" sz="3200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善用注释</a:t>
            </a:r>
            <a:r>
              <a:rPr lang="en-US" altLang="zh-CN" sz="3200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 </a:t>
            </a:r>
          </a:p>
          <a:p>
            <a:pPr marL="0" indent="0" algn="ctr">
              <a:buNone/>
            </a:pPr>
            <a:r>
              <a:rPr lang="zh-CN" altLang="zh-CN" sz="3200" b="1" dirty="0"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迁移拓展，灵活运用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407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6940D-ED59-4826-9D97-C58958EEE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77863AF-080A-4CB6-B086-3E32B9904A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55" y="0"/>
            <a:ext cx="12192000" cy="677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CC541E6-770F-402E-A35A-EC92077BDAF7}"/>
              </a:ext>
            </a:extLst>
          </p:cNvPr>
          <p:cNvSpPr txBox="1"/>
          <p:nvPr/>
        </p:nvSpPr>
        <p:spPr>
          <a:xfrm>
            <a:off x="935090" y="83874"/>
            <a:ext cx="94005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effectLst/>
                <a:highlight>
                  <a:srgbClr val="C0C0C0"/>
                </a:highlight>
                <a:ea typeface="宋体" panose="02010600030101010101" pitchFamily="2" charset="-122"/>
                <a:cs typeface="宋体" panose="02010600030101010101" pitchFamily="2" charset="-122"/>
              </a:rPr>
              <a:t>我是出卷人</a:t>
            </a:r>
            <a:endParaRPr lang="en-US" altLang="zh-CN" sz="4000" b="1" dirty="0">
              <a:effectLst/>
              <a:highlight>
                <a:srgbClr val="C0C0C0"/>
              </a:highlight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en-US" altLang="zh-CN" sz="3200" b="1" dirty="0">
              <a:effectLst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zh-CN" sz="32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根据中考题型</a:t>
            </a:r>
            <a:r>
              <a:rPr lang="zh-CN" altLang="en-US" sz="32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选择九下语文书的文言文，</a:t>
            </a:r>
            <a:r>
              <a:rPr lang="zh-CN" altLang="zh-CN" sz="32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出一套题</a:t>
            </a:r>
            <a:r>
              <a:rPr lang="zh-CN" altLang="en-US" sz="32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3200" b="1" dirty="0">
              <a:effectLst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3200" b="1" dirty="0">
                <a:ea typeface="宋体" panose="02010600030101010101" pitchFamily="2" charset="-122"/>
              </a:rPr>
              <a:t>要求：</a:t>
            </a:r>
            <a:r>
              <a:rPr lang="en-US" altLang="zh-CN" sz="3200" b="1" dirty="0">
                <a:ea typeface="宋体" panose="02010600030101010101" pitchFamily="2" charset="-122"/>
              </a:rPr>
              <a:t>1.</a:t>
            </a:r>
            <a:r>
              <a:rPr lang="zh-CN" altLang="en-US" sz="3200" b="1" dirty="0">
                <a:ea typeface="宋体" panose="02010600030101010101" pitchFamily="2" charset="-122"/>
              </a:rPr>
              <a:t>小组合作，由组长分工，</a:t>
            </a:r>
            <a:r>
              <a:rPr lang="en-US" altLang="zh-CN" sz="3200" b="1" dirty="0">
                <a:ea typeface="宋体" panose="02010600030101010101" pitchFamily="2" charset="-122"/>
              </a:rPr>
              <a:t>1~2</a:t>
            </a:r>
            <a:r>
              <a:rPr lang="zh-CN" altLang="en-US" sz="3200" b="1" dirty="0">
                <a:ea typeface="宋体" panose="02010600030101010101" pitchFamily="2" charset="-122"/>
              </a:rPr>
              <a:t>人负责一类题。</a:t>
            </a:r>
            <a:endParaRPr lang="en-US" altLang="zh-CN" sz="3200" b="1" dirty="0">
              <a:ea typeface="宋体" panose="02010600030101010101" pitchFamily="2" charset="-122"/>
            </a:endParaRPr>
          </a:p>
          <a:p>
            <a:r>
              <a:rPr lang="en-US" altLang="zh-CN" sz="3200" b="1" dirty="0">
                <a:ea typeface="宋体" panose="02010600030101010101" pitchFamily="2" charset="-122"/>
              </a:rPr>
              <a:t>           2.</a:t>
            </a:r>
            <a:r>
              <a:rPr lang="zh-CN" altLang="en-US" sz="3200" b="1" dirty="0">
                <a:ea typeface="宋体" panose="02010600030101010101" pitchFamily="2" charset="-122"/>
              </a:rPr>
              <a:t>提供答案，并能努力提供评分标准、解析。</a:t>
            </a:r>
            <a:endParaRPr lang="zh-CN" altLang="en-US" sz="32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87F46E-007C-4B18-B324-3F89A37F6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466" y="3785856"/>
            <a:ext cx="5369360" cy="29882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817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32143F-7945-4366-909B-E3543330E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0BC48E4-65CA-4928-9CBC-4035EF2B6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47" y="0"/>
            <a:ext cx="11007306" cy="6751667"/>
          </a:xfrm>
        </p:spPr>
      </p:pic>
    </p:spTree>
    <p:extLst>
      <p:ext uri="{BB962C8B-B14F-4D97-AF65-F5344CB8AC3E}">
        <p14:creationId xmlns:p14="http://schemas.microsoft.com/office/powerpoint/2010/main" val="2664189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A29D68-7C8D-4562-879B-F5211C400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B20E832-B863-4374-9213-5EBCFA58E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1" y="0"/>
            <a:ext cx="11352362" cy="6823494"/>
          </a:xfrm>
        </p:spPr>
      </p:pic>
    </p:spTree>
    <p:extLst>
      <p:ext uri="{BB962C8B-B14F-4D97-AF65-F5344CB8AC3E}">
        <p14:creationId xmlns:p14="http://schemas.microsoft.com/office/powerpoint/2010/main" val="2197784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A2E09B-882D-4C56-84B2-7C86FA2C9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7DC707FC-0B2A-4EDF-B500-CCD41FF49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3" y="138023"/>
            <a:ext cx="11421373" cy="979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83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7B1934-D8E0-42B9-949A-C85D343C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DA9250F0-4630-4A37-A564-8ED23B233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" r="21783" b="-330"/>
          <a:stretch/>
        </p:blipFill>
        <p:spPr>
          <a:xfrm>
            <a:off x="2027903" y="81116"/>
            <a:ext cx="7809272" cy="6695767"/>
          </a:xfrm>
        </p:spPr>
      </p:pic>
    </p:spTree>
    <p:extLst>
      <p:ext uri="{BB962C8B-B14F-4D97-AF65-F5344CB8AC3E}">
        <p14:creationId xmlns:p14="http://schemas.microsoft.com/office/powerpoint/2010/main" val="2300928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8CC400-2ACC-4F82-98D3-68279B69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8D8EE258-2EDE-4863-A375-5AD9A8D22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19068" r="12015"/>
          <a:stretch/>
        </p:blipFill>
        <p:spPr>
          <a:xfrm>
            <a:off x="1592826" y="-11164"/>
            <a:ext cx="8524568" cy="678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55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EA2925-1688-4CAC-AF08-740219AD4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97C84C6-263F-44DE-9FB5-AA03D165A4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1" y="0"/>
            <a:ext cx="12192000" cy="65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D38B405-3C19-4153-9013-462BE23CCECE}"/>
              </a:ext>
            </a:extLst>
          </p:cNvPr>
          <p:cNvSpPr txBox="1"/>
          <p:nvPr/>
        </p:nvSpPr>
        <p:spPr>
          <a:xfrm>
            <a:off x="538493" y="985930"/>
            <a:ext cx="1175674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岳阳楼  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壮美</a:t>
            </a: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_____________________________________</a:t>
            </a:r>
          </a:p>
          <a:p>
            <a:r>
              <a:rPr lang="zh-CN" altLang="en-US" sz="3200" b="1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小石潭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幽静  </a:t>
            </a: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_________________________________________</a:t>
            </a:r>
            <a:endParaRPr lang="en-US" altLang="zh-CN" sz="3200" b="1" u="sng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桃花源  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安宁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_________________________________________</a:t>
            </a:r>
            <a:endParaRPr lang="en-US" altLang="zh-CN" sz="3200" b="1" i="0" u="sng" dirty="0">
              <a:solidFill>
                <a:srgbClr val="333333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zh-CN" sz="3200" b="1" dirty="0">
                <a:solidFill>
                  <a:srgbClr val="00B05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范仲淹</a:t>
            </a:r>
            <a:r>
              <a:rPr lang="en-US" altLang="zh-CN" sz="3200" b="1" dirty="0">
                <a:solidFill>
                  <a:srgbClr val="00B05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_______________________</a:t>
            </a:r>
            <a:r>
              <a:rPr lang="en-US" altLang="zh-CN" sz="32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_   </a:t>
            </a: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___</a:t>
            </a:r>
            <a:r>
              <a:rPr lang="en-US" altLang="zh-CN" sz="32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32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lang="zh-CN" altLang="zh-CN" sz="32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抱负</a:t>
            </a:r>
            <a:endParaRPr lang="en-US" altLang="zh-CN" sz="3200" b="1" dirty="0">
              <a:solidFill>
                <a:srgbClr val="FF0000"/>
              </a:solidFill>
              <a:effectLst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3200" b="1" dirty="0">
                <a:solidFill>
                  <a:srgbClr val="00B05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杜</a:t>
            </a:r>
            <a:r>
              <a:rPr lang="zh-CN" altLang="zh-CN" sz="3200" b="1" dirty="0">
                <a:solidFill>
                  <a:srgbClr val="00B05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甫</a:t>
            </a:r>
            <a:r>
              <a:rPr lang="en-US" altLang="zh-CN" sz="32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________________________________</a:t>
            </a:r>
            <a:r>
              <a:rPr lang="en-US" altLang="zh-CN" sz="32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32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lang="zh-CN" altLang="zh-CN" sz="32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理想</a:t>
            </a:r>
            <a:endParaRPr lang="en-US" altLang="zh-CN" sz="3200" b="1" dirty="0">
              <a:solidFill>
                <a:srgbClr val="FF0000"/>
              </a:solidFill>
              <a:effectLst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zh-CN" sz="3200" b="1" dirty="0">
                <a:solidFill>
                  <a:srgbClr val="00B05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孟子</a:t>
            </a:r>
            <a:r>
              <a:rPr lang="en-US" altLang="zh-CN" sz="3200" b="1" dirty="0">
                <a:solidFill>
                  <a:srgbClr val="00B05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____________________________</a:t>
            </a:r>
            <a:r>
              <a:rPr lang="zh-CN" altLang="zh-CN" sz="32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lang="zh-CN" altLang="zh-CN" sz="32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警策之言</a:t>
            </a:r>
            <a:endParaRPr lang="en-US" altLang="zh-CN" sz="4800" b="1" i="0" dirty="0"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7E7DD05-EA39-40EC-B97E-41C3A4DF6500}"/>
              </a:ext>
            </a:extLst>
          </p:cNvPr>
          <p:cNvSpPr txBox="1"/>
          <p:nvPr/>
        </p:nvSpPr>
        <p:spPr>
          <a:xfrm>
            <a:off x="3394586" y="875379"/>
            <a:ext cx="8336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浩浩汤汤，横无际涯，朝晖夕阴，气象万千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B364FD6-4A0E-46BB-A97B-1CE761320A17}"/>
              </a:ext>
            </a:extLst>
          </p:cNvPr>
          <p:cNvSpPr txBox="1"/>
          <p:nvPr/>
        </p:nvSpPr>
        <p:spPr>
          <a:xfrm>
            <a:off x="3394586" y="1428371"/>
            <a:ext cx="9568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四面竹树环合，寂寥无人，凄神寒骨，悄怆幽邃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D767D51-E309-43FE-8771-E12F74388A82}"/>
              </a:ext>
            </a:extLst>
          </p:cNvPr>
          <p:cNvSpPr txBox="1"/>
          <p:nvPr/>
        </p:nvSpPr>
        <p:spPr>
          <a:xfrm>
            <a:off x="3479389" y="1923506"/>
            <a:ext cx="9483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土地平旷，屋舍俨然，有良田、美池、桑竹之属</a:t>
            </a:r>
            <a:endParaRPr lang="en-US" altLang="zh-CN" sz="3200" b="1" i="0" dirty="0">
              <a:solidFill>
                <a:srgbClr val="333333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DC97057-5FF0-4A2A-A016-DAFF8E34F786}"/>
              </a:ext>
            </a:extLst>
          </p:cNvPr>
          <p:cNvSpPr txBox="1"/>
          <p:nvPr/>
        </p:nvSpPr>
        <p:spPr>
          <a:xfrm>
            <a:off x="1849694" y="2450425"/>
            <a:ext cx="63713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先天下之忧而忧，后天下之乐而乐</a:t>
            </a:r>
            <a:r>
              <a:rPr lang="en-US" altLang="zh-CN" sz="32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2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0320BEB-1D64-45C5-B5D9-2991145BEE92}"/>
              </a:ext>
            </a:extLst>
          </p:cNvPr>
          <p:cNvSpPr txBox="1"/>
          <p:nvPr/>
        </p:nvSpPr>
        <p:spPr>
          <a:xfrm>
            <a:off x="1492045" y="2913777"/>
            <a:ext cx="8325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安得广厦千万间，大庇天下寒士俱欢颜</a:t>
            </a:r>
            <a:r>
              <a:rPr lang="en-US" altLang="zh-CN" sz="32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2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EC74066-727A-46F7-AE15-6F7362F6A8A1}"/>
              </a:ext>
            </a:extLst>
          </p:cNvPr>
          <p:cNvSpPr txBox="1"/>
          <p:nvPr/>
        </p:nvSpPr>
        <p:spPr>
          <a:xfrm>
            <a:off x="2749347" y="3485040"/>
            <a:ext cx="63713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生于忧患，死于安乐</a:t>
            </a:r>
            <a:r>
              <a:rPr lang="en-US" altLang="zh-CN" sz="32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4686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84437C-31DB-473B-A7C3-D168A6F88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06400" y="623475"/>
            <a:ext cx="13004800" cy="341176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EA687B-8610-4A24-9FCF-81895709C3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2949400-8E10-43B9-ADB4-D51F06726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27"/>
            <a:ext cx="12192000" cy="680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E40D266-40A3-486D-9940-40403D42AAE8}"/>
              </a:ext>
            </a:extLst>
          </p:cNvPr>
          <p:cNvSpPr txBox="1"/>
          <p:nvPr/>
        </p:nvSpPr>
        <p:spPr>
          <a:xfrm>
            <a:off x="3119285" y="3259905"/>
            <a:ext cx="37240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复习</a:t>
            </a:r>
          </a:p>
        </p:txBody>
      </p:sp>
    </p:spTree>
    <p:extLst>
      <p:ext uri="{BB962C8B-B14F-4D97-AF65-F5344CB8AC3E}">
        <p14:creationId xmlns:p14="http://schemas.microsoft.com/office/powerpoint/2010/main" val="216626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A9CB81-9778-4F3B-BBC2-96417810B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1180E1F-40F0-4551-897D-44C8D97964BC}"/>
              </a:ext>
            </a:extLst>
          </p:cNvPr>
          <p:cNvSpPr/>
          <p:nvPr/>
        </p:nvSpPr>
        <p:spPr>
          <a:xfrm>
            <a:off x="4584706" y="266289"/>
            <a:ext cx="2596280" cy="1025630"/>
          </a:xfrm>
          <a:custGeom>
            <a:avLst/>
            <a:gdLst>
              <a:gd name="connsiteX0" fmla="*/ 0 w 2596280"/>
              <a:gd name="connsiteY0" fmla="*/ 170942 h 1025630"/>
              <a:gd name="connsiteX1" fmla="*/ 170942 w 2596280"/>
              <a:gd name="connsiteY1" fmla="*/ 0 h 1025630"/>
              <a:gd name="connsiteX2" fmla="*/ 2425338 w 2596280"/>
              <a:gd name="connsiteY2" fmla="*/ 0 h 1025630"/>
              <a:gd name="connsiteX3" fmla="*/ 2596280 w 2596280"/>
              <a:gd name="connsiteY3" fmla="*/ 170942 h 1025630"/>
              <a:gd name="connsiteX4" fmla="*/ 2596280 w 2596280"/>
              <a:gd name="connsiteY4" fmla="*/ 854688 h 1025630"/>
              <a:gd name="connsiteX5" fmla="*/ 2425338 w 2596280"/>
              <a:gd name="connsiteY5" fmla="*/ 1025630 h 1025630"/>
              <a:gd name="connsiteX6" fmla="*/ 170942 w 2596280"/>
              <a:gd name="connsiteY6" fmla="*/ 1025630 h 1025630"/>
              <a:gd name="connsiteX7" fmla="*/ 0 w 2596280"/>
              <a:gd name="connsiteY7" fmla="*/ 854688 h 1025630"/>
              <a:gd name="connsiteX8" fmla="*/ 0 w 2596280"/>
              <a:gd name="connsiteY8" fmla="*/ 170942 h 102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6280" h="1025630">
                <a:moveTo>
                  <a:pt x="0" y="170942"/>
                </a:moveTo>
                <a:cubicBezTo>
                  <a:pt x="0" y="76533"/>
                  <a:pt x="76533" y="0"/>
                  <a:pt x="170942" y="0"/>
                </a:cubicBezTo>
                <a:lnTo>
                  <a:pt x="2425338" y="0"/>
                </a:lnTo>
                <a:cubicBezTo>
                  <a:pt x="2519747" y="0"/>
                  <a:pt x="2596280" y="76533"/>
                  <a:pt x="2596280" y="170942"/>
                </a:cubicBezTo>
                <a:lnTo>
                  <a:pt x="2596280" y="854688"/>
                </a:lnTo>
                <a:cubicBezTo>
                  <a:pt x="2596280" y="949097"/>
                  <a:pt x="2519747" y="1025630"/>
                  <a:pt x="2425338" y="1025630"/>
                </a:cubicBezTo>
                <a:lnTo>
                  <a:pt x="170942" y="1025630"/>
                </a:lnTo>
                <a:cubicBezTo>
                  <a:pt x="76533" y="1025630"/>
                  <a:pt x="0" y="949097"/>
                  <a:pt x="0" y="854688"/>
                </a:cubicBezTo>
                <a:lnTo>
                  <a:pt x="0" y="170942"/>
                </a:lnTo>
                <a:close/>
              </a:path>
            </a:pathLst>
          </a:custGeom>
          <a:solidFill>
            <a:srgbClr val="FFC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1987" tIns="171987" rIns="171987" bIns="171987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200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文言文阅读题型</a:t>
            </a:r>
          </a:p>
        </p:txBody>
      </p:sp>
    </p:spTree>
    <p:extLst>
      <p:ext uri="{BB962C8B-B14F-4D97-AF65-F5344CB8AC3E}">
        <p14:creationId xmlns:p14="http://schemas.microsoft.com/office/powerpoint/2010/main" val="4269457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六边形 14">
            <a:extLst>
              <a:ext uri="{FF2B5EF4-FFF2-40B4-BE49-F238E27FC236}">
                <a16:creationId xmlns:a16="http://schemas.microsoft.com/office/drawing/2014/main" id="{CBD8BD7E-79C4-4837-87BD-428EB0ACE05B}"/>
              </a:ext>
            </a:extLst>
          </p:cNvPr>
          <p:cNvSpPr/>
          <p:nvPr/>
        </p:nvSpPr>
        <p:spPr>
          <a:xfrm>
            <a:off x="5106666" y="1361449"/>
            <a:ext cx="1814542" cy="1605577"/>
          </a:xfrm>
          <a:prstGeom prst="hexagon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CA9CB81-9778-4F3B-BBC2-96417810B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243B308-945A-476F-9E43-C1B55162A5EF}"/>
              </a:ext>
            </a:extLst>
          </p:cNvPr>
          <p:cNvGrpSpPr/>
          <p:nvPr/>
        </p:nvGrpSpPr>
        <p:grpSpPr>
          <a:xfrm>
            <a:off x="1867487" y="-287593"/>
            <a:ext cx="8343766" cy="4949652"/>
            <a:chOff x="2746598" y="133839"/>
            <a:chExt cx="6807512" cy="4640505"/>
          </a:xfrm>
        </p:grpSpPr>
        <p:sp>
          <p:nvSpPr>
            <p:cNvPr id="4" name="箭头: 环形 3">
              <a:extLst>
                <a:ext uri="{FF2B5EF4-FFF2-40B4-BE49-F238E27FC236}">
                  <a16:creationId xmlns:a16="http://schemas.microsoft.com/office/drawing/2014/main" id="{F4BBAFDA-5CF8-4BC1-89F5-9D259B87FA10}"/>
                </a:ext>
              </a:extLst>
            </p:cNvPr>
            <p:cNvSpPr/>
            <p:nvPr/>
          </p:nvSpPr>
          <p:spPr>
            <a:xfrm>
              <a:off x="4012642" y="133839"/>
              <a:ext cx="4307394" cy="4307394"/>
            </a:xfrm>
            <a:prstGeom prst="circularArrow">
              <a:avLst>
                <a:gd name="adj1" fmla="val 5544"/>
                <a:gd name="adj2" fmla="val 330680"/>
                <a:gd name="adj3" fmla="val 13067237"/>
                <a:gd name="adj4" fmla="val 17834036"/>
                <a:gd name="adj5" fmla="val 5757"/>
              </a:avLst>
            </a:prstGeom>
            <a:ln w="57150">
              <a:solidFill>
                <a:srgbClr val="FF99FF"/>
              </a:solidFill>
            </a:ln>
          </p:spPr>
          <p:style>
            <a:lnRef idx="0">
              <a:scrgbClr r="0" g="0" b="0"/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F1180E1F-40F0-4551-897D-44C8D97964BC}"/>
                </a:ext>
              </a:extLst>
            </p:cNvPr>
            <p:cNvSpPr/>
            <p:nvPr/>
          </p:nvSpPr>
          <p:spPr>
            <a:xfrm>
              <a:off x="4797859" y="425836"/>
              <a:ext cx="2596280" cy="1025630"/>
            </a:xfrm>
            <a:custGeom>
              <a:avLst/>
              <a:gdLst>
                <a:gd name="connsiteX0" fmla="*/ 0 w 2596280"/>
                <a:gd name="connsiteY0" fmla="*/ 170942 h 1025630"/>
                <a:gd name="connsiteX1" fmla="*/ 170942 w 2596280"/>
                <a:gd name="connsiteY1" fmla="*/ 0 h 1025630"/>
                <a:gd name="connsiteX2" fmla="*/ 2425338 w 2596280"/>
                <a:gd name="connsiteY2" fmla="*/ 0 h 1025630"/>
                <a:gd name="connsiteX3" fmla="*/ 2596280 w 2596280"/>
                <a:gd name="connsiteY3" fmla="*/ 170942 h 1025630"/>
                <a:gd name="connsiteX4" fmla="*/ 2596280 w 2596280"/>
                <a:gd name="connsiteY4" fmla="*/ 854688 h 1025630"/>
                <a:gd name="connsiteX5" fmla="*/ 2425338 w 2596280"/>
                <a:gd name="connsiteY5" fmla="*/ 1025630 h 1025630"/>
                <a:gd name="connsiteX6" fmla="*/ 170942 w 2596280"/>
                <a:gd name="connsiteY6" fmla="*/ 1025630 h 1025630"/>
                <a:gd name="connsiteX7" fmla="*/ 0 w 2596280"/>
                <a:gd name="connsiteY7" fmla="*/ 854688 h 1025630"/>
                <a:gd name="connsiteX8" fmla="*/ 0 w 2596280"/>
                <a:gd name="connsiteY8" fmla="*/ 170942 h 1025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6280" h="1025630">
                  <a:moveTo>
                    <a:pt x="0" y="170942"/>
                  </a:moveTo>
                  <a:cubicBezTo>
                    <a:pt x="0" y="76533"/>
                    <a:pt x="76533" y="0"/>
                    <a:pt x="170942" y="0"/>
                  </a:cubicBezTo>
                  <a:lnTo>
                    <a:pt x="2425338" y="0"/>
                  </a:lnTo>
                  <a:cubicBezTo>
                    <a:pt x="2519747" y="0"/>
                    <a:pt x="2596280" y="76533"/>
                    <a:pt x="2596280" y="170942"/>
                  </a:cubicBezTo>
                  <a:lnTo>
                    <a:pt x="2596280" y="854688"/>
                  </a:lnTo>
                  <a:cubicBezTo>
                    <a:pt x="2596280" y="949097"/>
                    <a:pt x="2519747" y="1025630"/>
                    <a:pt x="2425338" y="1025630"/>
                  </a:cubicBezTo>
                  <a:lnTo>
                    <a:pt x="170942" y="1025630"/>
                  </a:lnTo>
                  <a:cubicBezTo>
                    <a:pt x="76533" y="1025630"/>
                    <a:pt x="0" y="949097"/>
                    <a:pt x="0" y="854688"/>
                  </a:cubicBezTo>
                  <a:lnTo>
                    <a:pt x="0" y="170942"/>
                  </a:lnTo>
                  <a:close/>
                </a:path>
              </a:pathLst>
            </a:custGeom>
            <a:solidFill>
              <a:srgbClr val="FFCC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987" tIns="171987" rIns="171987" bIns="171987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kern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文言文阅读题型</a:t>
              </a: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FFA94DFB-162A-47F7-822D-0FF88EE2D558}"/>
                </a:ext>
              </a:extLst>
            </p:cNvPr>
            <p:cNvSpPr/>
            <p:nvPr/>
          </p:nvSpPr>
          <p:spPr>
            <a:xfrm>
              <a:off x="7502850" y="1742017"/>
              <a:ext cx="2051260" cy="1025630"/>
            </a:xfrm>
            <a:custGeom>
              <a:avLst/>
              <a:gdLst>
                <a:gd name="connsiteX0" fmla="*/ 0 w 2051260"/>
                <a:gd name="connsiteY0" fmla="*/ 170942 h 1025630"/>
                <a:gd name="connsiteX1" fmla="*/ 170942 w 2051260"/>
                <a:gd name="connsiteY1" fmla="*/ 0 h 1025630"/>
                <a:gd name="connsiteX2" fmla="*/ 1880318 w 2051260"/>
                <a:gd name="connsiteY2" fmla="*/ 0 h 1025630"/>
                <a:gd name="connsiteX3" fmla="*/ 2051260 w 2051260"/>
                <a:gd name="connsiteY3" fmla="*/ 170942 h 1025630"/>
                <a:gd name="connsiteX4" fmla="*/ 2051260 w 2051260"/>
                <a:gd name="connsiteY4" fmla="*/ 854688 h 1025630"/>
                <a:gd name="connsiteX5" fmla="*/ 1880318 w 2051260"/>
                <a:gd name="connsiteY5" fmla="*/ 1025630 h 1025630"/>
                <a:gd name="connsiteX6" fmla="*/ 170942 w 2051260"/>
                <a:gd name="connsiteY6" fmla="*/ 1025630 h 1025630"/>
                <a:gd name="connsiteX7" fmla="*/ 0 w 2051260"/>
                <a:gd name="connsiteY7" fmla="*/ 854688 h 1025630"/>
                <a:gd name="connsiteX8" fmla="*/ 0 w 2051260"/>
                <a:gd name="connsiteY8" fmla="*/ 170942 h 1025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1260" h="1025630">
                  <a:moveTo>
                    <a:pt x="0" y="170942"/>
                  </a:moveTo>
                  <a:cubicBezTo>
                    <a:pt x="0" y="76533"/>
                    <a:pt x="76533" y="0"/>
                    <a:pt x="170942" y="0"/>
                  </a:cubicBezTo>
                  <a:lnTo>
                    <a:pt x="1880318" y="0"/>
                  </a:lnTo>
                  <a:cubicBezTo>
                    <a:pt x="1974727" y="0"/>
                    <a:pt x="2051260" y="76533"/>
                    <a:pt x="2051260" y="170942"/>
                  </a:cubicBezTo>
                  <a:lnTo>
                    <a:pt x="2051260" y="854688"/>
                  </a:lnTo>
                  <a:cubicBezTo>
                    <a:pt x="2051260" y="949097"/>
                    <a:pt x="1974727" y="1025630"/>
                    <a:pt x="1880318" y="1025630"/>
                  </a:cubicBezTo>
                  <a:lnTo>
                    <a:pt x="170942" y="1025630"/>
                  </a:lnTo>
                  <a:cubicBezTo>
                    <a:pt x="76533" y="1025630"/>
                    <a:pt x="0" y="949097"/>
                    <a:pt x="0" y="854688"/>
                  </a:cubicBezTo>
                  <a:lnTo>
                    <a:pt x="0" y="1709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987" tIns="171987" rIns="171987" bIns="171987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kern="1200" dirty="0"/>
                <a:t>翻译句子</a:t>
              </a: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15B941B-F275-4DEB-AF80-DD687D558F82}"/>
                </a:ext>
              </a:extLst>
            </p:cNvPr>
            <p:cNvSpPr/>
            <p:nvPr/>
          </p:nvSpPr>
          <p:spPr>
            <a:xfrm>
              <a:off x="6150038" y="3748714"/>
              <a:ext cx="2051260" cy="1025630"/>
            </a:xfrm>
            <a:custGeom>
              <a:avLst/>
              <a:gdLst>
                <a:gd name="connsiteX0" fmla="*/ 0 w 2051260"/>
                <a:gd name="connsiteY0" fmla="*/ 170942 h 1025630"/>
                <a:gd name="connsiteX1" fmla="*/ 170942 w 2051260"/>
                <a:gd name="connsiteY1" fmla="*/ 0 h 1025630"/>
                <a:gd name="connsiteX2" fmla="*/ 1880318 w 2051260"/>
                <a:gd name="connsiteY2" fmla="*/ 0 h 1025630"/>
                <a:gd name="connsiteX3" fmla="*/ 2051260 w 2051260"/>
                <a:gd name="connsiteY3" fmla="*/ 170942 h 1025630"/>
                <a:gd name="connsiteX4" fmla="*/ 2051260 w 2051260"/>
                <a:gd name="connsiteY4" fmla="*/ 854688 h 1025630"/>
                <a:gd name="connsiteX5" fmla="*/ 1880318 w 2051260"/>
                <a:gd name="connsiteY5" fmla="*/ 1025630 h 1025630"/>
                <a:gd name="connsiteX6" fmla="*/ 170942 w 2051260"/>
                <a:gd name="connsiteY6" fmla="*/ 1025630 h 1025630"/>
                <a:gd name="connsiteX7" fmla="*/ 0 w 2051260"/>
                <a:gd name="connsiteY7" fmla="*/ 854688 h 1025630"/>
                <a:gd name="connsiteX8" fmla="*/ 0 w 2051260"/>
                <a:gd name="connsiteY8" fmla="*/ 170942 h 1025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1260" h="1025630">
                  <a:moveTo>
                    <a:pt x="0" y="170942"/>
                  </a:moveTo>
                  <a:cubicBezTo>
                    <a:pt x="0" y="76533"/>
                    <a:pt x="76533" y="0"/>
                    <a:pt x="170942" y="0"/>
                  </a:cubicBezTo>
                  <a:lnTo>
                    <a:pt x="1880318" y="0"/>
                  </a:lnTo>
                  <a:cubicBezTo>
                    <a:pt x="1974727" y="0"/>
                    <a:pt x="2051260" y="76533"/>
                    <a:pt x="2051260" y="170942"/>
                  </a:cubicBezTo>
                  <a:lnTo>
                    <a:pt x="2051260" y="854688"/>
                  </a:lnTo>
                  <a:cubicBezTo>
                    <a:pt x="2051260" y="949097"/>
                    <a:pt x="1974727" y="1025630"/>
                    <a:pt x="1880318" y="1025630"/>
                  </a:cubicBezTo>
                  <a:lnTo>
                    <a:pt x="170942" y="1025630"/>
                  </a:lnTo>
                  <a:cubicBezTo>
                    <a:pt x="76533" y="1025630"/>
                    <a:pt x="0" y="949097"/>
                    <a:pt x="0" y="854688"/>
                  </a:cubicBezTo>
                  <a:lnTo>
                    <a:pt x="0" y="1709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987" tIns="171987" rIns="171987" bIns="171987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kern="1200" dirty="0"/>
                <a:t>文意分析</a:t>
              </a: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B656A989-3D40-42E2-9DFD-D0371AD15C5D}"/>
                </a:ext>
              </a:extLst>
            </p:cNvPr>
            <p:cNvSpPr/>
            <p:nvPr/>
          </p:nvSpPr>
          <p:spPr>
            <a:xfrm>
              <a:off x="3990701" y="3748714"/>
              <a:ext cx="2051260" cy="1025630"/>
            </a:xfrm>
            <a:custGeom>
              <a:avLst/>
              <a:gdLst>
                <a:gd name="connsiteX0" fmla="*/ 0 w 2051260"/>
                <a:gd name="connsiteY0" fmla="*/ 170942 h 1025630"/>
                <a:gd name="connsiteX1" fmla="*/ 170942 w 2051260"/>
                <a:gd name="connsiteY1" fmla="*/ 0 h 1025630"/>
                <a:gd name="connsiteX2" fmla="*/ 1880318 w 2051260"/>
                <a:gd name="connsiteY2" fmla="*/ 0 h 1025630"/>
                <a:gd name="connsiteX3" fmla="*/ 2051260 w 2051260"/>
                <a:gd name="connsiteY3" fmla="*/ 170942 h 1025630"/>
                <a:gd name="connsiteX4" fmla="*/ 2051260 w 2051260"/>
                <a:gd name="connsiteY4" fmla="*/ 854688 h 1025630"/>
                <a:gd name="connsiteX5" fmla="*/ 1880318 w 2051260"/>
                <a:gd name="connsiteY5" fmla="*/ 1025630 h 1025630"/>
                <a:gd name="connsiteX6" fmla="*/ 170942 w 2051260"/>
                <a:gd name="connsiteY6" fmla="*/ 1025630 h 1025630"/>
                <a:gd name="connsiteX7" fmla="*/ 0 w 2051260"/>
                <a:gd name="connsiteY7" fmla="*/ 854688 h 1025630"/>
                <a:gd name="connsiteX8" fmla="*/ 0 w 2051260"/>
                <a:gd name="connsiteY8" fmla="*/ 170942 h 1025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1260" h="1025630">
                  <a:moveTo>
                    <a:pt x="0" y="170942"/>
                  </a:moveTo>
                  <a:cubicBezTo>
                    <a:pt x="0" y="76533"/>
                    <a:pt x="76533" y="0"/>
                    <a:pt x="170942" y="0"/>
                  </a:cubicBezTo>
                  <a:lnTo>
                    <a:pt x="1880318" y="0"/>
                  </a:lnTo>
                  <a:cubicBezTo>
                    <a:pt x="1974727" y="0"/>
                    <a:pt x="2051260" y="76533"/>
                    <a:pt x="2051260" y="170942"/>
                  </a:cubicBezTo>
                  <a:lnTo>
                    <a:pt x="2051260" y="854688"/>
                  </a:lnTo>
                  <a:cubicBezTo>
                    <a:pt x="2051260" y="949097"/>
                    <a:pt x="1974727" y="1025630"/>
                    <a:pt x="1880318" y="1025630"/>
                  </a:cubicBezTo>
                  <a:lnTo>
                    <a:pt x="170942" y="1025630"/>
                  </a:lnTo>
                  <a:cubicBezTo>
                    <a:pt x="76533" y="1025630"/>
                    <a:pt x="0" y="949097"/>
                    <a:pt x="0" y="854688"/>
                  </a:cubicBezTo>
                  <a:lnTo>
                    <a:pt x="0" y="1709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987" tIns="171987" rIns="171987" bIns="171987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kern="1200" dirty="0"/>
                <a:t>拓展延伸</a:t>
              </a: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3BFABF3C-C934-46A4-A159-DDB7DF25AE3C}"/>
                </a:ext>
              </a:extLst>
            </p:cNvPr>
            <p:cNvSpPr/>
            <p:nvPr/>
          </p:nvSpPr>
          <p:spPr>
            <a:xfrm>
              <a:off x="2746598" y="1765596"/>
              <a:ext cx="2051260" cy="1025630"/>
            </a:xfrm>
            <a:custGeom>
              <a:avLst/>
              <a:gdLst>
                <a:gd name="connsiteX0" fmla="*/ 0 w 2051260"/>
                <a:gd name="connsiteY0" fmla="*/ 170942 h 1025630"/>
                <a:gd name="connsiteX1" fmla="*/ 170942 w 2051260"/>
                <a:gd name="connsiteY1" fmla="*/ 0 h 1025630"/>
                <a:gd name="connsiteX2" fmla="*/ 1880318 w 2051260"/>
                <a:gd name="connsiteY2" fmla="*/ 0 h 1025630"/>
                <a:gd name="connsiteX3" fmla="*/ 2051260 w 2051260"/>
                <a:gd name="connsiteY3" fmla="*/ 170942 h 1025630"/>
                <a:gd name="connsiteX4" fmla="*/ 2051260 w 2051260"/>
                <a:gd name="connsiteY4" fmla="*/ 854688 h 1025630"/>
                <a:gd name="connsiteX5" fmla="*/ 1880318 w 2051260"/>
                <a:gd name="connsiteY5" fmla="*/ 1025630 h 1025630"/>
                <a:gd name="connsiteX6" fmla="*/ 170942 w 2051260"/>
                <a:gd name="connsiteY6" fmla="*/ 1025630 h 1025630"/>
                <a:gd name="connsiteX7" fmla="*/ 0 w 2051260"/>
                <a:gd name="connsiteY7" fmla="*/ 854688 h 1025630"/>
                <a:gd name="connsiteX8" fmla="*/ 0 w 2051260"/>
                <a:gd name="connsiteY8" fmla="*/ 170942 h 1025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1260" h="1025630">
                  <a:moveTo>
                    <a:pt x="0" y="170942"/>
                  </a:moveTo>
                  <a:cubicBezTo>
                    <a:pt x="0" y="76533"/>
                    <a:pt x="76533" y="0"/>
                    <a:pt x="170942" y="0"/>
                  </a:cubicBezTo>
                  <a:lnTo>
                    <a:pt x="1880318" y="0"/>
                  </a:lnTo>
                  <a:cubicBezTo>
                    <a:pt x="1974727" y="0"/>
                    <a:pt x="2051260" y="76533"/>
                    <a:pt x="2051260" y="170942"/>
                  </a:cubicBezTo>
                  <a:lnTo>
                    <a:pt x="2051260" y="854688"/>
                  </a:lnTo>
                  <a:cubicBezTo>
                    <a:pt x="2051260" y="949097"/>
                    <a:pt x="1974727" y="1025630"/>
                    <a:pt x="1880318" y="1025630"/>
                  </a:cubicBezTo>
                  <a:lnTo>
                    <a:pt x="170942" y="1025630"/>
                  </a:lnTo>
                  <a:cubicBezTo>
                    <a:pt x="76533" y="1025630"/>
                    <a:pt x="0" y="949097"/>
                    <a:pt x="0" y="854688"/>
                  </a:cubicBezTo>
                  <a:lnTo>
                    <a:pt x="0" y="170942"/>
                  </a:lnTo>
                  <a:close/>
                </a:path>
              </a:pathLst>
            </a:custGeom>
            <a:solidFill>
              <a:schemeClr val="accent1">
                <a:hueOff val="0"/>
                <a:satOff val="0"/>
                <a:lumOff val="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987" tIns="171987" rIns="171987" bIns="171987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kern="1200" dirty="0"/>
                <a:t>解释词语</a:t>
              </a: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CCFABCFF-5238-4647-8BEA-4D6C883B8560}"/>
              </a:ext>
            </a:extLst>
          </p:cNvPr>
          <p:cNvSpPr txBox="1"/>
          <p:nvPr/>
        </p:nvSpPr>
        <p:spPr>
          <a:xfrm>
            <a:off x="2876605" y="5139076"/>
            <a:ext cx="6526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highlight>
                  <a:srgbClr val="C0C0C0"/>
                </a:highlight>
              </a:rPr>
              <a:t>文体常识  作者情思  人物形象  写法特点</a:t>
            </a:r>
          </a:p>
        </p:txBody>
      </p:sp>
      <p:sp>
        <p:nvSpPr>
          <p:cNvPr id="11" name="流程图: 可选过程 10">
            <a:extLst>
              <a:ext uri="{FF2B5EF4-FFF2-40B4-BE49-F238E27FC236}">
                <a16:creationId xmlns:a16="http://schemas.microsoft.com/office/drawing/2014/main" id="{04281DE6-F199-4BF1-8206-06F3D9AE58A0}"/>
              </a:ext>
            </a:extLst>
          </p:cNvPr>
          <p:cNvSpPr/>
          <p:nvPr/>
        </p:nvSpPr>
        <p:spPr>
          <a:xfrm>
            <a:off x="2730846" y="5098224"/>
            <a:ext cx="6907337" cy="690734"/>
          </a:xfrm>
          <a:prstGeom prst="flowChartAlternateProcess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968215F7-5D59-4F7D-9509-A51BE22964FD}"/>
              </a:ext>
            </a:extLst>
          </p:cNvPr>
          <p:cNvSpPr/>
          <p:nvPr/>
        </p:nvSpPr>
        <p:spPr>
          <a:xfrm>
            <a:off x="5826284" y="4654711"/>
            <a:ext cx="416633" cy="440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8F6F82C-57A1-4127-9292-76AF666F4CBC}"/>
              </a:ext>
            </a:extLst>
          </p:cNvPr>
          <p:cNvSpPr txBox="1"/>
          <p:nvPr/>
        </p:nvSpPr>
        <p:spPr>
          <a:xfrm>
            <a:off x="5314361" y="1627610"/>
            <a:ext cx="1740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华文新魏" panose="02010800040101010101" pitchFamily="2" charset="-122"/>
                <a:ea typeface="华文新魏" panose="02010800040101010101" pitchFamily="2" charset="-122"/>
              </a:rPr>
              <a:t>方法</a:t>
            </a:r>
          </a:p>
        </p:txBody>
      </p:sp>
    </p:spTree>
    <p:extLst>
      <p:ext uri="{BB962C8B-B14F-4D97-AF65-F5344CB8AC3E}">
        <p14:creationId xmlns:p14="http://schemas.microsoft.com/office/powerpoint/2010/main" val="1376194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/>
      <p:bldP spid="11" grpId="0" animBg="1"/>
      <p:bldP spid="12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1ECD26-3DD3-4AFA-ABA9-F8DB5C768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80EC14-F854-4169-B700-AB07E6A0D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C312C9-6B39-4740-BD1E-7AB636F97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37"/>
            <a:ext cx="12091131" cy="677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491B264-D8EC-4FB1-8464-82B4F6CFB7AC}"/>
              </a:ext>
            </a:extLst>
          </p:cNvPr>
          <p:cNvSpPr txBox="1"/>
          <p:nvPr/>
        </p:nvSpPr>
        <p:spPr>
          <a:xfrm>
            <a:off x="4247536" y="1548581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紧扣注释</a:t>
            </a:r>
            <a:endParaRPr lang="en-US" altLang="zh-CN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认真识记</a:t>
            </a:r>
            <a:endParaRPr lang="zh-CN" alt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3785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DC3A7A4-89EF-456F-9493-E2292E723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75"/>
            <a:ext cx="12091131" cy="677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副标题 2">
            <a:extLst>
              <a:ext uri="{FF2B5EF4-FFF2-40B4-BE49-F238E27FC236}">
                <a16:creationId xmlns:a16="http://schemas.microsoft.com/office/drawing/2014/main" id="{5F9B25B8-8C64-45C9-A579-0F3886E24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1212" y="0"/>
            <a:ext cx="9144000" cy="493674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词类活用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名作动    </a:t>
            </a:r>
            <a:r>
              <a:rPr lang="zh-CN" altLang="en-US" sz="32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腰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白玉之环（挂在腰上）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古今异义</a:t>
            </a:r>
            <a:r>
              <a:rPr lang="en-US" altLang="zh-CN" sz="32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非天资之</a:t>
            </a:r>
            <a:r>
              <a:rPr lang="zh-CN" altLang="en-US" sz="32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卑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（古义：低下   今义：卑鄙）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altLang="en-US" sz="32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怒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而飞（古义：奋发    今义：生气）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一词多义</a:t>
            </a:r>
            <a:endParaRPr lang="en-US" altLang="zh-CN" sz="3200" b="1" dirty="0"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altLang="en-US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圣心</a:t>
            </a:r>
            <a:r>
              <a:rPr lang="zh-CN" altLang="en-US" sz="3200" b="1" u="sng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备</a:t>
            </a:r>
            <a:r>
              <a:rPr lang="zh-CN" altLang="en-US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焉（具备 ）</a:t>
            </a:r>
            <a:endParaRPr lang="en-US" altLang="zh-CN" sz="3200" b="1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en-US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常考</a:t>
            </a:r>
            <a:r>
              <a:rPr lang="zh-CN" altLang="en-US" sz="32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短语</a:t>
            </a:r>
            <a:endParaRPr lang="en-US" altLang="zh-CN" sz="3200" b="1" dirty="0"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altLang="en-US" sz="32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烨然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（光彩照人的样子）</a:t>
            </a:r>
            <a:endParaRPr lang="en-US" altLang="zh-CN" sz="3200" b="1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altLang="en-US" sz="32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提携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（小孩 ）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altLang="en-US" sz="32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苍颜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（苍老的容貌）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altLang="en-US" sz="32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若是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（像这样）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5.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通假字</a:t>
            </a:r>
          </a:p>
        </p:txBody>
      </p:sp>
    </p:spTree>
    <p:extLst>
      <p:ext uri="{BB962C8B-B14F-4D97-AF65-F5344CB8AC3E}">
        <p14:creationId xmlns:p14="http://schemas.microsoft.com/office/powerpoint/2010/main" val="2027120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FFCE37C-ACD8-4AC9-AA6F-228A532C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50"/>
            <a:ext cx="12192000" cy="681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1CF3896-D0B2-4F3E-92AD-C925EE37C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CA3A62-3471-4191-94F4-58F9ECB81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27" y="200756"/>
            <a:ext cx="10515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翻译句子：</a:t>
            </a: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endParaRPr lang="zh-CN" altLang="zh-CN" sz="3200" b="1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    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直译为主，意译为辅</a:t>
            </a:r>
            <a:r>
              <a:rPr lang="zh-CN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词不离句，句不离篇。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zh-CN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原则：</a:t>
            </a: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信</a:t>
            </a:r>
            <a:r>
              <a:rPr lang="zh-CN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——忠于原文</a:t>
            </a: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endParaRPr lang="zh-CN" altLang="zh-CN" sz="3200" b="1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达</a:t>
            </a:r>
            <a:r>
              <a:rPr lang="zh-CN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——语意流畅</a:t>
            </a: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endParaRPr lang="zh-CN" altLang="zh-CN" sz="3200" b="1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雅</a:t>
            </a:r>
            <a:r>
              <a:rPr lang="zh-CN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——文辞优美</a:t>
            </a: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</a:t>
            </a:r>
            <a:endParaRPr lang="zh-CN" altLang="zh-CN" sz="3200" b="1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189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E361C2-A40E-4A7F-9210-9CCEACD03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035762" cy="6331613"/>
          </a:xfrm>
        </p:spPr>
        <p:txBody>
          <a:bodyPr>
            <a:normAutofit/>
          </a:bodyPr>
          <a:lstStyle/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zh-CN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方法：</a:t>
            </a: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对</a:t>
            </a:r>
            <a:r>
              <a:rPr lang="zh-CN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：文言文白话文古今对译，把单音节词变成双音节词。</a:t>
            </a: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zh-CN" altLang="zh-CN" sz="3200" b="1" dirty="0">
                <a:solidFill>
                  <a:srgbClr val="00B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《曹刿论战》中，</a:t>
            </a:r>
            <a:r>
              <a:rPr lang="en-US" altLang="zh-CN" sz="3200" b="1" dirty="0">
                <a:solidFill>
                  <a:srgbClr val="00B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 </a:t>
            </a:r>
            <a:r>
              <a:rPr lang="zh-CN" altLang="zh-CN" sz="3200" b="1" dirty="0">
                <a:solidFill>
                  <a:srgbClr val="00B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“十年春，齐师伐我。”</a:t>
            </a:r>
            <a:endParaRPr lang="en-US" altLang="zh-CN" sz="3200" b="1" dirty="0">
              <a:solidFill>
                <a:srgbClr val="00B05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zh-CN" altLang="zh-CN" sz="32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鲁庄公十年的春天，齐国军队攻打我鲁国。</a:t>
            </a: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留</a:t>
            </a:r>
            <a:r>
              <a:rPr lang="zh-CN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：人名、地名、官名、器物名、书名、国号、年代和朝代等专有名词。</a:t>
            </a:r>
            <a:endParaRPr lang="en-US" altLang="zh-CN" sz="3200" b="1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en-US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增</a:t>
            </a:r>
            <a:r>
              <a:rPr lang="zh-CN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：补出省略成分。</a:t>
            </a:r>
            <a:endParaRPr lang="en-US" altLang="zh-CN" sz="3200" b="1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zh-CN" altLang="zh-CN" sz="32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《曹刿论战》中，“一鼓作气，再而衰，三而竭。”</a:t>
            </a:r>
            <a:r>
              <a:rPr lang="en-US" altLang="zh-CN" sz="32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 </a:t>
            </a: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zh-CN" altLang="zh-CN" sz="3200" b="1" dirty="0">
                <a:solidFill>
                  <a:srgbClr val="00B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“一鼓作气，再（鼓）而（气）衰，三</a:t>
            </a:r>
            <a:r>
              <a:rPr lang="en-US" altLang="zh-CN" sz="3200" b="1" dirty="0">
                <a:solidFill>
                  <a:srgbClr val="00B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 </a:t>
            </a:r>
            <a:r>
              <a:rPr lang="zh-CN" altLang="zh-CN" sz="3200" b="1" dirty="0">
                <a:solidFill>
                  <a:srgbClr val="00B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（鼓）而（气）竭” </a:t>
            </a: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删</a:t>
            </a:r>
            <a:r>
              <a:rPr lang="zh-CN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：无实义的虚词。</a:t>
            </a:r>
            <a:endParaRPr lang="en-US" altLang="zh-CN" sz="3200" b="1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zh-CN" altLang="zh-CN" sz="3200" b="1" dirty="0">
                <a:solidFill>
                  <a:srgbClr val="00B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《爱莲说》中“予独爱莲之出淤泥而不染”中的“之”</a:t>
            </a:r>
            <a:r>
              <a:rPr lang="zh-CN" altLang="en-US" sz="32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endParaRPr lang="zh-CN" altLang="zh-CN" sz="3200" b="1" dirty="0">
              <a:solidFill>
                <a:srgbClr val="00B05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5.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调</a:t>
            </a:r>
            <a:r>
              <a:rPr lang="zh-CN" altLang="zh-CN" sz="3200" b="1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：调整特殊语序。</a:t>
            </a:r>
            <a:endParaRPr lang="en-US" altLang="zh-CN" sz="3200" b="1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zh-CN" altLang="zh-CN" sz="3200" b="1" dirty="0">
                <a:solidFill>
                  <a:srgbClr val="00B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《曹刿论战》中“战于长勺”就应调整为“于长勺战”后译。</a:t>
            </a:r>
          </a:p>
          <a:p>
            <a:pPr marL="0" indent="0">
              <a:lnSpc>
                <a:spcPct val="100000"/>
              </a:lnSpc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200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1883</TotalTime>
  <Words>548</Words>
  <Application>Microsoft Office PowerPoint</Application>
  <PresentationFormat>宽屏</PresentationFormat>
  <Paragraphs>72</Paragraphs>
  <Slides>17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等线</vt:lpstr>
      <vt:lpstr>等线 Light</vt:lpstr>
      <vt:lpstr>华文行楷</vt:lpstr>
      <vt:lpstr>华文新魏</vt:lpstr>
      <vt:lpstr>华文中宋</vt:lpstr>
      <vt:lpstr>楷体</vt:lpstr>
      <vt:lpstr>宋体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PC</cp:lastModifiedBy>
  <cp:revision>29</cp:revision>
  <dcterms:created xsi:type="dcterms:W3CDTF">2021-03-11T12:24:16Z</dcterms:created>
  <dcterms:modified xsi:type="dcterms:W3CDTF">2021-03-22T03:26:48Z</dcterms:modified>
</cp:coreProperties>
</file>