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343" r:id="rId3"/>
    <p:sldId id="371" r:id="rId5"/>
    <p:sldId id="724" r:id="rId6"/>
    <p:sldId id="692" r:id="rId7"/>
    <p:sldId id="725" r:id="rId8"/>
    <p:sldId id="708" r:id="rId9"/>
    <p:sldId id="760" r:id="rId10"/>
    <p:sldId id="761" r:id="rId11"/>
    <p:sldId id="726" r:id="rId12"/>
    <p:sldId id="759" r:id="rId13"/>
    <p:sldId id="709" r:id="rId14"/>
    <p:sldId id="710" r:id="rId15"/>
    <p:sldId id="340" r:id="rId16"/>
  </p:sldIdLst>
  <p:sldSz cx="9144000" cy="5143500" type="screen16x9"/>
  <p:notesSz cx="6858000" cy="9144000"/>
  <p:embeddedFontLst>
    <p:embeddedFont>
      <p:font typeface="微软雅黑" panose="020B0503020204020204" charset="-122"/>
      <p:regular r:id="rId20"/>
    </p:embeddedFont>
    <p:embeddedFont>
      <p:font typeface="华文行楷" panose="02010800040101010101" pitchFamily="2" charset="-122"/>
      <p:regular r:id="rId21"/>
    </p:embeddedFont>
    <p:embeddedFont>
      <p:font typeface="华文新魏" panose="02010800040101010101" pitchFamily="2" charset="-122"/>
      <p:regular r:id="rId22"/>
    </p:embeddedFont>
    <p:embeddedFont>
      <p:font typeface="Calibri" panose="020F0502020204030204"/>
      <p:regular r:id="rId23"/>
      <p:bold r:id="rId24"/>
      <p:italic r:id="rId25"/>
      <p:boldItalic r:id="rId26"/>
    </p:embeddedFont>
    <p:embeddedFont>
      <p:font typeface="Calibri" panose="020F0502020204030204" charset="0"/>
      <p:regular r:id="rId27"/>
      <p:bold r:id="rId28"/>
      <p:italic r:id="rId29"/>
      <p:boldItalic r:id="rId30"/>
    </p:embeddedFont>
    <p:embeddedFont>
      <p:font typeface="华文楷体" panose="02010600040101010101" pitchFamily="2" charset="-122"/>
      <p:regular r:id="rId31"/>
    </p:embeddedFont>
  </p:embeddedFontLst>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5107"/>
    <a:srgbClr val="960000"/>
    <a:srgbClr val="FFFF99"/>
    <a:srgbClr val="C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710" autoAdjust="0"/>
  </p:normalViewPr>
  <p:slideViewPr>
    <p:cSldViewPr>
      <p:cViewPr varScale="1">
        <p:scale>
          <a:sx n="144" d="100"/>
          <a:sy n="144" d="100"/>
        </p:scale>
        <p:origin x="-684" y="-90"/>
      </p:cViewPr>
      <p:guideLst>
        <p:guide orient="horz" pos="1694"/>
        <p:guide pos="2812"/>
      </p:guideLst>
    </p:cSldViewPr>
  </p:slideViewPr>
  <p:notesTextViewPr>
    <p:cViewPr>
      <p:scale>
        <a:sx n="3" d="2"/>
        <a:sy n="3" d="2"/>
      </p:scale>
      <p:origin x="0" y="0"/>
    </p:cViewPr>
  </p:notesTextViewPr>
  <p:sorterViewPr>
    <p:cViewPr>
      <p:scale>
        <a:sx n="200" d="100"/>
        <a:sy n="200" d="100"/>
      </p:scale>
      <p:origin x="0" y="0"/>
    </p:cViewPr>
  </p:sorterViewPr>
  <p:notesViewPr>
    <p:cSldViewPr>
      <p:cViewPr>
        <p:scale>
          <a:sx n="100" d="100"/>
          <a:sy n="100" d="100"/>
        </p:scale>
        <p:origin x="1890" y="-174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font" Target="fonts/font12.fntdata"/><Relationship Id="rId30" Type="http://schemas.openxmlformats.org/officeDocument/2006/relationships/font" Target="fonts/font11.fntdata"/><Relationship Id="rId3" Type="http://schemas.openxmlformats.org/officeDocument/2006/relationships/slide" Target="slides/slide1.xml"/><Relationship Id="rId29" Type="http://schemas.openxmlformats.org/officeDocument/2006/relationships/font" Target="fonts/font10.fntdata"/><Relationship Id="rId28" Type="http://schemas.openxmlformats.org/officeDocument/2006/relationships/font" Target="fonts/font9.fntdata"/><Relationship Id="rId27" Type="http://schemas.openxmlformats.org/officeDocument/2006/relationships/font" Target="fonts/font8.fntdata"/><Relationship Id="rId26" Type="http://schemas.openxmlformats.org/officeDocument/2006/relationships/font" Target="fonts/font7.fntdata"/><Relationship Id="rId25" Type="http://schemas.openxmlformats.org/officeDocument/2006/relationships/font" Target="fonts/font6.fntdata"/><Relationship Id="rId24" Type="http://schemas.openxmlformats.org/officeDocument/2006/relationships/font" Target="fonts/font5.fntdata"/><Relationship Id="rId23" Type="http://schemas.openxmlformats.org/officeDocument/2006/relationships/font" Target="fonts/font4.fntdata"/><Relationship Id="rId22" Type="http://schemas.openxmlformats.org/officeDocument/2006/relationships/font" Target="fonts/font3.fntdata"/><Relationship Id="rId21" Type="http://schemas.openxmlformats.org/officeDocument/2006/relationships/font" Target="fonts/font2.fntdata"/><Relationship Id="rId20" Type="http://schemas.openxmlformats.org/officeDocument/2006/relationships/font" Target="fonts/font1.fntdata"/><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64EB83-FDBB-4625-B2B9-A0F6A2EBDFD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8D8E6-C8C7-4110-94EE-507477E36C0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800" algn="l" defTabSz="913765" rtl="0" eaLnBrk="1" latinLnBrk="0" hangingPunct="1">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3200" algn="l" defTabSz="913765" rtl="0" eaLnBrk="1" latinLnBrk="0" hangingPunct="1">
      <a:defRPr sz="1200" kern="1200">
        <a:solidFill>
          <a:schemeClr val="tx1"/>
        </a:solidFill>
        <a:latin typeface="+mn-lt"/>
        <a:ea typeface="+mn-ea"/>
        <a:cs typeface="+mn-cs"/>
      </a:defRPr>
    </a:lvl7pPr>
    <a:lvl8pPr marL="3200400" algn="l" defTabSz="913765" rtl="0" eaLnBrk="1" latinLnBrk="0" hangingPunct="1">
      <a:defRPr sz="1200" kern="1200">
        <a:solidFill>
          <a:schemeClr val="tx1"/>
        </a:solidFill>
        <a:latin typeface="+mn-lt"/>
        <a:ea typeface="+mn-ea"/>
        <a:cs typeface="+mn-cs"/>
      </a:defRPr>
    </a:lvl8pPr>
    <a:lvl9pPr marL="365760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defRPr/>
            </a:pPr>
            <a:r>
              <a:rPr lang="zh-CN" altLang="en-US" sz="1600" dirty="0">
                <a:solidFill>
                  <a:srgbClr val="FF0000"/>
                </a:solidFill>
              </a:rPr>
              <a:t>●</a:t>
            </a:r>
            <a:r>
              <a:rPr lang="zh-CN" altLang="zh-CN" sz="1200" b="1" kern="1200" dirty="0">
                <a:solidFill>
                  <a:schemeClr val="tx1"/>
                </a:solidFill>
                <a:effectLst/>
                <a:latin typeface="+mn-lt"/>
                <a:ea typeface="+mn-ea"/>
                <a:cs typeface="+mn-cs"/>
              </a:rPr>
              <a:t>各位</a:t>
            </a:r>
            <a:r>
              <a:rPr lang="zh-CN" altLang="en-US" sz="1200" b="1" kern="1200" dirty="0">
                <a:solidFill>
                  <a:schemeClr val="tx1"/>
                </a:solidFill>
                <a:effectLst/>
                <a:latin typeface="+mn-lt"/>
                <a:ea typeface="+mn-ea"/>
                <a:cs typeface="+mn-cs"/>
              </a:rPr>
              <a:t>老师</a:t>
            </a:r>
            <a:r>
              <a:rPr lang="zh-CN" altLang="zh-CN" sz="1200" b="1" kern="1200" dirty="0">
                <a:solidFill>
                  <a:schemeClr val="tx1"/>
                </a:solidFill>
                <a:effectLst/>
                <a:latin typeface="+mn-lt"/>
                <a:ea typeface="+mn-ea"/>
                <a:cs typeface="+mn-cs"/>
              </a:rPr>
              <a:t>、各位专家：</a:t>
            </a:r>
            <a:r>
              <a:rPr lang="zh-CN" altLang="zh-CN" dirty="0"/>
              <a:t>大家好！</a:t>
            </a:r>
            <a:r>
              <a:rPr lang="zh-CN" altLang="en-US" dirty="0"/>
              <a:t>今天我想与各位探讨的是关于</a:t>
            </a:r>
            <a:r>
              <a:rPr lang="zh-CN" altLang="zh-CN" dirty="0"/>
              <a:t>“</a:t>
            </a:r>
            <a:r>
              <a:rPr lang="zh-CN" altLang="en-US" dirty="0"/>
              <a:t>核心素养导向下体育教师的培养策略</a:t>
            </a:r>
            <a:r>
              <a:rPr lang="zh-CN" altLang="zh-CN" dirty="0"/>
              <a:t>”</a:t>
            </a:r>
            <a:r>
              <a:rPr lang="zh-CN" altLang="en-US" dirty="0"/>
              <a:t>问题</a:t>
            </a:r>
            <a:r>
              <a:rPr lang="zh-CN" altLang="zh-CN" dirty="0"/>
              <a:t>。</a:t>
            </a:r>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r>
              <a:rPr lang="zh-CN" altLang="en-US" dirty="0" smtClean="0">
                <a:solidFill>
                  <a:srgbClr val="FF0000"/>
                </a:solidFill>
              </a:rPr>
              <a:t>●</a:t>
            </a:r>
            <a:endParaRPr lang="zh-CN" altLang="en-US" dirty="0"/>
          </a:p>
        </p:txBody>
      </p:sp>
      <p:sp>
        <p:nvSpPr>
          <p:cNvPr id="4" name="灯片编号占位符 3"/>
          <p:cNvSpPr>
            <a:spLocks noGrp="1"/>
          </p:cNvSpPr>
          <p:nvPr>
            <p:ph type="sldNum" sz="quarter" idx="10"/>
          </p:nvPr>
        </p:nvSpPr>
        <p:spPr/>
        <p:txBody>
          <a:bodyPr/>
          <a:lstStyle/>
          <a:p>
            <a:fld id="{ABA8D8E6-C8C7-4110-94EE-507477E36C0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r>
              <a:rPr lang="zh-CN" altLang="en-US" dirty="0">
                <a:solidFill>
                  <a:srgbClr val="FF0000"/>
                </a:solidFill>
              </a:rPr>
              <a:t>●</a:t>
            </a:r>
            <a:r>
              <a:rPr lang="zh-CN" altLang="en-US" dirty="0"/>
              <a:t>两个方面。 </a:t>
            </a:r>
            <a:r>
              <a:rPr lang="zh-CN" altLang="en-US" dirty="0">
                <a:solidFill>
                  <a:srgbClr val="FF0000"/>
                </a:solidFill>
              </a:rPr>
              <a:t>●</a:t>
            </a:r>
            <a:r>
              <a:rPr lang="zh-CN" altLang="zh-CN" dirty="0"/>
              <a:t>首先汇报我对教育教学的理解</a:t>
            </a:r>
            <a:endParaRPr lang="zh-CN" altLang="en-US" dirty="0"/>
          </a:p>
        </p:txBody>
      </p:sp>
      <p:sp>
        <p:nvSpPr>
          <p:cNvPr id="4" name="灯片编号占位符 3"/>
          <p:cNvSpPr>
            <a:spLocks noGrp="1"/>
          </p:cNvSpPr>
          <p:nvPr>
            <p:ph type="sldNum" sz="quarter" idx="10"/>
          </p:nvPr>
        </p:nvSpPr>
        <p:spPr/>
        <p:txBody>
          <a:bodyPr/>
          <a:lstStyle/>
          <a:p>
            <a:fld id="{ABA8D8E6-C8C7-4110-94EE-507477E36C0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r>
              <a:rPr lang="zh-CN" altLang="en-US" dirty="0">
                <a:solidFill>
                  <a:srgbClr val="FF0000"/>
                </a:solidFill>
              </a:rPr>
              <a:t>●</a:t>
            </a:r>
            <a:r>
              <a:rPr lang="zh-CN" altLang="en-US" dirty="0"/>
              <a:t>两个方面。 </a:t>
            </a:r>
            <a:r>
              <a:rPr lang="zh-CN" altLang="en-US" dirty="0">
                <a:solidFill>
                  <a:srgbClr val="FF0000"/>
                </a:solidFill>
              </a:rPr>
              <a:t>●</a:t>
            </a:r>
            <a:r>
              <a:rPr lang="zh-CN" altLang="zh-CN" dirty="0"/>
              <a:t>首先汇报我对教育教学的理解</a:t>
            </a:r>
            <a:endParaRPr lang="zh-CN" altLang="en-US" dirty="0"/>
          </a:p>
        </p:txBody>
      </p:sp>
      <p:sp>
        <p:nvSpPr>
          <p:cNvPr id="4" name="灯片编号占位符 3"/>
          <p:cNvSpPr>
            <a:spLocks noGrp="1"/>
          </p:cNvSpPr>
          <p:nvPr>
            <p:ph type="sldNum" sz="quarter" idx="10"/>
          </p:nvPr>
        </p:nvSpPr>
        <p:spPr/>
        <p:txBody>
          <a:bodyPr/>
          <a:lstStyle/>
          <a:p>
            <a:fld id="{ABA8D8E6-C8C7-4110-94EE-507477E36C0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A8D8E6-C8C7-4110-94EE-507477E36C0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A8D8E6-C8C7-4110-94EE-507477E36C0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A8D8E6-C8C7-4110-94EE-507477E36C0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r>
              <a:rPr lang="zh-CN" altLang="en-US" dirty="0" smtClean="0">
                <a:solidFill>
                  <a:srgbClr val="FF0000"/>
                </a:solidFill>
              </a:rPr>
              <a:t>●</a:t>
            </a:r>
            <a:endParaRPr lang="zh-CN" altLang="en-US" dirty="0"/>
          </a:p>
        </p:txBody>
      </p:sp>
      <p:sp>
        <p:nvSpPr>
          <p:cNvPr id="4" name="灯片编号占位符 3"/>
          <p:cNvSpPr>
            <a:spLocks noGrp="1"/>
          </p:cNvSpPr>
          <p:nvPr>
            <p:ph type="sldNum" sz="quarter" idx="10"/>
          </p:nvPr>
        </p:nvSpPr>
        <p:spPr/>
        <p:txBody>
          <a:bodyPr/>
          <a:lstStyle/>
          <a:p>
            <a:fld id="{ABA8D8E6-C8C7-4110-94EE-507477E36C0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A8D8E6-C8C7-4110-94EE-507477E36C0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r>
              <a:rPr lang="zh-CN" altLang="en-US" dirty="0">
                <a:solidFill>
                  <a:srgbClr val="FF0000"/>
                </a:solidFill>
              </a:rPr>
              <a:t>●</a:t>
            </a:r>
            <a:r>
              <a:rPr lang="zh-CN" altLang="en-US" dirty="0"/>
              <a:t>两个方面。 </a:t>
            </a:r>
            <a:r>
              <a:rPr lang="zh-CN" altLang="en-US" dirty="0">
                <a:solidFill>
                  <a:srgbClr val="FF0000"/>
                </a:solidFill>
              </a:rPr>
              <a:t>●</a:t>
            </a:r>
            <a:r>
              <a:rPr lang="zh-CN" altLang="zh-CN" dirty="0"/>
              <a:t>首先汇报我对教育教学的理解</a:t>
            </a:r>
            <a:endParaRPr lang="zh-CN" altLang="en-US" dirty="0"/>
          </a:p>
        </p:txBody>
      </p:sp>
      <p:sp>
        <p:nvSpPr>
          <p:cNvPr id="4" name="灯片编号占位符 3"/>
          <p:cNvSpPr>
            <a:spLocks noGrp="1"/>
          </p:cNvSpPr>
          <p:nvPr>
            <p:ph type="sldNum" sz="quarter" idx="10"/>
          </p:nvPr>
        </p:nvSpPr>
        <p:spPr/>
        <p:txBody>
          <a:bodyPr/>
          <a:lstStyle/>
          <a:p>
            <a:fld id="{ABA8D8E6-C8C7-4110-94EE-507477E36C0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r>
              <a:rPr lang="zh-CN" altLang="en-US" dirty="0">
                <a:solidFill>
                  <a:srgbClr val="FF0000"/>
                </a:solidFill>
              </a:rPr>
              <a:t>●</a:t>
            </a:r>
            <a:r>
              <a:rPr lang="zh-CN" altLang="en-US" dirty="0"/>
              <a:t>两个方面。 </a:t>
            </a:r>
            <a:r>
              <a:rPr lang="zh-CN" altLang="en-US" dirty="0">
                <a:solidFill>
                  <a:srgbClr val="FF0000"/>
                </a:solidFill>
              </a:rPr>
              <a:t>●</a:t>
            </a:r>
            <a:r>
              <a:rPr lang="zh-CN" altLang="zh-CN" dirty="0"/>
              <a:t>首先汇报我对教育教学的理解</a:t>
            </a:r>
            <a:endParaRPr lang="zh-CN" altLang="en-US" dirty="0"/>
          </a:p>
        </p:txBody>
      </p:sp>
      <p:sp>
        <p:nvSpPr>
          <p:cNvPr id="4" name="灯片编号占位符 3"/>
          <p:cNvSpPr>
            <a:spLocks noGrp="1"/>
          </p:cNvSpPr>
          <p:nvPr>
            <p:ph type="sldNum" sz="quarter" idx="10"/>
          </p:nvPr>
        </p:nvSpPr>
        <p:spPr/>
        <p:txBody>
          <a:bodyPr/>
          <a:lstStyle/>
          <a:p>
            <a:fld id="{ABA8D8E6-C8C7-4110-94EE-507477E36C0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r>
              <a:rPr lang="zh-CN" altLang="en-US" dirty="0">
                <a:solidFill>
                  <a:srgbClr val="FF0000"/>
                </a:solidFill>
              </a:rPr>
              <a:t>●</a:t>
            </a:r>
            <a:r>
              <a:rPr lang="zh-CN" altLang="en-US" dirty="0"/>
              <a:t>两个方面。 </a:t>
            </a:r>
            <a:r>
              <a:rPr lang="zh-CN" altLang="en-US" dirty="0">
                <a:solidFill>
                  <a:srgbClr val="FF0000"/>
                </a:solidFill>
              </a:rPr>
              <a:t>●</a:t>
            </a:r>
            <a:r>
              <a:rPr lang="zh-CN" altLang="zh-CN" dirty="0"/>
              <a:t>首先汇报我对教育教学的理解</a:t>
            </a:r>
            <a:endParaRPr lang="zh-CN" altLang="en-US" dirty="0"/>
          </a:p>
        </p:txBody>
      </p:sp>
      <p:sp>
        <p:nvSpPr>
          <p:cNvPr id="4" name="灯片编号占位符 3"/>
          <p:cNvSpPr>
            <a:spLocks noGrp="1"/>
          </p:cNvSpPr>
          <p:nvPr>
            <p:ph type="sldNum" sz="quarter" idx="10"/>
          </p:nvPr>
        </p:nvSpPr>
        <p:spPr/>
        <p:txBody>
          <a:bodyPr/>
          <a:lstStyle/>
          <a:p>
            <a:fld id="{ABA8D8E6-C8C7-4110-94EE-507477E36C0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A8D8E6-C8C7-4110-94EE-507477E36C0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360040" y="195486"/>
            <a:ext cx="360040" cy="36004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zh-CN" altLang="en-US"/>
          </a:p>
        </p:txBody>
      </p:sp>
      <p:sp>
        <p:nvSpPr>
          <p:cNvPr id="8" name="矩形 7"/>
          <p:cNvSpPr/>
          <p:nvPr userDrawn="1"/>
        </p:nvSpPr>
        <p:spPr>
          <a:xfrm>
            <a:off x="535191" y="342518"/>
            <a:ext cx="290264" cy="2902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897463" y="608534"/>
            <a:ext cx="734598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4590" y="-38420"/>
            <a:ext cx="849264" cy="93637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par>
                          <p:cTn id="20" fill="hold">
                            <p:stCondLst>
                              <p:cond delay="500"/>
                            </p:stCondLst>
                            <p:childTnLst>
                              <p:par>
                                <p:cTn id="21" presetID="14" presetClass="entr" presetSubtype="1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6"/>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7" y="1151336"/>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9"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9"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9"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34" tIns="45717" rIns="91434" bIns="45717"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2"/>
            <a:ext cx="8229600" cy="3394472"/>
          </a:xfrm>
          <a:prstGeom prst="rect">
            <a:avLst/>
          </a:prstGeom>
        </p:spPr>
        <p:txBody>
          <a:bodyPr vert="horz" lIns="91434" tIns="45717" rIns="91434" bIns="45717"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1" y="4767263"/>
            <a:ext cx="2133600" cy="273844"/>
          </a:xfrm>
          <a:prstGeom prst="rect">
            <a:avLst/>
          </a:prstGeom>
        </p:spPr>
        <p:txBody>
          <a:bodyPr vert="horz" lIns="91434" tIns="45717" rIns="91434" bIns="45717"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34" tIns="45717" rIns="91434" bIns="45717"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34" tIns="45717" rIns="91434" bIns="45717"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4" name="矩形 2073"/>
          <p:cNvSpPr/>
          <p:nvPr/>
        </p:nvSpPr>
        <p:spPr>
          <a:xfrm>
            <a:off x="11555" y="-1"/>
            <a:ext cx="9144000" cy="5143501"/>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zh-CN" altLang="en-US"/>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90" y="123808"/>
            <a:ext cx="9161315" cy="5143500"/>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65" y="3507854"/>
            <a:ext cx="9168957" cy="1656184"/>
          </a:xfrm>
          <a:prstGeom prst="rect">
            <a:avLst/>
          </a:prstGeom>
        </p:spPr>
      </p:pic>
      <p:sp>
        <p:nvSpPr>
          <p:cNvPr id="15" name="椭圆 14"/>
          <p:cNvSpPr/>
          <p:nvPr/>
        </p:nvSpPr>
        <p:spPr>
          <a:xfrm>
            <a:off x="1720078" y="1708563"/>
            <a:ext cx="173812" cy="173823"/>
          </a:xfrm>
          <a:prstGeom prst="ellipse">
            <a:avLst/>
          </a:prstGeom>
          <a:solidFill>
            <a:schemeClr val="tx2">
              <a:lumMod val="60000"/>
              <a:lumOff val="40000"/>
              <a:alpha val="70000"/>
            </a:schemeClr>
          </a:solidFill>
          <a:ln w="15875" cap="flat" cmpd="sng" algn="ctr">
            <a:noFill/>
            <a:prstDash val="solid"/>
          </a:ln>
          <a:effectLst/>
        </p:spPr>
        <p:txBody>
          <a:bodyPr lIns="75582" tIns="37791" rIns="75582" bIns="37791" rtlCol="0" anchor="ctr"/>
          <a:lstStyle/>
          <a:p>
            <a:pPr algn="ctr" defTabSz="685165">
              <a:defRPr/>
            </a:pPr>
            <a:endParaRPr lang="zh-CN" altLang="en-US" sz="1300" kern="0">
              <a:solidFill>
                <a:srgbClr val="FFFFFF"/>
              </a:solidFill>
              <a:latin typeface="Arial" panose="020B0604020202020204"/>
              <a:ea typeface="微软雅黑" panose="020B0503020204020204" charset="-122"/>
            </a:endParaRPr>
          </a:p>
        </p:txBody>
      </p:sp>
      <p:sp>
        <p:nvSpPr>
          <p:cNvPr id="21" name="椭圆 20"/>
          <p:cNvSpPr/>
          <p:nvPr/>
        </p:nvSpPr>
        <p:spPr>
          <a:xfrm>
            <a:off x="1566144" y="2145087"/>
            <a:ext cx="228331" cy="228346"/>
          </a:xfrm>
          <a:prstGeom prst="ellipse">
            <a:avLst/>
          </a:prstGeom>
          <a:solidFill>
            <a:schemeClr val="bg1">
              <a:alpha val="70000"/>
            </a:schemeClr>
          </a:solidFill>
          <a:ln w="15875" cap="flat" cmpd="sng" algn="ctr">
            <a:noFill/>
            <a:prstDash val="solid"/>
          </a:ln>
          <a:effectLst/>
        </p:spPr>
        <p:txBody>
          <a:bodyPr lIns="75582" tIns="37791" rIns="75582" bIns="37791" rtlCol="0" anchor="ctr"/>
          <a:lstStyle/>
          <a:p>
            <a:pPr algn="ctr" defTabSz="685165">
              <a:defRPr/>
            </a:pPr>
            <a:endParaRPr lang="zh-CN" altLang="en-US" sz="1300" kern="0">
              <a:solidFill>
                <a:srgbClr val="FFFFFF"/>
              </a:solidFill>
              <a:latin typeface="Arial" panose="020B0604020202020204"/>
              <a:ea typeface="微软雅黑" panose="020B0503020204020204" charset="-122"/>
            </a:endParaRPr>
          </a:p>
        </p:txBody>
      </p:sp>
      <p:sp>
        <p:nvSpPr>
          <p:cNvPr id="22" name="椭圆 21"/>
          <p:cNvSpPr/>
          <p:nvPr/>
        </p:nvSpPr>
        <p:spPr>
          <a:xfrm>
            <a:off x="1397715" y="1763024"/>
            <a:ext cx="257520" cy="257537"/>
          </a:xfrm>
          <a:prstGeom prst="ellipse">
            <a:avLst/>
          </a:prstGeom>
          <a:solidFill>
            <a:schemeClr val="tx2">
              <a:alpha val="70000"/>
            </a:schemeClr>
          </a:solidFill>
          <a:ln w="15875" cap="flat" cmpd="sng" algn="ctr">
            <a:noFill/>
            <a:prstDash val="solid"/>
          </a:ln>
          <a:effectLst/>
        </p:spPr>
        <p:txBody>
          <a:bodyPr lIns="75582" tIns="37791" rIns="75582" bIns="37791" rtlCol="0" anchor="ctr"/>
          <a:lstStyle/>
          <a:p>
            <a:pPr algn="ctr" defTabSz="685165">
              <a:defRPr/>
            </a:pPr>
            <a:endParaRPr lang="zh-CN" altLang="en-US" sz="1300" kern="0">
              <a:solidFill>
                <a:srgbClr val="FFFFFF"/>
              </a:solidFill>
              <a:latin typeface="Arial" panose="020B0604020202020204"/>
              <a:ea typeface="微软雅黑" panose="020B0503020204020204" charset="-122"/>
            </a:endParaRPr>
          </a:p>
        </p:txBody>
      </p:sp>
      <p:sp>
        <p:nvSpPr>
          <p:cNvPr id="23" name="椭圆 22"/>
          <p:cNvSpPr/>
          <p:nvPr/>
        </p:nvSpPr>
        <p:spPr>
          <a:xfrm>
            <a:off x="999407" y="1769307"/>
            <a:ext cx="193078" cy="193091"/>
          </a:xfrm>
          <a:prstGeom prst="ellipse">
            <a:avLst/>
          </a:prstGeom>
          <a:solidFill>
            <a:srgbClr val="D4BFA0">
              <a:alpha val="70000"/>
            </a:srgbClr>
          </a:solidFill>
          <a:ln w="15875" cap="flat" cmpd="sng" algn="ctr">
            <a:noFill/>
            <a:prstDash val="solid"/>
          </a:ln>
          <a:effectLst/>
        </p:spPr>
        <p:txBody>
          <a:bodyPr lIns="75582" tIns="37791" rIns="75582" bIns="37791" rtlCol="0" anchor="ctr"/>
          <a:lstStyle/>
          <a:p>
            <a:pPr algn="ctr" defTabSz="685165">
              <a:defRPr/>
            </a:pPr>
            <a:endParaRPr lang="zh-CN" altLang="en-US" sz="1300" kern="0">
              <a:solidFill>
                <a:srgbClr val="FFFFFF"/>
              </a:solidFill>
              <a:latin typeface="Arial" panose="020B0604020202020204"/>
              <a:ea typeface="微软雅黑" panose="020B0503020204020204" charset="-122"/>
            </a:endParaRPr>
          </a:p>
        </p:txBody>
      </p:sp>
      <p:sp>
        <p:nvSpPr>
          <p:cNvPr id="24" name="椭圆 23"/>
          <p:cNvSpPr/>
          <p:nvPr/>
        </p:nvSpPr>
        <p:spPr>
          <a:xfrm>
            <a:off x="1309322" y="1267250"/>
            <a:ext cx="173110" cy="173121"/>
          </a:xfrm>
          <a:prstGeom prst="ellipse">
            <a:avLst/>
          </a:prstGeom>
          <a:solidFill>
            <a:schemeClr val="tx1">
              <a:lumMod val="40000"/>
              <a:lumOff val="60000"/>
            </a:schemeClr>
          </a:solidFill>
          <a:ln w="15875" cap="flat" cmpd="sng" algn="ctr">
            <a:noFill/>
            <a:prstDash val="solid"/>
          </a:ln>
          <a:effectLst/>
        </p:spPr>
        <p:txBody>
          <a:bodyPr lIns="75582" tIns="37791" rIns="75582" bIns="37791" rtlCol="0" anchor="ctr"/>
          <a:lstStyle/>
          <a:p>
            <a:pPr algn="ctr" defTabSz="685165">
              <a:defRPr/>
            </a:pPr>
            <a:endParaRPr lang="zh-CN" altLang="en-US" sz="1300" kern="0">
              <a:solidFill>
                <a:srgbClr val="FFFFFF"/>
              </a:solidFill>
              <a:latin typeface="Arial" panose="020B0604020202020204"/>
              <a:ea typeface="微软雅黑" panose="020B0503020204020204" charset="-122"/>
            </a:endParaRPr>
          </a:p>
        </p:txBody>
      </p:sp>
      <p:sp>
        <p:nvSpPr>
          <p:cNvPr id="25" name="椭圆 24"/>
          <p:cNvSpPr/>
          <p:nvPr/>
        </p:nvSpPr>
        <p:spPr>
          <a:xfrm>
            <a:off x="649861" y="1546592"/>
            <a:ext cx="161960" cy="161970"/>
          </a:xfrm>
          <a:prstGeom prst="ellipse">
            <a:avLst/>
          </a:prstGeom>
          <a:solidFill>
            <a:schemeClr val="bg2">
              <a:alpha val="70000"/>
            </a:schemeClr>
          </a:solidFill>
          <a:ln w="15875" cap="flat" cmpd="sng" algn="ctr">
            <a:noFill/>
            <a:prstDash val="solid"/>
          </a:ln>
          <a:effectLst/>
        </p:spPr>
        <p:txBody>
          <a:bodyPr lIns="75582" tIns="37791" rIns="75582" bIns="37791" rtlCol="0" anchor="ctr"/>
          <a:lstStyle/>
          <a:p>
            <a:pPr algn="ctr" defTabSz="685165">
              <a:defRPr/>
            </a:pPr>
            <a:endParaRPr lang="zh-CN" altLang="en-US" sz="1300" kern="0">
              <a:solidFill>
                <a:srgbClr val="FFFFFF"/>
              </a:solidFill>
              <a:latin typeface="Arial" panose="020B0604020202020204"/>
              <a:ea typeface="微软雅黑" panose="020B0503020204020204" charset="-122"/>
            </a:endParaRPr>
          </a:p>
        </p:txBody>
      </p:sp>
      <p:sp>
        <p:nvSpPr>
          <p:cNvPr id="26" name="椭圆 25"/>
          <p:cNvSpPr/>
          <p:nvPr/>
        </p:nvSpPr>
        <p:spPr>
          <a:xfrm>
            <a:off x="487900" y="1904275"/>
            <a:ext cx="116277" cy="116285"/>
          </a:xfrm>
          <a:prstGeom prst="ellipse">
            <a:avLst/>
          </a:prstGeom>
          <a:solidFill>
            <a:schemeClr val="bg1">
              <a:alpha val="70000"/>
            </a:schemeClr>
          </a:solidFill>
          <a:ln w="15875" cap="flat" cmpd="sng" algn="ctr">
            <a:noFill/>
            <a:prstDash val="solid"/>
          </a:ln>
          <a:effectLst/>
        </p:spPr>
        <p:txBody>
          <a:bodyPr lIns="75582" tIns="37791" rIns="75582" bIns="37791" rtlCol="0" anchor="ctr"/>
          <a:lstStyle/>
          <a:p>
            <a:pPr algn="ctr" defTabSz="685165">
              <a:defRPr/>
            </a:pPr>
            <a:endParaRPr lang="zh-CN" altLang="en-US" sz="1300" kern="0">
              <a:solidFill>
                <a:srgbClr val="FFFFFF"/>
              </a:solidFill>
              <a:latin typeface="Arial" panose="020B0604020202020204"/>
              <a:ea typeface="微软雅黑" panose="020B0503020204020204" charset="-122"/>
            </a:endParaRPr>
          </a:p>
        </p:txBody>
      </p:sp>
      <p:sp>
        <p:nvSpPr>
          <p:cNvPr id="27" name="椭圆 26"/>
          <p:cNvSpPr/>
          <p:nvPr/>
        </p:nvSpPr>
        <p:spPr>
          <a:xfrm>
            <a:off x="7577719" y="1215434"/>
            <a:ext cx="338558" cy="338580"/>
          </a:xfrm>
          <a:prstGeom prst="ellipse">
            <a:avLst/>
          </a:prstGeom>
          <a:solidFill>
            <a:schemeClr val="tx1">
              <a:lumMod val="60000"/>
              <a:lumOff val="40000"/>
              <a:alpha val="70000"/>
            </a:schemeClr>
          </a:solidFill>
          <a:ln w="15875" cap="flat" cmpd="sng" algn="ctr">
            <a:noFill/>
            <a:prstDash val="solid"/>
          </a:ln>
          <a:effectLst/>
        </p:spPr>
        <p:txBody>
          <a:bodyPr lIns="75582" tIns="37791" rIns="75582" bIns="37791" rtlCol="0" anchor="ctr"/>
          <a:lstStyle/>
          <a:p>
            <a:pPr algn="ctr" defTabSz="685165">
              <a:defRPr/>
            </a:pPr>
            <a:endParaRPr lang="zh-CN" altLang="en-US" sz="1300" kern="0">
              <a:solidFill>
                <a:srgbClr val="FFFFFF"/>
              </a:solidFill>
              <a:latin typeface="Arial" panose="020B0604020202020204"/>
              <a:ea typeface="微软雅黑" panose="020B0503020204020204" charset="-122"/>
            </a:endParaRPr>
          </a:p>
        </p:txBody>
      </p:sp>
      <p:sp>
        <p:nvSpPr>
          <p:cNvPr id="28" name="椭圆 27"/>
          <p:cNvSpPr/>
          <p:nvPr/>
        </p:nvSpPr>
        <p:spPr>
          <a:xfrm>
            <a:off x="7606645" y="1652914"/>
            <a:ext cx="173812" cy="173823"/>
          </a:xfrm>
          <a:prstGeom prst="ellipse">
            <a:avLst/>
          </a:prstGeom>
          <a:solidFill>
            <a:schemeClr val="tx2">
              <a:lumMod val="60000"/>
              <a:lumOff val="40000"/>
              <a:alpha val="70000"/>
            </a:schemeClr>
          </a:solidFill>
          <a:ln w="15875" cap="flat" cmpd="sng" algn="ctr">
            <a:noFill/>
            <a:prstDash val="solid"/>
          </a:ln>
          <a:effectLst/>
        </p:spPr>
        <p:txBody>
          <a:bodyPr lIns="75582" tIns="37791" rIns="75582" bIns="37791" rtlCol="0" anchor="ctr"/>
          <a:lstStyle/>
          <a:p>
            <a:pPr algn="ctr" defTabSz="685165">
              <a:defRPr/>
            </a:pPr>
            <a:endParaRPr lang="zh-CN" altLang="en-US" sz="1300" kern="0">
              <a:solidFill>
                <a:srgbClr val="FFFFFF"/>
              </a:solidFill>
              <a:latin typeface="Arial" panose="020B0604020202020204"/>
              <a:ea typeface="微软雅黑" panose="020B0503020204020204" charset="-122"/>
            </a:endParaRPr>
          </a:p>
        </p:txBody>
      </p:sp>
      <p:sp>
        <p:nvSpPr>
          <p:cNvPr id="29" name="椭圆 28"/>
          <p:cNvSpPr/>
          <p:nvPr/>
        </p:nvSpPr>
        <p:spPr>
          <a:xfrm>
            <a:off x="8003777" y="1947841"/>
            <a:ext cx="116277" cy="116285"/>
          </a:xfrm>
          <a:prstGeom prst="ellipse">
            <a:avLst/>
          </a:prstGeom>
          <a:solidFill>
            <a:srgbClr val="F4552B">
              <a:alpha val="70000"/>
            </a:srgbClr>
          </a:solidFill>
          <a:ln w="15875" cap="flat" cmpd="sng" algn="ctr">
            <a:noFill/>
            <a:prstDash val="solid"/>
          </a:ln>
          <a:effectLst/>
        </p:spPr>
        <p:txBody>
          <a:bodyPr lIns="75582" tIns="37791" rIns="75582" bIns="37791" rtlCol="0" anchor="ctr"/>
          <a:lstStyle/>
          <a:p>
            <a:pPr algn="ctr" defTabSz="685165">
              <a:defRPr/>
            </a:pPr>
            <a:endParaRPr lang="zh-CN" altLang="en-US" sz="1300" kern="0">
              <a:solidFill>
                <a:srgbClr val="FFFFFF"/>
              </a:solidFill>
              <a:latin typeface="Arial" panose="020B0604020202020204"/>
              <a:ea typeface="微软雅黑" panose="020B0503020204020204" charset="-122"/>
            </a:endParaRPr>
          </a:p>
        </p:txBody>
      </p:sp>
      <p:sp>
        <p:nvSpPr>
          <p:cNvPr id="30" name="椭圆 29"/>
          <p:cNvSpPr/>
          <p:nvPr/>
        </p:nvSpPr>
        <p:spPr>
          <a:xfrm>
            <a:off x="7746451" y="1462775"/>
            <a:ext cx="126029" cy="126037"/>
          </a:xfrm>
          <a:prstGeom prst="ellipse">
            <a:avLst/>
          </a:prstGeom>
          <a:solidFill>
            <a:schemeClr val="bg1">
              <a:alpha val="70000"/>
            </a:schemeClr>
          </a:solidFill>
          <a:ln w="15875" cap="flat" cmpd="sng" algn="ctr">
            <a:noFill/>
            <a:prstDash val="solid"/>
          </a:ln>
          <a:effectLst/>
        </p:spPr>
        <p:txBody>
          <a:bodyPr lIns="75582" tIns="37791" rIns="75582" bIns="37791" rtlCol="0" anchor="ctr"/>
          <a:lstStyle/>
          <a:p>
            <a:pPr algn="ctr" defTabSz="685165">
              <a:defRPr/>
            </a:pPr>
            <a:endParaRPr lang="zh-CN" altLang="en-US" sz="1300" kern="0">
              <a:solidFill>
                <a:srgbClr val="FFFFFF"/>
              </a:solidFill>
              <a:latin typeface="Arial" panose="020B0604020202020204"/>
              <a:ea typeface="微软雅黑" panose="020B0503020204020204" charset="-122"/>
            </a:endParaRPr>
          </a:p>
        </p:txBody>
      </p:sp>
      <p:sp>
        <p:nvSpPr>
          <p:cNvPr id="31" name="椭圆 30"/>
          <p:cNvSpPr/>
          <p:nvPr/>
        </p:nvSpPr>
        <p:spPr>
          <a:xfrm>
            <a:off x="8149595" y="1453709"/>
            <a:ext cx="213162" cy="213176"/>
          </a:xfrm>
          <a:prstGeom prst="ellipse">
            <a:avLst/>
          </a:prstGeom>
          <a:solidFill>
            <a:schemeClr val="tx2">
              <a:alpha val="70000"/>
            </a:schemeClr>
          </a:solidFill>
          <a:ln w="15875" cap="flat" cmpd="sng" algn="ctr">
            <a:noFill/>
            <a:prstDash val="solid"/>
          </a:ln>
          <a:effectLst/>
        </p:spPr>
        <p:txBody>
          <a:bodyPr lIns="75582" tIns="37791" rIns="75582" bIns="37791" rtlCol="0" anchor="ctr"/>
          <a:lstStyle/>
          <a:p>
            <a:pPr algn="ctr" defTabSz="685165">
              <a:defRPr/>
            </a:pPr>
            <a:endParaRPr lang="zh-CN" altLang="en-US" sz="1300" kern="0">
              <a:solidFill>
                <a:srgbClr val="FFFFFF"/>
              </a:solidFill>
              <a:latin typeface="Arial" panose="020B0604020202020204"/>
              <a:ea typeface="微软雅黑" panose="020B0503020204020204" charset="-122"/>
            </a:endParaRPr>
          </a:p>
        </p:txBody>
      </p:sp>
      <p:sp>
        <p:nvSpPr>
          <p:cNvPr id="37" name="TextBox 36"/>
          <p:cNvSpPr txBox="1"/>
          <p:nvPr/>
        </p:nvSpPr>
        <p:spPr>
          <a:xfrm>
            <a:off x="3995845" y="3147539"/>
            <a:ext cx="5732365" cy="505460"/>
          </a:xfrm>
          <a:prstGeom prst="rect">
            <a:avLst/>
          </a:prstGeom>
          <a:noFill/>
        </p:spPr>
        <p:txBody>
          <a:bodyPr wrap="square" lIns="75582" tIns="37791" rIns="75582" bIns="37791" rtlCol="0">
            <a:spAutoFit/>
            <a:scene3d>
              <a:camera prst="orthographicFront"/>
              <a:lightRig rig="soft" dir="t">
                <a:rot lat="0" lon="0" rev="10800000"/>
              </a:lightRig>
            </a:scene3d>
            <a:sp3d>
              <a:bevelT w="27940" h="12700"/>
              <a:contourClr>
                <a:srgbClr val="DDDDDD"/>
              </a:contourClr>
            </a:sp3d>
          </a:bodyPr>
          <a:lstStyle/>
          <a:p>
            <a:r>
              <a:rPr lang="zh-CN" altLang="en-US" sz="2800" b="1" spc="150" dirty="0">
                <a:ln w="11430"/>
                <a:solidFill>
                  <a:srgbClr val="F8F8F8"/>
                </a:solidFill>
                <a:effectLst>
                  <a:glow rad="139700">
                    <a:schemeClr val="accent2">
                      <a:satMod val="175000"/>
                      <a:alpha val="40000"/>
                    </a:schemeClr>
                  </a:glow>
                  <a:outerShdw blurRad="25400" algn="tl" rotWithShape="0">
                    <a:srgbClr val="000000">
                      <a:alpha val="43000"/>
                    </a:srgbClr>
                  </a:outerShdw>
                </a:effectLst>
                <a:latin typeface="华文行楷" panose="02010800040101010101" pitchFamily="2" charset="-122"/>
                <a:ea typeface="华文行楷" panose="02010800040101010101" pitchFamily="2" charset="-122"/>
              </a:rPr>
              <a:t>郑陆实验</a:t>
            </a:r>
            <a:r>
              <a:rPr lang="en-US" altLang="zh-CN" sz="2800" b="1" spc="150" dirty="0">
                <a:ln w="11430"/>
                <a:solidFill>
                  <a:srgbClr val="F8F8F8"/>
                </a:solidFill>
                <a:effectLst>
                  <a:glow rad="139700">
                    <a:schemeClr val="accent2">
                      <a:satMod val="175000"/>
                      <a:alpha val="40000"/>
                    </a:schemeClr>
                  </a:glow>
                  <a:outerShdw blurRad="25400" algn="tl" rotWithShape="0">
                    <a:srgbClr val="000000">
                      <a:alpha val="43000"/>
                    </a:srgbClr>
                  </a:outerShdw>
                </a:effectLst>
                <a:latin typeface="华文行楷" panose="02010800040101010101" pitchFamily="2" charset="-122"/>
                <a:ea typeface="华文行楷" panose="02010800040101010101" pitchFamily="2" charset="-122"/>
              </a:rPr>
              <a:t>     </a:t>
            </a:r>
            <a:r>
              <a:rPr lang="zh-CN" altLang="en-US" sz="2800" b="1" spc="150" dirty="0">
                <a:ln w="11430"/>
                <a:solidFill>
                  <a:srgbClr val="F8F8F8"/>
                </a:solidFill>
                <a:effectLst>
                  <a:glow rad="139700">
                    <a:schemeClr val="accent2">
                      <a:satMod val="175000"/>
                      <a:alpha val="40000"/>
                    </a:schemeClr>
                  </a:glow>
                  <a:outerShdw blurRad="25400" algn="tl" rotWithShape="0">
                    <a:srgbClr val="000000">
                      <a:alpha val="43000"/>
                    </a:srgbClr>
                  </a:outerShdw>
                </a:effectLst>
                <a:latin typeface="华文行楷" panose="02010800040101010101" pitchFamily="2" charset="-122"/>
                <a:ea typeface="华文行楷" panose="02010800040101010101" pitchFamily="2" charset="-122"/>
              </a:rPr>
              <a:t>夏涛</a:t>
            </a:r>
            <a:endParaRPr lang="zh-CN" altLang="en-US" sz="2800" b="1" spc="150" dirty="0">
              <a:ln w="11430"/>
              <a:solidFill>
                <a:srgbClr val="F8F8F8"/>
              </a:solidFill>
              <a:effectLst>
                <a:glow rad="139700">
                  <a:schemeClr val="accent2">
                    <a:satMod val="175000"/>
                    <a:alpha val="40000"/>
                  </a:schemeClr>
                </a:glow>
                <a:outerShdw blurRad="25400" algn="tl" rotWithShape="0">
                  <a:srgbClr val="000000">
                    <a:alpha val="43000"/>
                  </a:srgbClr>
                </a:outerShdw>
              </a:effectLst>
              <a:latin typeface="华文行楷" panose="02010800040101010101" pitchFamily="2" charset="-122"/>
              <a:ea typeface="华文行楷" panose="02010800040101010101" pitchFamily="2" charset="-122"/>
            </a:endParaRPr>
          </a:p>
        </p:txBody>
      </p:sp>
      <p:sp>
        <p:nvSpPr>
          <p:cNvPr id="2" name="文本框 1"/>
          <p:cNvSpPr txBox="1"/>
          <p:nvPr/>
        </p:nvSpPr>
        <p:spPr>
          <a:xfrm>
            <a:off x="357158" y="1142990"/>
            <a:ext cx="8548720" cy="583565"/>
          </a:xfrm>
          <a:prstGeom prst="rect">
            <a:avLst/>
          </a:prstGeom>
          <a:noFill/>
        </p:spPr>
        <p:txBody>
          <a:bodyPr wrap="square" rtlCol="0">
            <a:spAutoFit/>
            <a:scene3d>
              <a:camera prst="orthographicFront"/>
              <a:lightRig rig="threePt" dir="t"/>
            </a:scene3d>
          </a:bodyPr>
          <a:lstStyle/>
          <a:p>
            <a:pPr algn="ctr"/>
            <a:r>
              <a:rPr lang="zh-CN" altLang="en-US" sz="3200" dirty="0" smtClean="0">
                <a:solidFill>
                  <a:srgbClr val="FF0000"/>
                </a:solidFill>
                <a:effectLst>
                  <a:outerShdw blurRad="38100" dist="25400" dir="5400000" algn="ctr" rotWithShape="0">
                    <a:srgbClr val="6E747A">
                      <a:alpha val="43000"/>
                    </a:srgbClr>
                  </a:outerShdw>
                </a:effectLst>
                <a:latin typeface="+mn-ea"/>
              </a:rPr>
              <a:t>创新小学体育教学方法，提高课堂教学效率</a:t>
            </a:r>
            <a:endParaRPr lang="zh-CN" altLang="en-US" sz="3200" dirty="0" smtClean="0">
              <a:solidFill>
                <a:srgbClr val="FF0000"/>
              </a:solidFill>
              <a:effectLst>
                <a:outerShdw blurRad="38100" dist="25400" dir="5400000" algn="ctr" rotWithShape="0">
                  <a:srgbClr val="6E747A">
                    <a:alpha val="43000"/>
                  </a:srgbClr>
                </a:outerShdw>
              </a:effectLst>
              <a:latin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2074"/>
                                        </p:tgtEl>
                                        <p:attrNameLst>
                                          <p:attrName>style.visibility</p:attrName>
                                        </p:attrNameLst>
                                      </p:cBhvr>
                                      <p:to>
                                        <p:strVal val="visible"/>
                                      </p:to>
                                    </p:set>
                                    <p:anim calcmode="lin" valueType="num">
                                      <p:cBhvr>
                                        <p:cTn id="7" dur="1000" fill="hold"/>
                                        <p:tgtEl>
                                          <p:spTgt spid="2074"/>
                                        </p:tgtEl>
                                        <p:attrNameLst>
                                          <p:attrName>ppt_w</p:attrName>
                                        </p:attrNameLst>
                                      </p:cBhvr>
                                      <p:tavLst>
                                        <p:tav tm="0">
                                          <p:val>
                                            <p:strVal val="4/3*#ppt_w"/>
                                          </p:val>
                                        </p:tav>
                                        <p:tav tm="100000">
                                          <p:val>
                                            <p:strVal val="#ppt_w"/>
                                          </p:val>
                                        </p:tav>
                                      </p:tavLst>
                                    </p:anim>
                                    <p:anim calcmode="lin" valueType="num">
                                      <p:cBhvr>
                                        <p:cTn id="8" dur="1000" fill="hold"/>
                                        <p:tgtEl>
                                          <p:spTgt spid="2074"/>
                                        </p:tgtEl>
                                        <p:attrNameLst>
                                          <p:attrName>ppt_h</p:attrName>
                                        </p:attrNameLst>
                                      </p:cBhvr>
                                      <p:tavLst>
                                        <p:tav tm="0">
                                          <p:val>
                                            <p:strVal val="4/3*#ppt_h"/>
                                          </p:val>
                                        </p:tav>
                                        <p:tav tm="100000">
                                          <p:val>
                                            <p:strVal val="#ppt_h"/>
                                          </p:val>
                                        </p:tav>
                                      </p:tavLst>
                                    </p:anim>
                                  </p:childTnLst>
                                </p:cTn>
                              </p:par>
                            </p:childTnLst>
                          </p:cTn>
                        </p:par>
                        <p:par>
                          <p:cTn id="9" fill="hold">
                            <p:stCondLst>
                              <p:cond delay="1000"/>
                            </p:stCondLst>
                            <p:childTnLst>
                              <p:par>
                                <p:cTn id="10" presetID="23" presetClass="entr" presetSubtype="28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250" fill="hold"/>
                                        <p:tgtEl>
                                          <p:spTgt spid="11"/>
                                        </p:tgtEl>
                                        <p:attrNameLst>
                                          <p:attrName>ppt_w</p:attrName>
                                        </p:attrNameLst>
                                      </p:cBhvr>
                                      <p:tavLst>
                                        <p:tav tm="0">
                                          <p:val>
                                            <p:strVal val="4/3*#ppt_w"/>
                                          </p:val>
                                        </p:tav>
                                        <p:tav tm="100000">
                                          <p:val>
                                            <p:strVal val="#ppt_w"/>
                                          </p:val>
                                        </p:tav>
                                      </p:tavLst>
                                    </p:anim>
                                    <p:anim calcmode="lin" valueType="num">
                                      <p:cBhvr>
                                        <p:cTn id="13" dur="1250" fill="hold"/>
                                        <p:tgtEl>
                                          <p:spTgt spid="11"/>
                                        </p:tgtEl>
                                        <p:attrNameLst>
                                          <p:attrName>ppt_h</p:attrName>
                                        </p:attrNameLst>
                                      </p:cBhvr>
                                      <p:tavLst>
                                        <p:tav tm="0">
                                          <p:val>
                                            <p:strVal val="4/3*#ppt_h"/>
                                          </p:val>
                                        </p:tav>
                                        <p:tav tm="100000">
                                          <p:val>
                                            <p:strVal val="#ppt_h"/>
                                          </p:val>
                                        </p:tav>
                                      </p:tavLst>
                                    </p:anim>
                                  </p:childTnLst>
                                </p:cTn>
                              </p:par>
                            </p:childTnLst>
                          </p:cTn>
                        </p:par>
                        <p:par>
                          <p:cTn id="14" fill="hold">
                            <p:stCondLst>
                              <p:cond delay="2500"/>
                            </p:stCondLst>
                            <p:childTnLst>
                              <p:par>
                                <p:cTn id="15" presetID="21" presetClass="entr" presetSubtype="1"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500"/>
                                        <p:tgtEl>
                                          <p:spTgt spid="10"/>
                                        </p:tgtEl>
                                      </p:cBhvr>
                                    </p:animEffect>
                                  </p:childTnLst>
                                </p:cTn>
                              </p:par>
                              <p:par>
                                <p:cTn id="18" presetID="2" presetClass="entr" presetSubtype="8" fill="hold" grpId="0" nodeType="withEffect">
                                  <p:stCondLst>
                                    <p:cond delay="20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0-#ppt_w/2"/>
                                          </p:val>
                                        </p:tav>
                                        <p:tav tm="100000">
                                          <p:val>
                                            <p:strVal val="#ppt_x"/>
                                          </p:val>
                                        </p:tav>
                                      </p:tavLst>
                                    </p:anim>
                                    <p:anim calcmode="lin" valueType="num">
                                      <p:cBhvr additive="base">
                                        <p:cTn id="21" dur="5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45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0-#ppt_w/2"/>
                                          </p:val>
                                        </p:tav>
                                        <p:tav tm="100000">
                                          <p:val>
                                            <p:strVal val="#ppt_x"/>
                                          </p:val>
                                        </p:tav>
                                      </p:tavLst>
                                    </p:anim>
                                    <p:anim calcmode="lin" valueType="num">
                                      <p:cBhvr additive="base">
                                        <p:cTn id="25" dur="500" fill="hold"/>
                                        <p:tgtEl>
                                          <p:spTgt spid="28"/>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195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0-#ppt_w/2"/>
                                          </p:val>
                                        </p:tav>
                                        <p:tav tm="100000">
                                          <p:val>
                                            <p:strVal val="#ppt_x"/>
                                          </p:val>
                                        </p:tav>
                                      </p:tavLst>
                                    </p:anim>
                                    <p:anim calcmode="lin" valueType="num">
                                      <p:cBhvr additive="base">
                                        <p:cTn id="29" dur="500" fill="hold"/>
                                        <p:tgtEl>
                                          <p:spTgt spid="29"/>
                                        </p:tgtEl>
                                        <p:attrNameLst>
                                          <p:attrName>ppt_y</p:attrName>
                                        </p:attrNameLst>
                                      </p:cBhvr>
                                      <p:tavLst>
                                        <p:tav tm="0">
                                          <p:val>
                                            <p:strVal val="#ppt_y"/>
                                          </p:val>
                                        </p:tav>
                                        <p:tav tm="100000">
                                          <p:val>
                                            <p:strVal val="#ppt_y"/>
                                          </p:val>
                                        </p:tav>
                                      </p:tavLst>
                                    </p:anim>
                                  </p:childTnLst>
                                </p:cTn>
                              </p:par>
                              <p:par>
                                <p:cTn id="30" presetID="2" presetClass="entr" presetSubtype="9" fill="hold" grpId="0" nodeType="withEffect">
                                  <p:stCondLst>
                                    <p:cond delay="220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0-#ppt_w/2"/>
                                          </p:val>
                                        </p:tav>
                                        <p:tav tm="100000">
                                          <p:val>
                                            <p:strVal val="#ppt_x"/>
                                          </p:val>
                                        </p:tav>
                                      </p:tavLst>
                                    </p:anim>
                                    <p:anim calcmode="lin" valueType="num">
                                      <p:cBhvr additive="base">
                                        <p:cTn id="33" dur="500" fill="hold"/>
                                        <p:tgtEl>
                                          <p:spTgt spid="30"/>
                                        </p:tgtEl>
                                        <p:attrNameLst>
                                          <p:attrName>ppt_y</p:attrName>
                                        </p:attrNameLst>
                                      </p:cBhvr>
                                      <p:tavLst>
                                        <p:tav tm="0">
                                          <p:val>
                                            <p:strVal val="0-#ppt_h/2"/>
                                          </p:val>
                                        </p:tav>
                                        <p:tav tm="100000">
                                          <p:val>
                                            <p:strVal val="#ppt_y"/>
                                          </p:val>
                                        </p:tav>
                                      </p:tavLst>
                                    </p:anim>
                                  </p:childTnLst>
                                </p:cTn>
                              </p:par>
                              <p:par>
                                <p:cTn id="34" presetID="2" presetClass="entr" presetSubtype="8" fill="hold" grpId="0" nodeType="withEffect">
                                  <p:stCondLst>
                                    <p:cond delay="245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0-#ppt_w/2"/>
                                          </p:val>
                                        </p:tav>
                                        <p:tav tm="100000">
                                          <p:val>
                                            <p:strVal val="#ppt_x"/>
                                          </p:val>
                                        </p:tav>
                                      </p:tavLst>
                                    </p:anim>
                                    <p:anim calcmode="lin" valueType="num">
                                      <p:cBhvr additive="base">
                                        <p:cTn id="37" dur="500" fill="hold"/>
                                        <p:tgtEl>
                                          <p:spTgt spid="31"/>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7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1+#ppt_w/2"/>
                                          </p:val>
                                        </p:tav>
                                        <p:tav tm="100000">
                                          <p:val>
                                            <p:strVal val="#ppt_x"/>
                                          </p:val>
                                        </p:tav>
                                      </p:tavLst>
                                    </p:anim>
                                    <p:anim calcmode="lin" valueType="num">
                                      <p:cBhvr additive="base">
                                        <p:cTn id="41" dur="500" fill="hold"/>
                                        <p:tgtEl>
                                          <p:spTgt spid="15"/>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95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1+#ppt_w/2"/>
                                          </p:val>
                                        </p:tav>
                                        <p:tav tm="100000">
                                          <p:val>
                                            <p:strVal val="#ppt_x"/>
                                          </p:val>
                                        </p:tav>
                                      </p:tavLst>
                                    </p:anim>
                                    <p:anim calcmode="lin" valueType="num">
                                      <p:cBhvr additive="base">
                                        <p:cTn id="45" dur="500" fill="hold"/>
                                        <p:tgtEl>
                                          <p:spTgt spid="21"/>
                                        </p:tgtEl>
                                        <p:attrNameLst>
                                          <p:attrName>ppt_y</p:attrName>
                                        </p:attrNameLst>
                                      </p:cBhvr>
                                      <p:tavLst>
                                        <p:tav tm="0">
                                          <p:val>
                                            <p:strVal val="#ppt_y"/>
                                          </p:val>
                                        </p:tav>
                                        <p:tav tm="100000">
                                          <p:val>
                                            <p:strVal val="#ppt_y"/>
                                          </p:val>
                                        </p:tav>
                                      </p:tavLst>
                                    </p:anim>
                                  </p:childTnLst>
                                </p:cTn>
                              </p:par>
                              <p:par>
                                <p:cTn id="46" presetID="2" presetClass="entr" presetSubtype="3" fill="hold" grpId="0" nodeType="withEffect">
                                  <p:stCondLst>
                                    <p:cond delay="120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1+#ppt_w/2"/>
                                          </p:val>
                                        </p:tav>
                                        <p:tav tm="100000">
                                          <p:val>
                                            <p:strVal val="#ppt_x"/>
                                          </p:val>
                                        </p:tav>
                                      </p:tavLst>
                                    </p:anim>
                                    <p:anim calcmode="lin" valueType="num">
                                      <p:cBhvr additive="base">
                                        <p:cTn id="49" dur="500" fill="hold"/>
                                        <p:tgtEl>
                                          <p:spTgt spid="22"/>
                                        </p:tgtEl>
                                        <p:attrNameLst>
                                          <p:attrName>ppt_y</p:attrName>
                                        </p:attrNameLst>
                                      </p:cBhvr>
                                      <p:tavLst>
                                        <p:tav tm="0">
                                          <p:val>
                                            <p:strVal val="0-#ppt_h/2"/>
                                          </p:val>
                                        </p:tav>
                                        <p:tav tm="100000">
                                          <p:val>
                                            <p:strVal val="#ppt_y"/>
                                          </p:val>
                                        </p:tav>
                                      </p:tavLst>
                                    </p:anim>
                                  </p:childTnLst>
                                </p:cTn>
                              </p:par>
                              <p:par>
                                <p:cTn id="50" presetID="2" presetClass="entr" presetSubtype="9" fill="hold" grpId="0" nodeType="withEffect">
                                  <p:stCondLst>
                                    <p:cond delay="145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0-#ppt_w/2"/>
                                          </p:val>
                                        </p:tav>
                                        <p:tav tm="100000">
                                          <p:val>
                                            <p:strVal val="#ppt_x"/>
                                          </p:val>
                                        </p:tav>
                                      </p:tavLst>
                                    </p:anim>
                                    <p:anim calcmode="lin" valueType="num">
                                      <p:cBhvr additive="base">
                                        <p:cTn id="53" dur="500" fill="hold"/>
                                        <p:tgtEl>
                                          <p:spTgt spid="23"/>
                                        </p:tgtEl>
                                        <p:attrNameLst>
                                          <p:attrName>ppt_y</p:attrName>
                                        </p:attrNameLst>
                                      </p:cBhvr>
                                      <p:tavLst>
                                        <p:tav tm="0">
                                          <p:val>
                                            <p:strVal val="0-#ppt_h/2"/>
                                          </p:val>
                                        </p:tav>
                                        <p:tav tm="100000">
                                          <p:val>
                                            <p:strVal val="#ppt_y"/>
                                          </p:val>
                                        </p:tav>
                                      </p:tavLst>
                                    </p:anim>
                                  </p:childTnLst>
                                </p:cTn>
                              </p:par>
                              <p:par>
                                <p:cTn id="54" presetID="2" presetClass="entr" presetSubtype="9" fill="hold" grpId="0" nodeType="withEffect">
                                  <p:stCondLst>
                                    <p:cond delay="170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0-#ppt_w/2"/>
                                          </p:val>
                                        </p:tav>
                                        <p:tav tm="100000">
                                          <p:val>
                                            <p:strVal val="#ppt_x"/>
                                          </p:val>
                                        </p:tav>
                                      </p:tavLst>
                                    </p:anim>
                                    <p:anim calcmode="lin" valueType="num">
                                      <p:cBhvr additive="base">
                                        <p:cTn id="57" dur="500" fill="hold"/>
                                        <p:tgtEl>
                                          <p:spTgt spid="24"/>
                                        </p:tgtEl>
                                        <p:attrNameLst>
                                          <p:attrName>ppt_y</p:attrName>
                                        </p:attrNameLst>
                                      </p:cBhvr>
                                      <p:tavLst>
                                        <p:tav tm="0">
                                          <p:val>
                                            <p:strVal val="0-#ppt_h/2"/>
                                          </p:val>
                                        </p:tav>
                                        <p:tav tm="100000">
                                          <p:val>
                                            <p:strVal val="#ppt_y"/>
                                          </p:val>
                                        </p:tav>
                                      </p:tavLst>
                                    </p:anim>
                                  </p:childTnLst>
                                </p:cTn>
                              </p:par>
                              <p:par>
                                <p:cTn id="58" presetID="2" presetClass="entr" presetSubtype="2" fill="hold" grpId="0" nodeType="withEffect">
                                  <p:stCondLst>
                                    <p:cond delay="195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fill="hold"/>
                                        <p:tgtEl>
                                          <p:spTgt spid="25"/>
                                        </p:tgtEl>
                                        <p:attrNameLst>
                                          <p:attrName>ppt_x</p:attrName>
                                        </p:attrNameLst>
                                      </p:cBhvr>
                                      <p:tavLst>
                                        <p:tav tm="0">
                                          <p:val>
                                            <p:strVal val="1+#ppt_w/2"/>
                                          </p:val>
                                        </p:tav>
                                        <p:tav tm="100000">
                                          <p:val>
                                            <p:strVal val="#ppt_x"/>
                                          </p:val>
                                        </p:tav>
                                      </p:tavLst>
                                    </p:anim>
                                    <p:anim calcmode="lin" valueType="num">
                                      <p:cBhvr additive="base">
                                        <p:cTn id="61" dur="500" fill="hold"/>
                                        <p:tgtEl>
                                          <p:spTgt spid="25"/>
                                        </p:tgtEl>
                                        <p:attrNameLst>
                                          <p:attrName>ppt_y</p:attrName>
                                        </p:attrNameLst>
                                      </p:cBhvr>
                                      <p:tavLst>
                                        <p:tav tm="0">
                                          <p:val>
                                            <p:strVal val="#ppt_y"/>
                                          </p:val>
                                        </p:tav>
                                        <p:tav tm="100000">
                                          <p:val>
                                            <p:strVal val="#ppt_y"/>
                                          </p:val>
                                        </p:tav>
                                      </p:tavLst>
                                    </p:anim>
                                  </p:childTnLst>
                                </p:cTn>
                              </p:par>
                              <p:par>
                                <p:cTn id="62" presetID="2" presetClass="entr" presetSubtype="9" fill="hold" grpId="0" nodeType="withEffect">
                                  <p:stCondLst>
                                    <p:cond delay="220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fill="hold"/>
                                        <p:tgtEl>
                                          <p:spTgt spid="26"/>
                                        </p:tgtEl>
                                        <p:attrNameLst>
                                          <p:attrName>ppt_x</p:attrName>
                                        </p:attrNameLst>
                                      </p:cBhvr>
                                      <p:tavLst>
                                        <p:tav tm="0">
                                          <p:val>
                                            <p:strVal val="0-#ppt_w/2"/>
                                          </p:val>
                                        </p:tav>
                                        <p:tav tm="100000">
                                          <p:val>
                                            <p:strVal val="#ppt_x"/>
                                          </p:val>
                                        </p:tav>
                                      </p:tavLst>
                                    </p:anim>
                                    <p:anim calcmode="lin" valueType="num">
                                      <p:cBhvr additive="base">
                                        <p:cTn id="65" dur="500" fill="hold"/>
                                        <p:tgtEl>
                                          <p:spTgt spid="26"/>
                                        </p:tgtEl>
                                        <p:attrNameLst>
                                          <p:attrName>ppt_y</p:attrName>
                                        </p:attrNameLst>
                                      </p:cBhvr>
                                      <p:tavLst>
                                        <p:tav tm="0">
                                          <p:val>
                                            <p:strVal val="0-#ppt_h/2"/>
                                          </p:val>
                                        </p:tav>
                                        <p:tav tm="100000">
                                          <p:val>
                                            <p:strVal val="#ppt_y"/>
                                          </p:val>
                                        </p:tav>
                                      </p:tavLst>
                                    </p:anim>
                                  </p:childTnLst>
                                </p:cTn>
                              </p:par>
                            </p:childTnLst>
                          </p:cTn>
                        </p:par>
                        <p:par>
                          <p:cTn id="66" fill="hold">
                            <p:stCondLst>
                              <p:cond delay="3000"/>
                            </p:stCondLst>
                            <p:childTnLst>
                              <p:par>
                                <p:cTn id="67" presetID="23" presetClass="entr" presetSubtype="528" fill="hold" grpId="0" nodeType="afterEffect">
                                  <p:stCondLst>
                                    <p:cond delay="0"/>
                                  </p:stCondLst>
                                  <p:iterate type="lt">
                                    <p:tmPct val="10000"/>
                                  </p:iterate>
                                  <p:childTnLst>
                                    <p:set>
                                      <p:cBhvr>
                                        <p:cTn id="68" dur="1" fill="hold">
                                          <p:stCondLst>
                                            <p:cond delay="0"/>
                                          </p:stCondLst>
                                        </p:cTn>
                                        <p:tgtEl>
                                          <p:spTgt spid="37"/>
                                        </p:tgtEl>
                                        <p:attrNameLst>
                                          <p:attrName>style.visibility</p:attrName>
                                        </p:attrNameLst>
                                      </p:cBhvr>
                                      <p:to>
                                        <p:strVal val="visible"/>
                                      </p:to>
                                    </p:set>
                                    <p:anim calcmode="lin" valueType="num">
                                      <p:cBhvr>
                                        <p:cTn id="69" dur="750" fill="hold"/>
                                        <p:tgtEl>
                                          <p:spTgt spid="37"/>
                                        </p:tgtEl>
                                        <p:attrNameLst>
                                          <p:attrName>ppt_w</p:attrName>
                                        </p:attrNameLst>
                                      </p:cBhvr>
                                      <p:tavLst>
                                        <p:tav tm="0">
                                          <p:val>
                                            <p:fltVal val="0"/>
                                          </p:val>
                                        </p:tav>
                                        <p:tav tm="100000">
                                          <p:val>
                                            <p:strVal val="#ppt_w"/>
                                          </p:val>
                                        </p:tav>
                                      </p:tavLst>
                                    </p:anim>
                                    <p:anim calcmode="lin" valueType="num">
                                      <p:cBhvr>
                                        <p:cTn id="70" dur="750" fill="hold"/>
                                        <p:tgtEl>
                                          <p:spTgt spid="37"/>
                                        </p:tgtEl>
                                        <p:attrNameLst>
                                          <p:attrName>ppt_h</p:attrName>
                                        </p:attrNameLst>
                                      </p:cBhvr>
                                      <p:tavLst>
                                        <p:tav tm="0">
                                          <p:val>
                                            <p:fltVal val="0"/>
                                          </p:val>
                                        </p:tav>
                                        <p:tav tm="100000">
                                          <p:val>
                                            <p:strVal val="#ppt_h"/>
                                          </p:val>
                                        </p:tav>
                                      </p:tavLst>
                                    </p:anim>
                                    <p:anim calcmode="lin" valueType="num">
                                      <p:cBhvr>
                                        <p:cTn id="71" dur="750" fill="hold"/>
                                        <p:tgtEl>
                                          <p:spTgt spid="37"/>
                                        </p:tgtEl>
                                        <p:attrNameLst>
                                          <p:attrName>ppt_x</p:attrName>
                                        </p:attrNameLst>
                                      </p:cBhvr>
                                      <p:tavLst>
                                        <p:tav tm="0">
                                          <p:val>
                                            <p:fltVal val="0.5"/>
                                          </p:val>
                                        </p:tav>
                                        <p:tav tm="100000">
                                          <p:val>
                                            <p:strVal val="#ppt_x"/>
                                          </p:val>
                                        </p:tav>
                                      </p:tavLst>
                                    </p:anim>
                                    <p:anim calcmode="lin" valueType="num">
                                      <p:cBhvr>
                                        <p:cTn id="72" dur="75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4" grpId="0" animBg="1"/>
      <p:bldP spid="15"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7" y="142"/>
            <a:ext cx="9161315" cy="5143500"/>
          </a:xfrm>
          <a:prstGeom prst="rect">
            <a:avLst/>
          </a:prstGeom>
        </p:spPr>
      </p:pic>
      <p:grpSp>
        <p:nvGrpSpPr>
          <p:cNvPr id="5" name="组合 4"/>
          <p:cNvGrpSpPr/>
          <p:nvPr/>
        </p:nvGrpSpPr>
        <p:grpSpPr>
          <a:xfrm>
            <a:off x="107950" y="265430"/>
            <a:ext cx="8226134" cy="621665"/>
            <a:chOff x="24935" y="1154153"/>
            <a:chExt cx="3600400" cy="621506"/>
          </a:xfrm>
        </p:grpSpPr>
        <p:sp>
          <p:nvSpPr>
            <p:cNvPr id="8" name="Rounded Rectangle 1"/>
            <p:cNvSpPr/>
            <p:nvPr/>
          </p:nvSpPr>
          <p:spPr>
            <a:xfrm flipH="1">
              <a:off x="24935" y="1154153"/>
              <a:ext cx="3600400" cy="609531"/>
            </a:xfrm>
            <a:custGeom>
              <a:avLst/>
              <a:gdLst/>
              <a:ahLst/>
              <a:cxnLst/>
              <a:rect l="l" t="t" r="r" b="b"/>
              <a:pathLst>
                <a:path w="2818280" h="609531">
                  <a:moveTo>
                    <a:pt x="2818280" y="0"/>
                  </a:moveTo>
                  <a:lnTo>
                    <a:pt x="2818280" y="598951"/>
                  </a:lnTo>
                  <a:lnTo>
                    <a:pt x="299453" y="609531"/>
                  </a:lnTo>
                  <a:cubicBezTo>
                    <a:pt x="134070" y="609531"/>
                    <a:pt x="0" y="475462"/>
                    <a:pt x="0" y="310078"/>
                  </a:cubicBezTo>
                  <a:cubicBezTo>
                    <a:pt x="0" y="144695"/>
                    <a:pt x="134070" y="10625"/>
                    <a:pt x="299453" y="10625"/>
                  </a:cubicBezTo>
                  <a:close/>
                </a:path>
              </a:pathLst>
            </a:custGeom>
            <a:solidFill>
              <a:schemeClr val="accent2"/>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11" tIns="45705" rIns="91411" bIns="45705" rtlCol="0" anchor="ctr"/>
            <a:lstStyle/>
            <a:p>
              <a:pPr algn="ctr"/>
              <a:endParaRPr lang="en-US" dirty="0">
                <a:latin typeface="微软雅黑" panose="020B0503020204020204" charset="-122"/>
                <a:ea typeface="微软雅黑" panose="020B0503020204020204" charset="-122"/>
              </a:endParaRPr>
            </a:p>
          </p:txBody>
        </p:sp>
        <p:pic>
          <p:nvPicPr>
            <p:cNvPr id="9" name="Picture 2" descr="https://timgsa.baidu.com/timg?image&amp;quality=80&amp;size=b9999_10000&amp;sec=1559972441021&amp;di=edc0ae38c03883f89ffb078074e19539&amp;imgtype=0&amp;src=http%3A%2F%2Fwww.juimg.com%2Ftuku%2Fyulantu%2F140629%2F330808-140629110Z159.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7700" t="59093" r="2639" b="32557"/>
            <a:stretch>
              <a:fillRect/>
            </a:stretch>
          </p:blipFill>
          <p:spPr bwMode="auto">
            <a:xfrm>
              <a:off x="103395" y="1203598"/>
              <a:ext cx="249481" cy="572061"/>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384143" y="1259536"/>
              <a:ext cx="3193108" cy="398678"/>
            </a:xfrm>
            <a:prstGeom prst="rect">
              <a:avLst/>
            </a:prstGeom>
          </p:spPr>
          <p:txBody>
            <a:bodyPr wrap="square">
              <a:spAutoFit/>
            </a:bodyPr>
            <a:lstStyle/>
            <a:p>
              <a:r>
                <a:rPr lang="zh-CN" altLang="en-US" sz="2000" b="1" dirty="0" smtClean="0">
                  <a:solidFill>
                    <a:schemeClr val="bg1"/>
                  </a:solidFill>
                  <a:sym typeface="+mn-ea"/>
                </a:rPr>
                <a:t>三、创新体育教学方法的对策</a:t>
              </a:r>
              <a:endParaRPr lang="zh-CN" altLang="en-US" sz="2000" b="1" dirty="0">
                <a:solidFill>
                  <a:schemeClr val="bg1"/>
                </a:solidFill>
              </a:endParaRPr>
            </a:p>
          </p:txBody>
        </p:sp>
      </p:grpSp>
      <p:sp>
        <p:nvSpPr>
          <p:cNvPr id="100" name="文本框 99"/>
          <p:cNvSpPr txBox="1"/>
          <p:nvPr/>
        </p:nvSpPr>
        <p:spPr>
          <a:xfrm>
            <a:off x="467995" y="1203325"/>
            <a:ext cx="8310880" cy="3291840"/>
          </a:xfrm>
          <a:prstGeom prst="rect">
            <a:avLst/>
          </a:prstGeom>
          <a:noFill/>
          <a:ln w="9525">
            <a:noFill/>
          </a:ln>
        </p:spPr>
        <p:txBody>
          <a:bodyPr wrap="square">
            <a:spAutoFit/>
          </a:bodyPr>
          <a:lstStyle/>
          <a:p>
            <a:pPr indent="457200" fontAlgn="auto"/>
            <a:r>
              <a:rPr lang="zh-CN" altLang="en-US" sz="2400" b="0" dirty="0">
                <a:solidFill>
                  <a:schemeClr val="accent2"/>
                </a:solidFill>
                <a:latin typeface="Calibri" panose="020F0502020204030204" charset="0"/>
                <a:ea typeface="宋体" panose="02010600030101010101" pitchFamily="2" charset="-122"/>
                <a:cs typeface="Times New Roman" panose="02020603050405020304" pitchFamily="18" charset="0"/>
              </a:rPr>
              <a:t>一、</a:t>
            </a:r>
            <a:r>
              <a:rPr lang="zh-CN" altLang="en-US" sz="2400" b="1" dirty="0">
                <a:solidFill>
                  <a:schemeClr val="accent2"/>
                </a:solidFill>
                <a:latin typeface="Calibri" panose="020F0502020204030204" charset="0"/>
                <a:ea typeface="宋体" panose="02010600030101010101" pitchFamily="2" charset="-122"/>
                <a:cs typeface="Times New Roman" panose="02020603050405020304" pitchFamily="18" charset="0"/>
              </a:rPr>
              <a:t>信息化教学，培养学生学习兴趣</a:t>
            </a:r>
            <a:endParaRPr lang="zh-CN" altLang="en-US" sz="2400" b="0" dirty="0">
              <a:latin typeface="Calibri" panose="020F0502020204030204" charset="0"/>
              <a:ea typeface="宋体" panose="02010600030101010101" pitchFamily="2" charset="-122"/>
            </a:endParaRPr>
          </a:p>
          <a:p>
            <a:pPr indent="457200" fontAlgn="auto"/>
            <a:r>
              <a:rPr lang="zh-CN" sz="2000" dirty="0">
                <a:latin typeface="Calibri" panose="020F0502020204030204" charset="0"/>
                <a:ea typeface="宋体" panose="02010600030101010101" pitchFamily="2" charset="-122"/>
                <a:cs typeface="Times New Roman" panose="02020603050405020304" pitchFamily="18" charset="0"/>
              </a:rPr>
              <a:t>小学体育教师在教学时可以利用多媒体等一些先进的教学设备辅助教学，给学生创设生动活跃的教学环境，让他们在轻松愉快的氛围中学习相应的知识和技能。对于体育教学中的一些重点难点内容，教师可以利用多媒体激发学生的学习兴趣，丰富教学内容。</a:t>
            </a:r>
            <a:endParaRPr lang="zh-CN" sz="2000" dirty="0">
              <a:latin typeface="Calibri" panose="020F0502020204030204" charset="0"/>
              <a:ea typeface="宋体" panose="02010600030101010101" pitchFamily="2" charset="-122"/>
              <a:cs typeface="Times New Roman" panose="02020603050405020304" pitchFamily="18" charset="0"/>
            </a:endParaRPr>
          </a:p>
          <a:p>
            <a:pPr indent="457200" fontAlgn="auto"/>
            <a:r>
              <a:rPr lang="zh-CN" sz="2000" dirty="0">
                <a:latin typeface="Calibri" panose="020F0502020204030204" charset="0"/>
                <a:ea typeface="宋体" panose="02010600030101010101" pitchFamily="2" charset="-122"/>
                <a:cs typeface="Times New Roman" panose="02020603050405020304" pitchFamily="18" charset="0"/>
              </a:rPr>
              <a:t>比如在进行队形排列时，小学生对于应该采取何种动作以及队形怎样是正确的并不清楚，体育教师可以利用多媒体给学生播放队形队列的视频，让学生通过视频观察，进而取得较好的教学效果。体育教师在学生进行观察时还要对他们进行正确的引导，充分发挥他们的主动性，引导他们找出进而掌握动作的要领，使自己的动作变得规范</a:t>
            </a:r>
            <a:r>
              <a:rPr lang="zh-CN" sz="2400" dirty="0">
                <a:latin typeface="Calibri" panose="020F0502020204030204" charset="0"/>
                <a:ea typeface="宋体" panose="02010600030101010101" pitchFamily="2" charset="-122"/>
                <a:cs typeface="Times New Roman" panose="02020603050405020304" pitchFamily="18" charset="0"/>
              </a:rPr>
              <a:t>。</a:t>
            </a:r>
            <a:endParaRPr lang="zh-CN" sz="2400" dirty="0">
              <a:latin typeface="Calibri" panose="020F050202020403020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strVal val="4/3*#ppt_w"/>
                                          </p:val>
                                        </p:tav>
                                        <p:tav tm="100000">
                                          <p:val>
                                            <p:strVal val="#ppt_w"/>
                                          </p:val>
                                        </p:tav>
                                      </p:tavLst>
                                    </p:anim>
                                    <p:anim calcmode="lin" valueType="num">
                                      <p:cBhvr>
                                        <p:cTn id="8" dur="500" fill="hold"/>
                                        <p:tgtEl>
                                          <p:spTgt spid="3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7" y="142"/>
            <a:ext cx="9161315" cy="5143500"/>
          </a:xfrm>
          <a:prstGeom prst="rect">
            <a:avLst/>
          </a:prstGeom>
        </p:spPr>
      </p:pic>
      <p:grpSp>
        <p:nvGrpSpPr>
          <p:cNvPr id="5" name="组合 4"/>
          <p:cNvGrpSpPr/>
          <p:nvPr/>
        </p:nvGrpSpPr>
        <p:grpSpPr>
          <a:xfrm>
            <a:off x="132080" y="269240"/>
            <a:ext cx="5964555" cy="617855"/>
            <a:chOff x="35496" y="1157962"/>
            <a:chExt cx="3600400" cy="617697"/>
          </a:xfrm>
        </p:grpSpPr>
        <p:sp>
          <p:nvSpPr>
            <p:cNvPr id="8" name="Rounded Rectangle 1"/>
            <p:cNvSpPr/>
            <p:nvPr/>
          </p:nvSpPr>
          <p:spPr>
            <a:xfrm flipH="1">
              <a:off x="35496" y="1157962"/>
              <a:ext cx="3600400" cy="609531"/>
            </a:xfrm>
            <a:custGeom>
              <a:avLst/>
              <a:gdLst/>
              <a:ahLst/>
              <a:cxnLst/>
              <a:rect l="l" t="t" r="r" b="b"/>
              <a:pathLst>
                <a:path w="2818280" h="609531">
                  <a:moveTo>
                    <a:pt x="2818280" y="0"/>
                  </a:moveTo>
                  <a:lnTo>
                    <a:pt x="2818280" y="598951"/>
                  </a:lnTo>
                  <a:lnTo>
                    <a:pt x="299453" y="609531"/>
                  </a:lnTo>
                  <a:cubicBezTo>
                    <a:pt x="134070" y="609531"/>
                    <a:pt x="0" y="475462"/>
                    <a:pt x="0" y="310078"/>
                  </a:cubicBezTo>
                  <a:cubicBezTo>
                    <a:pt x="0" y="144695"/>
                    <a:pt x="134070" y="10625"/>
                    <a:pt x="299453" y="10625"/>
                  </a:cubicBezTo>
                  <a:close/>
                </a:path>
              </a:pathLst>
            </a:custGeom>
            <a:solidFill>
              <a:schemeClr val="accent2"/>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11" tIns="45705" rIns="91411" bIns="45705" rtlCol="0" anchor="ctr"/>
            <a:lstStyle/>
            <a:p>
              <a:pPr algn="ctr"/>
              <a:endParaRPr lang="en-US">
                <a:latin typeface="微软雅黑" panose="020B0503020204020204" charset="-122"/>
                <a:ea typeface="微软雅黑" panose="020B0503020204020204" charset="-122"/>
              </a:endParaRPr>
            </a:p>
          </p:txBody>
        </p:sp>
        <p:pic>
          <p:nvPicPr>
            <p:cNvPr id="9" name="Picture 2" descr="https://timgsa.baidu.com/timg?image&amp;quality=80&amp;size=b9999_10000&amp;sec=1559972441021&amp;di=edc0ae38c03883f89ffb078074e19539&amp;imgtype=0&amp;src=http%3A%2F%2Fwww.juimg.com%2Ftuku%2Fyulantu%2F140629%2F330808-140629110Z159.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7700" t="59093" r="2639" b="32557"/>
            <a:stretch>
              <a:fillRect/>
            </a:stretch>
          </p:blipFill>
          <p:spPr bwMode="auto">
            <a:xfrm>
              <a:off x="103395" y="1203598"/>
              <a:ext cx="666820" cy="572061"/>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717782" y="1259536"/>
              <a:ext cx="2859468" cy="398678"/>
            </a:xfrm>
            <a:prstGeom prst="rect">
              <a:avLst/>
            </a:prstGeom>
          </p:spPr>
          <p:txBody>
            <a:bodyPr wrap="square">
              <a:spAutoFit/>
            </a:bodyPr>
            <a:lstStyle/>
            <a:p>
              <a:pPr algn="l"/>
              <a:r>
                <a:rPr lang="zh-CN" altLang="en-US" sz="2000" b="1" dirty="0" smtClean="0">
                  <a:solidFill>
                    <a:schemeClr val="bg1"/>
                  </a:solidFill>
                  <a:sym typeface="+mn-ea"/>
                </a:rPr>
                <a:t>三、创新体育教学方法的对策</a:t>
              </a:r>
              <a:endParaRPr lang="zh-CN" altLang="en-US" sz="2000" b="1" dirty="0">
                <a:solidFill>
                  <a:schemeClr val="bg1"/>
                </a:solidFill>
              </a:endParaRPr>
            </a:p>
          </p:txBody>
        </p:sp>
      </p:grpSp>
      <p:sp>
        <p:nvSpPr>
          <p:cNvPr id="100" name="文本框 99"/>
          <p:cNvSpPr txBox="1"/>
          <p:nvPr/>
        </p:nvSpPr>
        <p:spPr>
          <a:xfrm>
            <a:off x="489585" y="1179830"/>
            <a:ext cx="8310880" cy="4194810"/>
          </a:xfrm>
          <a:prstGeom prst="rect">
            <a:avLst/>
          </a:prstGeom>
          <a:noFill/>
          <a:ln w="9525">
            <a:noFill/>
          </a:ln>
        </p:spPr>
        <p:txBody>
          <a:bodyPr wrap="square">
            <a:spAutoFit/>
          </a:bodyPr>
          <a:lstStyle/>
          <a:p>
            <a:pPr indent="457200" fontAlgn="auto">
              <a:lnSpc>
                <a:spcPts val="3200"/>
              </a:lnSpc>
            </a:pPr>
            <a:r>
              <a:rPr lang="zh-CN" sz="2400" b="0" dirty="0">
                <a:solidFill>
                  <a:schemeClr val="accent1"/>
                </a:solidFill>
                <a:effectLst>
                  <a:outerShdw blurRad="38100" dist="25400" dir="5400000" algn="ctr" rotWithShape="0">
                    <a:srgbClr val="6E747A">
                      <a:alpha val="43000"/>
                    </a:srgbClr>
                  </a:outerShdw>
                </a:effectLst>
                <a:latin typeface="Calibri" panose="020F0502020204030204" charset="0"/>
                <a:ea typeface="宋体" panose="02010600030101010101" pitchFamily="2" charset="-122"/>
              </a:rPr>
              <a:t>二、</a:t>
            </a:r>
            <a:r>
              <a:rPr sz="2400" b="0" dirty="0">
                <a:solidFill>
                  <a:schemeClr val="accent1"/>
                </a:solidFill>
                <a:effectLst>
                  <a:outerShdw blurRad="38100" dist="25400" dir="5400000" algn="ctr" rotWithShape="0">
                    <a:srgbClr val="6E747A">
                      <a:alpha val="43000"/>
                    </a:srgbClr>
                  </a:outerShdw>
                </a:effectLst>
                <a:latin typeface="Calibri" panose="020F0502020204030204" charset="0"/>
                <a:ea typeface="宋体" panose="02010600030101010101" pitchFamily="2" charset="-122"/>
              </a:rPr>
              <a:t>提高学生认知能力</a:t>
            </a:r>
            <a:endParaRPr sz="2400" b="0" dirty="0">
              <a:solidFill>
                <a:schemeClr val="accent1"/>
              </a:solidFill>
              <a:effectLst>
                <a:outerShdw blurRad="38100" dist="25400" dir="5400000" algn="ctr" rotWithShape="0">
                  <a:srgbClr val="6E747A">
                    <a:alpha val="43000"/>
                  </a:srgbClr>
                </a:outerShdw>
              </a:effectLst>
              <a:latin typeface="Calibri" panose="020F0502020204030204" charset="0"/>
              <a:ea typeface="宋体" panose="02010600030101010101" pitchFamily="2" charset="-122"/>
            </a:endParaRPr>
          </a:p>
          <a:p>
            <a:pPr indent="457200" fontAlgn="auto">
              <a:lnSpc>
                <a:spcPts val="3200"/>
              </a:lnSpc>
            </a:pPr>
            <a:r>
              <a:rPr sz="2400" b="0" dirty="0">
                <a:solidFill>
                  <a:schemeClr val="accent1"/>
                </a:solidFill>
                <a:effectLst>
                  <a:outerShdw blurRad="38100" dist="25400" dir="5400000" algn="ctr" rotWithShape="0">
                    <a:srgbClr val="6E747A">
                      <a:alpha val="43000"/>
                    </a:srgbClr>
                  </a:outerShdw>
                </a:effectLst>
                <a:latin typeface="Calibri" panose="020F0502020204030204" charset="0"/>
                <a:ea typeface="宋体" panose="02010600030101010101" pitchFamily="2" charset="-122"/>
              </a:rPr>
              <a:t>        </a:t>
            </a:r>
            <a:r>
              <a:rPr sz="2000" b="0" dirty="0">
                <a:ln/>
                <a:solidFill>
                  <a:schemeClr val="tx1"/>
                </a:solidFill>
                <a:effectLst>
                  <a:outerShdw blurRad="38100" dist="19050" dir="2700000" algn="tl" rotWithShape="0">
                    <a:schemeClr val="dk1">
                      <a:alpha val="40000"/>
                    </a:schemeClr>
                  </a:outerShdw>
                </a:effectLst>
                <a:latin typeface="Calibri" panose="020F0502020204030204" charset="0"/>
                <a:ea typeface="宋体" panose="02010600030101010101" pitchFamily="2" charset="-122"/>
              </a:rPr>
              <a:t>不同的学生对体育课有着自己不同的认知，如男学生比较活泼好动，喜欢跑动较强的运动，女学生性格文静，则喜欢偏向智力的运动。所以，要根据学生的差异制订不同的教学计划。</a:t>
            </a:r>
            <a:endParaRPr sz="2000" b="0" dirty="0">
              <a:ln/>
              <a:solidFill>
                <a:schemeClr val="tx1"/>
              </a:solidFill>
              <a:effectLst>
                <a:outerShdw blurRad="38100" dist="19050" dir="2700000" algn="tl" rotWithShape="0">
                  <a:schemeClr val="dk1">
                    <a:alpha val="40000"/>
                  </a:schemeClr>
                </a:outerShdw>
              </a:effectLst>
              <a:latin typeface="Calibri" panose="020F0502020204030204" charset="0"/>
              <a:ea typeface="宋体" panose="02010600030101010101" pitchFamily="2" charset="-122"/>
            </a:endParaRPr>
          </a:p>
          <a:p>
            <a:pPr indent="457200" fontAlgn="auto">
              <a:lnSpc>
                <a:spcPts val="3200"/>
              </a:lnSpc>
            </a:pPr>
            <a:r>
              <a:rPr sz="2000" b="0" dirty="0">
                <a:ln/>
                <a:solidFill>
                  <a:schemeClr val="tx1"/>
                </a:solidFill>
                <a:effectLst>
                  <a:outerShdw blurRad="38100" dist="19050" dir="2700000" algn="tl" rotWithShape="0">
                    <a:schemeClr val="dk1">
                      <a:alpha val="40000"/>
                    </a:schemeClr>
                  </a:outerShdw>
                </a:effectLst>
                <a:latin typeface="Calibri" panose="020F0502020204030204" charset="0"/>
                <a:ea typeface="宋体" panose="02010600030101010101" pitchFamily="2" charset="-122"/>
              </a:rPr>
              <a:t>        传统体育课，往往要求学生进行跑步测试和体能测试，片面追求课堂结果，然而大多数小学生对这种体育课的态度是恐惧的，上体育课时毫无兴趣，学习态度比较低沉。改变学生这种消极观念可以充分调动学生学习体育课的积极性，更好地融入体育教学中。创新体育教学在心理上解决了学生对体育运动的看法，寓教于乐的方式让学生体会到体育课的乐趣，使得体育运动成为学生的一种生活学习方式。</a:t>
            </a:r>
            <a:endParaRPr sz="2000" b="0" dirty="0">
              <a:ln/>
              <a:solidFill>
                <a:schemeClr val="tx1"/>
              </a:solidFill>
              <a:effectLst>
                <a:outerShdw blurRad="38100" dist="19050" dir="2700000" algn="tl" rotWithShape="0">
                  <a:schemeClr val="dk1">
                    <a:alpha val="40000"/>
                  </a:schemeClr>
                </a:outerShdw>
              </a:effectLst>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strVal val="4/3*#ppt_w"/>
                                          </p:val>
                                        </p:tav>
                                        <p:tav tm="100000">
                                          <p:val>
                                            <p:strVal val="#ppt_w"/>
                                          </p:val>
                                        </p:tav>
                                      </p:tavLst>
                                    </p:anim>
                                    <p:anim calcmode="lin" valueType="num">
                                      <p:cBhvr>
                                        <p:cTn id="8" dur="500" fill="hold"/>
                                        <p:tgtEl>
                                          <p:spTgt spid="3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7" y="142"/>
            <a:ext cx="9161315" cy="5143500"/>
          </a:xfrm>
          <a:prstGeom prst="rect">
            <a:avLst/>
          </a:prstGeom>
        </p:spPr>
      </p:pic>
      <p:grpSp>
        <p:nvGrpSpPr>
          <p:cNvPr id="5" name="组合 4"/>
          <p:cNvGrpSpPr/>
          <p:nvPr/>
        </p:nvGrpSpPr>
        <p:grpSpPr>
          <a:xfrm>
            <a:off x="132080" y="269240"/>
            <a:ext cx="5964555" cy="617855"/>
            <a:chOff x="35496" y="1157962"/>
            <a:chExt cx="3600400" cy="617697"/>
          </a:xfrm>
        </p:grpSpPr>
        <p:sp>
          <p:nvSpPr>
            <p:cNvPr id="8" name="Rounded Rectangle 1"/>
            <p:cNvSpPr/>
            <p:nvPr/>
          </p:nvSpPr>
          <p:spPr>
            <a:xfrm flipH="1">
              <a:off x="35496" y="1157962"/>
              <a:ext cx="3600400" cy="609531"/>
            </a:xfrm>
            <a:custGeom>
              <a:avLst/>
              <a:gdLst/>
              <a:ahLst/>
              <a:cxnLst/>
              <a:rect l="l" t="t" r="r" b="b"/>
              <a:pathLst>
                <a:path w="2818280" h="609531">
                  <a:moveTo>
                    <a:pt x="2818280" y="0"/>
                  </a:moveTo>
                  <a:lnTo>
                    <a:pt x="2818280" y="598951"/>
                  </a:lnTo>
                  <a:lnTo>
                    <a:pt x="299453" y="609531"/>
                  </a:lnTo>
                  <a:cubicBezTo>
                    <a:pt x="134070" y="609531"/>
                    <a:pt x="0" y="475462"/>
                    <a:pt x="0" y="310078"/>
                  </a:cubicBezTo>
                  <a:cubicBezTo>
                    <a:pt x="0" y="144695"/>
                    <a:pt x="134070" y="10625"/>
                    <a:pt x="299453" y="10625"/>
                  </a:cubicBezTo>
                  <a:close/>
                </a:path>
              </a:pathLst>
            </a:custGeom>
            <a:solidFill>
              <a:schemeClr val="accent2"/>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11" tIns="45705" rIns="91411" bIns="45705" rtlCol="0" anchor="ctr"/>
            <a:lstStyle/>
            <a:p>
              <a:pPr algn="ctr"/>
              <a:endParaRPr lang="en-US">
                <a:latin typeface="微软雅黑" panose="020B0503020204020204" charset="-122"/>
                <a:ea typeface="微软雅黑" panose="020B0503020204020204" charset="-122"/>
              </a:endParaRPr>
            </a:p>
          </p:txBody>
        </p:sp>
        <p:pic>
          <p:nvPicPr>
            <p:cNvPr id="9" name="Picture 2" descr="https://timgsa.baidu.com/timg?image&amp;quality=80&amp;size=b9999_10000&amp;sec=1559972441021&amp;di=edc0ae38c03883f89ffb078074e19539&amp;imgtype=0&amp;src=http%3A%2F%2Fwww.juimg.com%2Ftuku%2Fyulantu%2F140629%2F330808-140629110Z159.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7700" t="59093" r="2639" b="32557"/>
            <a:stretch>
              <a:fillRect/>
            </a:stretch>
          </p:blipFill>
          <p:spPr bwMode="auto">
            <a:xfrm>
              <a:off x="103395" y="1203598"/>
              <a:ext cx="666820" cy="572061"/>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717782" y="1259536"/>
              <a:ext cx="2859468" cy="398678"/>
            </a:xfrm>
            <a:prstGeom prst="rect">
              <a:avLst/>
            </a:prstGeom>
          </p:spPr>
          <p:txBody>
            <a:bodyPr wrap="square">
              <a:spAutoFit/>
            </a:bodyPr>
            <a:lstStyle/>
            <a:p>
              <a:pPr algn="l"/>
              <a:r>
                <a:rPr lang="zh-CN" altLang="en-US" sz="2000" b="1" dirty="0" smtClean="0">
                  <a:solidFill>
                    <a:schemeClr val="bg1"/>
                  </a:solidFill>
                  <a:sym typeface="+mn-ea"/>
                </a:rPr>
                <a:t>三、创新体育教学方法的对策</a:t>
              </a:r>
              <a:endParaRPr lang="zh-CN" altLang="en-US" sz="2000" b="1" dirty="0">
                <a:solidFill>
                  <a:schemeClr val="bg1"/>
                </a:solidFill>
              </a:endParaRPr>
            </a:p>
          </p:txBody>
        </p:sp>
      </p:grpSp>
      <p:sp>
        <p:nvSpPr>
          <p:cNvPr id="100" name="文本框 99"/>
          <p:cNvSpPr txBox="1"/>
          <p:nvPr/>
        </p:nvSpPr>
        <p:spPr>
          <a:xfrm>
            <a:off x="416560" y="1059815"/>
            <a:ext cx="8310880" cy="4194810"/>
          </a:xfrm>
          <a:prstGeom prst="rect">
            <a:avLst/>
          </a:prstGeom>
          <a:noFill/>
          <a:ln w="9525">
            <a:noFill/>
          </a:ln>
        </p:spPr>
        <p:txBody>
          <a:bodyPr wrap="square">
            <a:spAutoFit/>
          </a:bodyPr>
          <a:lstStyle/>
          <a:p>
            <a:pPr indent="457200" fontAlgn="auto">
              <a:lnSpc>
                <a:spcPts val="3200"/>
              </a:lnSpc>
            </a:pPr>
            <a:r>
              <a:rPr lang="zh-CN" sz="2400" b="1" dirty="0">
                <a:solidFill>
                  <a:schemeClr val="accent1"/>
                </a:solidFill>
                <a:effectLst>
                  <a:outerShdw blurRad="38100" dist="25400" dir="5400000" algn="ctr" rotWithShape="0">
                    <a:srgbClr val="6E747A">
                      <a:alpha val="43000"/>
                    </a:srgbClr>
                  </a:outerShdw>
                </a:effectLst>
                <a:latin typeface="Calibri" panose="020F0502020204030204" charset="0"/>
                <a:ea typeface="宋体" panose="02010600030101010101" pitchFamily="2" charset="-122"/>
              </a:rPr>
              <a:t>三</a:t>
            </a:r>
            <a:r>
              <a:rPr sz="2400" b="1" dirty="0">
                <a:solidFill>
                  <a:schemeClr val="accent1"/>
                </a:solidFill>
                <a:effectLst>
                  <a:outerShdw blurRad="38100" dist="25400" dir="5400000" algn="ctr" rotWithShape="0">
                    <a:srgbClr val="6E747A">
                      <a:alpha val="43000"/>
                    </a:srgbClr>
                  </a:outerShdw>
                </a:effectLst>
                <a:latin typeface="Calibri" panose="020F0502020204030204" charset="0"/>
                <a:ea typeface="宋体" panose="02010600030101010101" pitchFamily="2" charset="-122"/>
              </a:rPr>
              <a:t>、</a:t>
            </a:r>
            <a:r>
              <a:rPr lang="zh-CN" sz="2400" b="1" dirty="0">
                <a:solidFill>
                  <a:schemeClr val="accent1"/>
                </a:solidFill>
                <a:effectLst>
                  <a:outerShdw blurRad="38100" dist="25400" dir="5400000" algn="ctr" rotWithShape="0">
                    <a:srgbClr val="6E747A">
                      <a:alpha val="43000"/>
                    </a:srgbClr>
                  </a:outerShdw>
                </a:effectLst>
                <a:latin typeface="Calibri" panose="020F0502020204030204" charset="0"/>
                <a:ea typeface="宋体" panose="02010600030101010101" pitchFamily="2" charset="-122"/>
              </a:rPr>
              <a:t>合作学习法，提高教学质量</a:t>
            </a:r>
            <a:r>
              <a:rPr sz="2400" b="0" dirty="0">
                <a:solidFill>
                  <a:schemeClr val="accent1"/>
                </a:solidFill>
                <a:effectLst>
                  <a:outerShdw blurRad="38100" dist="25400" dir="5400000" algn="ctr" rotWithShape="0">
                    <a:srgbClr val="6E747A">
                      <a:alpha val="43000"/>
                    </a:srgbClr>
                  </a:outerShdw>
                </a:effectLst>
                <a:latin typeface="Calibri" panose="020F0502020204030204" charset="0"/>
                <a:ea typeface="宋体" panose="02010600030101010101" pitchFamily="2" charset="-122"/>
              </a:rPr>
              <a:t>。</a:t>
            </a:r>
            <a:endParaRPr sz="2400" b="0" dirty="0">
              <a:solidFill>
                <a:schemeClr val="accent1"/>
              </a:solidFill>
              <a:effectLst>
                <a:outerShdw blurRad="38100" dist="25400" dir="5400000" algn="ctr" rotWithShape="0">
                  <a:srgbClr val="6E747A">
                    <a:alpha val="43000"/>
                  </a:srgbClr>
                </a:outerShdw>
              </a:effectLst>
              <a:latin typeface="Calibri" panose="020F0502020204030204" charset="0"/>
              <a:ea typeface="宋体" panose="02010600030101010101" pitchFamily="2" charset="-122"/>
            </a:endParaRPr>
          </a:p>
          <a:p>
            <a:pPr indent="457200" fontAlgn="auto">
              <a:lnSpc>
                <a:spcPts val="3200"/>
              </a:lnSpc>
            </a:pPr>
            <a:r>
              <a:rPr lang="en-US" sz="1600" b="0" dirty="0">
                <a:solidFill>
                  <a:schemeClr val="tx1"/>
                </a:solidFill>
                <a:effectLst>
                  <a:outerShdw blurRad="38100" dist="25400" dir="5400000" algn="ctr" rotWithShape="0">
                    <a:srgbClr val="6E747A">
                      <a:alpha val="43000"/>
                    </a:srgbClr>
                  </a:outerShdw>
                </a:effectLst>
                <a:latin typeface="Calibri" panose="020F0502020204030204" charset="0"/>
                <a:ea typeface="宋体" panose="02010600030101010101" pitchFamily="2" charset="-122"/>
              </a:rPr>
              <a:t>   </a:t>
            </a:r>
            <a:r>
              <a:rPr sz="1600" b="0" dirty="0">
                <a:solidFill>
                  <a:schemeClr val="tx1"/>
                </a:solidFill>
                <a:effectLst>
                  <a:outerShdw blurRad="38100" dist="25400" dir="5400000" algn="ctr" rotWithShape="0">
                    <a:srgbClr val="6E747A">
                      <a:alpha val="43000"/>
                    </a:srgbClr>
                  </a:outerShdw>
                </a:effectLst>
                <a:latin typeface="Calibri" panose="020F0502020204030204" charset="0"/>
                <a:ea typeface="宋体" panose="02010600030101010101" pitchFamily="2" charset="-122"/>
              </a:rPr>
              <a:t>在小学体育教学中，对学生运动能力的训练是一项重要的教学任务。我们在教学中，采用小组合作学习的方式对学生进行运动能力的训练，使学生在发展运动能力的同时，有效增进了同学间的友誼，学会了与他人合作，学会了包容他人，学会了尊重他人</a:t>
            </a:r>
            <a:endParaRPr sz="1600" b="0" dirty="0">
              <a:solidFill>
                <a:schemeClr val="tx1"/>
              </a:solidFill>
              <a:effectLst>
                <a:outerShdw blurRad="38100" dist="25400" dir="5400000" algn="ctr" rotWithShape="0">
                  <a:srgbClr val="6E747A">
                    <a:alpha val="43000"/>
                  </a:srgbClr>
                </a:outerShdw>
              </a:effectLst>
              <a:latin typeface="Calibri" panose="020F0502020204030204" charset="0"/>
              <a:ea typeface="宋体" panose="02010600030101010101" pitchFamily="2" charset="-122"/>
            </a:endParaRPr>
          </a:p>
          <a:p>
            <a:pPr indent="457200" fontAlgn="auto">
              <a:lnSpc>
                <a:spcPts val="3200"/>
              </a:lnSpc>
            </a:pPr>
            <a:r>
              <a:rPr sz="1600" b="0" dirty="0">
                <a:solidFill>
                  <a:schemeClr val="tx1"/>
                </a:solidFill>
                <a:effectLst>
                  <a:outerShdw blurRad="38100" dist="25400" dir="5400000" algn="ctr" rotWithShape="0">
                    <a:srgbClr val="6E747A">
                      <a:alpha val="43000"/>
                    </a:srgbClr>
                  </a:outerShdw>
                </a:effectLst>
                <a:latin typeface="Calibri" panose="020F0502020204030204" charset="0"/>
                <a:ea typeface="宋体" panose="02010600030101010101" pitchFamily="2" charset="-122"/>
              </a:rPr>
              <a:t>   例如，我们在</a:t>
            </a:r>
            <a:r>
              <a:rPr lang="zh-CN" sz="1600" b="0" dirty="0">
                <a:solidFill>
                  <a:schemeClr val="tx1"/>
                </a:solidFill>
                <a:effectLst>
                  <a:outerShdw blurRad="38100" dist="25400" dir="5400000" algn="ctr" rotWithShape="0">
                    <a:srgbClr val="6E747A">
                      <a:alpha val="43000"/>
                    </a:srgbClr>
                  </a:outerShdw>
                </a:effectLst>
                <a:latin typeface="Calibri" panose="020F0502020204030204" charset="0"/>
                <a:ea typeface="宋体" panose="02010600030101010101" pitchFamily="2" charset="-122"/>
              </a:rPr>
              <a:t>足球</a:t>
            </a:r>
            <a:r>
              <a:rPr sz="1600" b="0" dirty="0">
                <a:solidFill>
                  <a:schemeClr val="tx1"/>
                </a:solidFill>
                <a:effectLst>
                  <a:outerShdw blurRad="38100" dist="25400" dir="5400000" algn="ctr" rotWithShape="0">
                    <a:srgbClr val="6E747A">
                      <a:alpha val="43000"/>
                    </a:srgbClr>
                  </a:outerShdw>
                </a:effectLst>
                <a:latin typeface="Calibri" panose="020F0502020204030204" charset="0"/>
                <a:ea typeface="宋体" panose="02010600030101010101" pitchFamily="2" charset="-122"/>
              </a:rPr>
              <a:t>的传接球训练中，将学生分成不同的训练小组，每个小组5个人。首先进行原地传接球的训练，让5名学生呈环形站开，其中一名学生持球到场地中央，根据自身的意愿将球传给其他4人中的任意一人，得球学生则继续带球传球。在学生对原地训练较为熟练之后，进行动态训练，即5名学生站成环形队伍，在球场跑动传接球，从而有效提升了训练的水平。学生在小组合作学习过程中，能够逐渐培养默契感，从而发展团队精神，增进彼此友谊，获得社会能力的发展。 </a:t>
            </a:r>
            <a:endParaRPr sz="1600" b="0" dirty="0">
              <a:solidFill>
                <a:schemeClr val="tx1"/>
              </a:solidFill>
              <a:effectLst>
                <a:outerShdw blurRad="38100" dist="25400" dir="5400000" algn="ctr" rotWithShape="0">
                  <a:srgbClr val="6E747A">
                    <a:alpha val="43000"/>
                  </a:srgbClr>
                </a:outerShdw>
              </a:effectLst>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strVal val="4/3*#ppt_w"/>
                                          </p:val>
                                        </p:tav>
                                        <p:tav tm="100000">
                                          <p:val>
                                            <p:strVal val="#ppt_w"/>
                                          </p:val>
                                        </p:tav>
                                      </p:tavLst>
                                    </p:anim>
                                    <p:anim calcmode="lin" valueType="num">
                                      <p:cBhvr>
                                        <p:cTn id="8" dur="500" fill="hold"/>
                                        <p:tgtEl>
                                          <p:spTgt spid="3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460" y="635"/>
            <a:ext cx="9176335" cy="5163367"/>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组合 80"/>
          <p:cNvGrpSpPr/>
          <p:nvPr/>
        </p:nvGrpSpPr>
        <p:grpSpPr>
          <a:xfrm>
            <a:off x="1961409" y="1804317"/>
            <a:ext cx="1306135" cy="1269327"/>
            <a:chOff x="2132199" y="770251"/>
            <a:chExt cx="1306135" cy="1269327"/>
          </a:xfrm>
        </p:grpSpPr>
        <p:grpSp>
          <p:nvGrpSpPr>
            <p:cNvPr id="82" name="组合 81"/>
            <p:cNvGrpSpPr/>
            <p:nvPr/>
          </p:nvGrpSpPr>
          <p:grpSpPr>
            <a:xfrm>
              <a:off x="2132199" y="770251"/>
              <a:ext cx="1306135" cy="1269327"/>
              <a:chOff x="4345444" y="2542859"/>
              <a:chExt cx="1810550" cy="1811205"/>
            </a:xfrm>
          </p:grpSpPr>
          <p:grpSp>
            <p:nvGrpSpPr>
              <p:cNvPr id="84" name="组合 8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86" name="同心圆 8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accent3"/>
                      </a:solidFill>
                    </a:ln>
                    <a:solidFill>
                      <a:schemeClr val="bg1"/>
                    </a:solidFill>
                    <a:latin typeface="微软雅黑" panose="020B0503020204020204" charset="-122"/>
                  </a:endParaRPr>
                </a:p>
              </p:txBody>
            </p:sp>
            <p:sp>
              <p:nvSpPr>
                <p:cNvPr id="87" name="椭圆 8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accent3"/>
                      </a:solidFill>
                    </a:ln>
                    <a:solidFill>
                      <a:schemeClr val="bg1"/>
                    </a:solidFill>
                    <a:latin typeface="微软雅黑" panose="020B0503020204020204" charset="-122"/>
                  </a:endParaRPr>
                </a:p>
              </p:txBody>
            </p:sp>
          </p:grpSp>
          <p:sp>
            <p:nvSpPr>
              <p:cNvPr id="85" name="椭圆 84"/>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accent3"/>
                    </a:solidFill>
                  </a:ln>
                  <a:solidFill>
                    <a:schemeClr val="bg1"/>
                  </a:solidFill>
                  <a:latin typeface="微软雅黑" panose="020B0503020204020204" charset="-122"/>
                </a:endParaRPr>
              </a:p>
            </p:txBody>
          </p:sp>
        </p:grpSp>
        <p:sp>
          <p:nvSpPr>
            <p:cNvPr id="83" name="TextBox 82"/>
            <p:cNvSpPr txBox="1"/>
            <p:nvPr/>
          </p:nvSpPr>
          <p:spPr>
            <a:xfrm>
              <a:off x="2431244" y="1068589"/>
              <a:ext cx="950693" cy="784830"/>
            </a:xfrm>
            <a:prstGeom prst="rect">
              <a:avLst/>
            </a:prstGeom>
            <a:noFill/>
          </p:spPr>
          <p:txBody>
            <a:bodyPr wrap="square" rtlCol="0">
              <a:spAutoFit/>
            </a:bodyPr>
            <a:lstStyle/>
            <a:p>
              <a:r>
                <a:rPr lang="zh-CN" altLang="en-US" sz="4500" b="1" dirty="0">
                  <a:ln>
                    <a:solidFill>
                      <a:schemeClr val="accent3"/>
                    </a:solidFill>
                  </a:ln>
                  <a:solidFill>
                    <a:schemeClr val="bg1"/>
                  </a:solidFill>
                  <a:latin typeface="华文楷体" panose="02010600040101010101" pitchFamily="2" charset="-122"/>
                  <a:ea typeface="华文楷体" panose="02010600040101010101" pitchFamily="2" charset="-122"/>
                </a:rPr>
                <a:t>敬 </a:t>
              </a:r>
              <a:endParaRPr lang="zh-CN" altLang="en-US" sz="4500" b="1" dirty="0">
                <a:ln>
                  <a:solidFill>
                    <a:schemeClr val="accent3"/>
                  </a:solidFill>
                </a:ln>
                <a:solidFill>
                  <a:schemeClr val="bg1"/>
                </a:solidFill>
                <a:latin typeface="华文楷体" panose="02010600040101010101" pitchFamily="2" charset="-122"/>
                <a:ea typeface="华文楷体" panose="02010600040101010101" pitchFamily="2" charset="-122"/>
              </a:endParaRPr>
            </a:p>
          </p:txBody>
        </p:sp>
      </p:grpSp>
      <p:grpSp>
        <p:nvGrpSpPr>
          <p:cNvPr id="88" name="组合 87"/>
          <p:cNvGrpSpPr/>
          <p:nvPr/>
        </p:nvGrpSpPr>
        <p:grpSpPr>
          <a:xfrm>
            <a:off x="3132731" y="2088175"/>
            <a:ext cx="1306135" cy="1269327"/>
            <a:chOff x="2132199" y="770251"/>
            <a:chExt cx="1306135" cy="1269327"/>
          </a:xfrm>
        </p:grpSpPr>
        <p:grpSp>
          <p:nvGrpSpPr>
            <p:cNvPr id="89" name="组合 88"/>
            <p:cNvGrpSpPr/>
            <p:nvPr/>
          </p:nvGrpSpPr>
          <p:grpSpPr>
            <a:xfrm>
              <a:off x="2132199" y="770251"/>
              <a:ext cx="1306135" cy="1269327"/>
              <a:chOff x="4345444" y="2542859"/>
              <a:chExt cx="1810550" cy="1811205"/>
            </a:xfrm>
          </p:grpSpPr>
          <p:grpSp>
            <p:nvGrpSpPr>
              <p:cNvPr id="91" name="组合 9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3" name="同心圆 9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accent3"/>
                      </a:solidFill>
                    </a:ln>
                    <a:solidFill>
                      <a:schemeClr val="bg1"/>
                    </a:solidFill>
                    <a:latin typeface="微软雅黑" panose="020B0503020204020204" charset="-122"/>
                  </a:endParaRPr>
                </a:p>
              </p:txBody>
            </p:sp>
            <p:sp>
              <p:nvSpPr>
                <p:cNvPr id="94" name="椭圆 9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accent3"/>
                      </a:solidFill>
                    </a:ln>
                    <a:solidFill>
                      <a:schemeClr val="bg1"/>
                    </a:solidFill>
                    <a:latin typeface="微软雅黑" panose="020B0503020204020204" charset="-122"/>
                  </a:endParaRPr>
                </a:p>
              </p:txBody>
            </p:sp>
          </p:grpSp>
          <p:sp>
            <p:nvSpPr>
              <p:cNvPr id="92" name="椭圆 91"/>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accent3"/>
                    </a:solidFill>
                  </a:ln>
                  <a:solidFill>
                    <a:schemeClr val="bg1"/>
                  </a:solidFill>
                  <a:latin typeface="微软雅黑" panose="020B0503020204020204" charset="-122"/>
                </a:endParaRPr>
              </a:p>
            </p:txBody>
          </p:sp>
        </p:grpSp>
        <p:sp>
          <p:nvSpPr>
            <p:cNvPr id="90" name="TextBox 11"/>
            <p:cNvSpPr txBox="1"/>
            <p:nvPr/>
          </p:nvSpPr>
          <p:spPr>
            <a:xfrm>
              <a:off x="2431244" y="1068589"/>
              <a:ext cx="950693" cy="784830"/>
            </a:xfrm>
            <a:prstGeom prst="rect">
              <a:avLst/>
            </a:prstGeom>
            <a:noFill/>
          </p:spPr>
          <p:txBody>
            <a:bodyPr wrap="square" rtlCol="0">
              <a:spAutoFit/>
            </a:bodyPr>
            <a:lstStyle/>
            <a:p>
              <a:r>
                <a:rPr lang="zh-CN" altLang="en-US" sz="4500" b="1" dirty="0">
                  <a:ln>
                    <a:solidFill>
                      <a:schemeClr val="accent3"/>
                    </a:solidFill>
                  </a:ln>
                  <a:solidFill>
                    <a:schemeClr val="bg1"/>
                  </a:solidFill>
                  <a:latin typeface="华文楷体" panose="02010600040101010101" pitchFamily="2" charset="-122"/>
                  <a:ea typeface="华文楷体" panose="02010600040101010101" pitchFamily="2" charset="-122"/>
                </a:rPr>
                <a:t>请</a:t>
              </a:r>
              <a:endParaRPr lang="zh-CN" altLang="en-US" sz="4500" b="1" dirty="0">
                <a:ln>
                  <a:solidFill>
                    <a:schemeClr val="accent3"/>
                  </a:solidFill>
                </a:ln>
                <a:solidFill>
                  <a:schemeClr val="bg1"/>
                </a:solidFill>
                <a:latin typeface="华文楷体" panose="02010600040101010101" pitchFamily="2" charset="-122"/>
                <a:ea typeface="华文楷体" panose="02010600040101010101" pitchFamily="2" charset="-122"/>
              </a:endParaRPr>
            </a:p>
          </p:txBody>
        </p:sp>
      </p:grpSp>
      <p:grpSp>
        <p:nvGrpSpPr>
          <p:cNvPr id="31" name="组合 30"/>
          <p:cNvGrpSpPr/>
          <p:nvPr/>
        </p:nvGrpSpPr>
        <p:grpSpPr>
          <a:xfrm>
            <a:off x="4330262" y="1779662"/>
            <a:ext cx="1306135" cy="1269327"/>
            <a:chOff x="2132199" y="770251"/>
            <a:chExt cx="1306135" cy="1269327"/>
          </a:xfrm>
        </p:grpSpPr>
        <p:grpSp>
          <p:nvGrpSpPr>
            <p:cNvPr id="32" name="组合 31"/>
            <p:cNvGrpSpPr/>
            <p:nvPr/>
          </p:nvGrpSpPr>
          <p:grpSpPr>
            <a:xfrm>
              <a:off x="2132199" y="770251"/>
              <a:ext cx="1306135" cy="1269327"/>
              <a:chOff x="4345444" y="2542859"/>
              <a:chExt cx="1810550" cy="1811205"/>
            </a:xfrm>
          </p:grpSpPr>
          <p:grpSp>
            <p:nvGrpSpPr>
              <p:cNvPr id="34" name="组合 3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6" name="同心圆 3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accent3"/>
                      </a:solidFill>
                    </a:ln>
                    <a:solidFill>
                      <a:schemeClr val="bg1"/>
                    </a:solidFill>
                    <a:latin typeface="微软雅黑" panose="020B0503020204020204" charset="-122"/>
                  </a:endParaRPr>
                </a:p>
              </p:txBody>
            </p:sp>
            <p:sp>
              <p:nvSpPr>
                <p:cNvPr id="37" name="椭圆 3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accent3"/>
                      </a:solidFill>
                    </a:ln>
                    <a:solidFill>
                      <a:schemeClr val="bg1"/>
                    </a:solidFill>
                    <a:latin typeface="微软雅黑" panose="020B0503020204020204" charset="-122"/>
                  </a:endParaRPr>
                </a:p>
              </p:txBody>
            </p:sp>
          </p:grpSp>
          <p:sp>
            <p:nvSpPr>
              <p:cNvPr id="35" name="椭圆 34"/>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accent3"/>
                    </a:solidFill>
                  </a:ln>
                  <a:solidFill>
                    <a:schemeClr val="bg1"/>
                  </a:solidFill>
                  <a:latin typeface="微软雅黑" panose="020B0503020204020204" charset="-122"/>
                </a:endParaRPr>
              </a:p>
            </p:txBody>
          </p:sp>
        </p:grpSp>
        <p:sp>
          <p:nvSpPr>
            <p:cNvPr id="33" name="TextBox 11"/>
            <p:cNvSpPr txBox="1"/>
            <p:nvPr/>
          </p:nvSpPr>
          <p:spPr>
            <a:xfrm>
              <a:off x="2431244" y="1068589"/>
              <a:ext cx="950693" cy="784830"/>
            </a:xfrm>
            <a:prstGeom prst="rect">
              <a:avLst/>
            </a:prstGeom>
            <a:noFill/>
          </p:spPr>
          <p:txBody>
            <a:bodyPr wrap="square" rtlCol="0">
              <a:spAutoFit/>
            </a:bodyPr>
            <a:lstStyle/>
            <a:p>
              <a:r>
                <a:rPr lang="zh-CN" altLang="en-US" sz="4500" b="1" dirty="0">
                  <a:ln>
                    <a:solidFill>
                      <a:schemeClr val="accent3"/>
                    </a:solidFill>
                  </a:ln>
                  <a:solidFill>
                    <a:schemeClr val="bg1"/>
                  </a:solidFill>
                  <a:latin typeface="华文楷体" panose="02010600040101010101" pitchFamily="2" charset="-122"/>
                  <a:ea typeface="华文楷体" panose="02010600040101010101" pitchFamily="2" charset="-122"/>
                </a:rPr>
                <a:t>指</a:t>
              </a:r>
              <a:endParaRPr lang="zh-CN" altLang="en-US" sz="4500" b="1" dirty="0">
                <a:ln>
                  <a:solidFill>
                    <a:schemeClr val="accent3"/>
                  </a:solidFill>
                </a:ln>
                <a:solidFill>
                  <a:schemeClr val="bg1"/>
                </a:solidFill>
                <a:latin typeface="华文楷体" panose="02010600040101010101" pitchFamily="2" charset="-122"/>
                <a:ea typeface="华文楷体" panose="02010600040101010101" pitchFamily="2" charset="-122"/>
              </a:endParaRPr>
            </a:p>
          </p:txBody>
        </p:sp>
      </p:grpSp>
      <p:grpSp>
        <p:nvGrpSpPr>
          <p:cNvPr id="38" name="组合 37"/>
          <p:cNvGrpSpPr/>
          <p:nvPr/>
        </p:nvGrpSpPr>
        <p:grpSpPr>
          <a:xfrm>
            <a:off x="5557764" y="2045521"/>
            <a:ext cx="1306135" cy="1269327"/>
            <a:chOff x="2132199" y="770251"/>
            <a:chExt cx="1306135" cy="1269327"/>
          </a:xfrm>
        </p:grpSpPr>
        <p:grpSp>
          <p:nvGrpSpPr>
            <p:cNvPr id="39" name="组合 38"/>
            <p:cNvGrpSpPr/>
            <p:nvPr/>
          </p:nvGrpSpPr>
          <p:grpSpPr>
            <a:xfrm>
              <a:off x="2132199" y="770251"/>
              <a:ext cx="1306135" cy="1269327"/>
              <a:chOff x="4345444" y="2542859"/>
              <a:chExt cx="1810550" cy="1811205"/>
            </a:xfrm>
          </p:grpSpPr>
          <p:grpSp>
            <p:nvGrpSpPr>
              <p:cNvPr id="41" name="组合 4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3" name="同心圆 4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accent3"/>
                      </a:solidFill>
                    </a:ln>
                    <a:solidFill>
                      <a:schemeClr val="bg1"/>
                    </a:solidFill>
                    <a:latin typeface="微软雅黑" panose="020B0503020204020204" charset="-122"/>
                  </a:endParaRPr>
                </a:p>
              </p:txBody>
            </p:sp>
            <p:sp>
              <p:nvSpPr>
                <p:cNvPr id="44" name="椭圆 4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accent3"/>
                      </a:solidFill>
                    </a:ln>
                    <a:solidFill>
                      <a:schemeClr val="bg1"/>
                    </a:solidFill>
                    <a:latin typeface="微软雅黑" panose="020B0503020204020204" charset="-122"/>
                  </a:endParaRPr>
                </a:p>
              </p:txBody>
            </p:sp>
          </p:grpSp>
          <p:sp>
            <p:nvSpPr>
              <p:cNvPr id="42" name="椭圆 41"/>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accent3"/>
                    </a:solidFill>
                  </a:ln>
                  <a:solidFill>
                    <a:schemeClr val="bg1"/>
                  </a:solidFill>
                  <a:latin typeface="微软雅黑" panose="020B0503020204020204" charset="-122"/>
                </a:endParaRPr>
              </a:p>
            </p:txBody>
          </p:sp>
        </p:grpSp>
        <p:sp>
          <p:nvSpPr>
            <p:cNvPr id="40" name="TextBox 11"/>
            <p:cNvSpPr txBox="1"/>
            <p:nvPr/>
          </p:nvSpPr>
          <p:spPr>
            <a:xfrm>
              <a:off x="2431244" y="1068589"/>
              <a:ext cx="950693" cy="784830"/>
            </a:xfrm>
            <a:prstGeom prst="rect">
              <a:avLst/>
            </a:prstGeom>
            <a:noFill/>
          </p:spPr>
          <p:txBody>
            <a:bodyPr wrap="square" rtlCol="0">
              <a:spAutoFit/>
            </a:bodyPr>
            <a:lstStyle/>
            <a:p>
              <a:r>
                <a:rPr lang="zh-CN" altLang="en-US" sz="4500" b="1" dirty="0">
                  <a:ln>
                    <a:solidFill>
                      <a:schemeClr val="accent3"/>
                    </a:solidFill>
                  </a:ln>
                  <a:solidFill>
                    <a:schemeClr val="bg1"/>
                  </a:solidFill>
                  <a:latin typeface="华文楷体" panose="02010600040101010101" pitchFamily="2" charset="-122"/>
                  <a:ea typeface="华文楷体" panose="02010600040101010101" pitchFamily="2" charset="-122"/>
                </a:rPr>
                <a:t>导</a:t>
              </a:r>
              <a:endParaRPr lang="zh-CN" altLang="en-US" sz="4500" b="1" dirty="0">
                <a:ln>
                  <a:solidFill>
                    <a:schemeClr val="accent3"/>
                  </a:solidFill>
                </a:ln>
                <a:solidFill>
                  <a:schemeClr val="bg1"/>
                </a:solidFill>
                <a:latin typeface="华文楷体" panose="02010600040101010101" pitchFamily="2" charset="-122"/>
                <a:ea typeface="华文楷体" panose="02010600040101010101" pitchFamily="2" charset="-122"/>
              </a:endParaRPr>
            </a:p>
          </p:txBody>
        </p:sp>
      </p:grpSp>
      <p:pic>
        <p:nvPicPr>
          <p:cNvPr id="45" name="图片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5" y="2870190"/>
            <a:ext cx="9168957" cy="229384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1250" fill="hold"/>
                                        <p:tgtEl>
                                          <p:spTgt spid="78"/>
                                        </p:tgtEl>
                                        <p:attrNameLst>
                                          <p:attrName>ppt_w</p:attrName>
                                        </p:attrNameLst>
                                      </p:cBhvr>
                                      <p:tavLst>
                                        <p:tav tm="0">
                                          <p:val>
                                            <p:strVal val="4/3*#ppt_w"/>
                                          </p:val>
                                        </p:tav>
                                        <p:tav tm="100000">
                                          <p:val>
                                            <p:strVal val="#ppt_w"/>
                                          </p:val>
                                        </p:tav>
                                      </p:tavLst>
                                    </p:anim>
                                    <p:anim calcmode="lin" valueType="num">
                                      <p:cBhvr>
                                        <p:cTn id="8" dur="1250" fill="hold"/>
                                        <p:tgtEl>
                                          <p:spTgt spid="78"/>
                                        </p:tgtEl>
                                        <p:attrNameLst>
                                          <p:attrName>ppt_h</p:attrName>
                                        </p:attrNameLst>
                                      </p:cBhvr>
                                      <p:tavLst>
                                        <p:tav tm="0">
                                          <p:val>
                                            <p:strVal val="4/3*#ppt_h"/>
                                          </p:val>
                                        </p:tav>
                                        <p:tav tm="100000">
                                          <p:val>
                                            <p:strVal val="#ppt_h"/>
                                          </p:val>
                                        </p:tav>
                                      </p:tavLst>
                                    </p:anim>
                                  </p:childTnLst>
                                </p:cTn>
                              </p:par>
                              <p:par>
                                <p:cTn id="9" presetID="53" presetClass="entr" presetSubtype="16" fill="hold" nodeType="with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p:cTn id="11" dur="500" fill="hold"/>
                                        <p:tgtEl>
                                          <p:spTgt spid="81"/>
                                        </p:tgtEl>
                                        <p:attrNameLst>
                                          <p:attrName>ppt_w</p:attrName>
                                        </p:attrNameLst>
                                      </p:cBhvr>
                                      <p:tavLst>
                                        <p:tav tm="0">
                                          <p:val>
                                            <p:fltVal val="0"/>
                                          </p:val>
                                        </p:tav>
                                        <p:tav tm="100000">
                                          <p:val>
                                            <p:strVal val="#ppt_w"/>
                                          </p:val>
                                        </p:tav>
                                      </p:tavLst>
                                    </p:anim>
                                    <p:anim calcmode="lin" valueType="num">
                                      <p:cBhvr>
                                        <p:cTn id="12" dur="500" fill="hold"/>
                                        <p:tgtEl>
                                          <p:spTgt spid="81"/>
                                        </p:tgtEl>
                                        <p:attrNameLst>
                                          <p:attrName>ppt_h</p:attrName>
                                        </p:attrNameLst>
                                      </p:cBhvr>
                                      <p:tavLst>
                                        <p:tav tm="0">
                                          <p:val>
                                            <p:fltVal val="0"/>
                                          </p:val>
                                        </p:tav>
                                        <p:tav tm="100000">
                                          <p:val>
                                            <p:strVal val="#ppt_h"/>
                                          </p:val>
                                        </p:tav>
                                      </p:tavLst>
                                    </p:anim>
                                    <p:animEffect transition="in" filter="fade">
                                      <p:cBhvr>
                                        <p:cTn id="13" dur="500"/>
                                        <p:tgtEl>
                                          <p:spTgt spid="81"/>
                                        </p:tgtEl>
                                      </p:cBhvr>
                                    </p:animEffect>
                                  </p:childTnLst>
                                </p:cTn>
                              </p:par>
                              <p:par>
                                <p:cTn id="14" presetID="53" presetClass="entr" presetSubtype="16" fill="hold" nodeType="with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par>
                                <p:cTn id="19" presetID="53" presetClass="entr" presetSubtype="16"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par>
                                <p:cTn id="24" presetID="53" presetClass="entr" presetSubtype="16"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animEffect transition="in" filter="fade">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733" y="-10653"/>
            <a:ext cx="9161315" cy="5143500"/>
          </a:xfrm>
          <a:prstGeom prst="rect">
            <a:avLst/>
          </a:prstGeom>
        </p:spPr>
      </p:pic>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572000" y="2978590"/>
            <a:ext cx="4598048" cy="2154257"/>
          </a:xfrm>
          <a:prstGeom prst="rect">
            <a:avLst/>
          </a:prstGeom>
        </p:spPr>
      </p:pic>
      <p:sp>
        <p:nvSpPr>
          <p:cNvPr id="15" name="Freeform 5"/>
          <p:cNvSpPr/>
          <p:nvPr/>
        </p:nvSpPr>
        <p:spPr bwMode="auto">
          <a:xfrm>
            <a:off x="6550588" y="0"/>
            <a:ext cx="2325025" cy="987574"/>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chemeClr val="accent2"/>
          </a:solidFill>
          <a:ln w="9525" cap="flat">
            <a:noFill/>
            <a:prstDash val="solid"/>
            <a:miter lim="800000"/>
          </a:ln>
          <a:effectLst>
            <a:innerShdw blurRad="63500" dist="50800" dir="13500000">
              <a:prstClr val="black">
                <a:alpha val="50000"/>
              </a:prstClr>
            </a:innerShdw>
          </a:effectLst>
        </p:spPr>
        <p:txBody>
          <a:bodyPr vert="horz" wrap="square" lIns="68562" tIns="34281" rIns="68562" bIns="34281" numCol="1" anchor="t" anchorCtr="0" compatLnSpc="1"/>
          <a:lstStyle/>
          <a:p>
            <a:endParaRPr lang="zh-CN" altLang="en-US"/>
          </a:p>
        </p:txBody>
      </p:sp>
      <p:sp>
        <p:nvSpPr>
          <p:cNvPr id="16" name="TextBox 59"/>
          <p:cNvSpPr txBox="1">
            <a:spLocks noChangeArrowheads="1"/>
          </p:cNvSpPr>
          <p:nvPr/>
        </p:nvSpPr>
        <p:spPr bwMode="auto">
          <a:xfrm>
            <a:off x="6461075" y="123478"/>
            <a:ext cx="2431405" cy="678629"/>
          </a:xfrm>
          <a:prstGeom prst="rect">
            <a:avLst/>
          </a:prstGeom>
          <a:no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165">
              <a:lnSpc>
                <a:spcPct val="120000"/>
              </a:lnSpc>
              <a:defRPr/>
            </a:pPr>
            <a:r>
              <a:rPr lang="zh-CN" altLang="en-US" sz="3300" b="1" kern="0" dirty="0">
                <a:ln>
                  <a:solidFill>
                    <a:schemeClr val="accent3">
                      <a:lumMod val="90000"/>
                      <a:lumOff val="10000"/>
                    </a:schemeClr>
                  </a:solidFill>
                </a:ln>
                <a:solidFill>
                  <a:schemeClr val="bg1"/>
                </a:solidFill>
                <a:latin typeface="微软雅黑" panose="020B0503020204020204" charset="-122"/>
                <a:ea typeface="微软雅黑" panose="020B0503020204020204" charset="-122"/>
              </a:rPr>
              <a:t>目  录</a:t>
            </a:r>
            <a:r>
              <a:rPr lang="zh-CN" altLang="en-US" sz="2700" b="1" kern="0" dirty="0">
                <a:ln>
                  <a:solidFill>
                    <a:schemeClr val="accent3">
                      <a:lumMod val="90000"/>
                      <a:lumOff val="10000"/>
                    </a:schemeClr>
                  </a:solidFill>
                </a:ln>
                <a:solidFill>
                  <a:schemeClr val="accent2"/>
                </a:solidFill>
                <a:latin typeface="微软雅黑" panose="020B0503020204020204" charset="-122"/>
                <a:ea typeface="微软雅黑" panose="020B0503020204020204" charset="-122"/>
              </a:rPr>
              <a:t> </a:t>
            </a:r>
            <a:endParaRPr lang="en-US" altLang="zh-CN" sz="2700" b="1" kern="0" dirty="0">
              <a:ln>
                <a:solidFill>
                  <a:schemeClr val="accent3">
                    <a:lumMod val="90000"/>
                    <a:lumOff val="10000"/>
                  </a:schemeClr>
                </a:solidFill>
              </a:ln>
              <a:solidFill>
                <a:schemeClr val="accent2"/>
              </a:solidFill>
              <a:latin typeface="微软雅黑" panose="020B0503020204020204" charset="-122"/>
              <a:ea typeface="微软雅黑" panose="020B0503020204020204" charset="-122"/>
            </a:endParaRPr>
          </a:p>
        </p:txBody>
      </p:sp>
      <p:grpSp>
        <p:nvGrpSpPr>
          <p:cNvPr id="4" name="组合 3"/>
          <p:cNvGrpSpPr/>
          <p:nvPr/>
        </p:nvGrpSpPr>
        <p:grpSpPr>
          <a:xfrm>
            <a:off x="142844" y="436865"/>
            <a:ext cx="6715172" cy="609531"/>
            <a:chOff x="35496" y="1166217"/>
            <a:chExt cx="3600400" cy="609531"/>
          </a:xfrm>
        </p:grpSpPr>
        <p:sp>
          <p:nvSpPr>
            <p:cNvPr id="11" name="Rounded Rectangle 1"/>
            <p:cNvSpPr/>
            <p:nvPr/>
          </p:nvSpPr>
          <p:spPr>
            <a:xfrm flipH="1">
              <a:off x="35496" y="1166217"/>
              <a:ext cx="3600400" cy="609531"/>
            </a:xfrm>
            <a:custGeom>
              <a:avLst/>
              <a:gdLst/>
              <a:ahLst/>
              <a:cxnLst/>
              <a:rect l="l" t="t" r="r" b="b"/>
              <a:pathLst>
                <a:path w="2818280" h="609531">
                  <a:moveTo>
                    <a:pt x="2818280" y="0"/>
                  </a:moveTo>
                  <a:lnTo>
                    <a:pt x="2818280" y="598951"/>
                  </a:lnTo>
                  <a:lnTo>
                    <a:pt x="299453" y="609531"/>
                  </a:lnTo>
                  <a:cubicBezTo>
                    <a:pt x="134070" y="609531"/>
                    <a:pt x="0" y="475462"/>
                    <a:pt x="0" y="310078"/>
                  </a:cubicBezTo>
                  <a:cubicBezTo>
                    <a:pt x="0" y="144695"/>
                    <a:pt x="134070" y="10625"/>
                    <a:pt x="299453" y="10625"/>
                  </a:cubicBezTo>
                  <a:close/>
                </a:path>
              </a:pathLst>
            </a:custGeom>
            <a:solidFill>
              <a:schemeClr val="accent2"/>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11" tIns="45705" rIns="91411" bIns="45705" rtlCol="0" anchor="ctr"/>
            <a:lstStyle/>
            <a:p>
              <a:pPr algn="ctr"/>
              <a:endParaRPr lang="en-US">
                <a:latin typeface="微软雅黑" panose="020B0503020204020204" charset="-122"/>
                <a:ea typeface="微软雅黑" panose="020B0503020204020204" charset="-122"/>
              </a:endParaRPr>
            </a:p>
          </p:txBody>
        </p:sp>
        <p:pic>
          <p:nvPicPr>
            <p:cNvPr id="4098" name="Picture 2" descr="https://timgsa.baidu.com/timg?image&amp;quality=80&amp;size=b9999_10000&amp;sec=1559972441021&amp;di=edc0ae38c03883f89ffb078074e19539&amp;imgtype=0&amp;src=http%3A%2F%2Fwww.juimg.com%2Ftuku%2Fyulantu%2F140629%2F330808-140629110Z159.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7700" t="59093" r="2639" b="32557"/>
            <a:stretch>
              <a:fillRect/>
            </a:stretch>
          </p:blipFill>
          <p:spPr bwMode="auto">
            <a:xfrm>
              <a:off x="103395" y="1203598"/>
              <a:ext cx="353424" cy="572061"/>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495122" y="1278061"/>
              <a:ext cx="2780735" cy="398780"/>
            </a:xfrm>
            <a:prstGeom prst="rect">
              <a:avLst/>
            </a:prstGeom>
          </p:spPr>
          <p:txBody>
            <a:bodyPr wrap="square">
              <a:spAutoFit/>
            </a:bodyPr>
            <a:lstStyle/>
            <a:p>
              <a:pPr algn="dist"/>
              <a:r>
                <a:rPr lang="zh-CN" altLang="en-US" sz="2000" b="1" dirty="0" smtClean="0">
                  <a:solidFill>
                    <a:schemeClr val="bg1"/>
                  </a:solidFill>
                </a:rPr>
                <a:t>一、</a:t>
              </a:r>
              <a:r>
                <a:rPr lang="zh-CN" altLang="en-US" sz="2000" b="1" dirty="0" smtClean="0">
                  <a:solidFill>
                    <a:schemeClr val="bg1"/>
                  </a:solidFill>
                </a:rPr>
                <a:t>关于小学体育</a:t>
              </a:r>
              <a:r>
                <a:rPr lang="zh-CN" altLang="en-US" sz="2000" b="1" dirty="0" smtClean="0">
                  <a:solidFill>
                    <a:schemeClr val="bg1"/>
                  </a:solidFill>
                </a:rPr>
                <a:t>课程</a:t>
              </a:r>
              <a:endParaRPr lang="zh-CN" altLang="en-US" sz="2000" b="1" dirty="0" smtClean="0">
                <a:solidFill>
                  <a:schemeClr val="bg1"/>
                </a:solidFill>
              </a:endParaRPr>
            </a:p>
          </p:txBody>
        </p:sp>
      </p:grpSp>
      <p:grpSp>
        <p:nvGrpSpPr>
          <p:cNvPr id="7" name="组合 6"/>
          <p:cNvGrpSpPr/>
          <p:nvPr/>
        </p:nvGrpSpPr>
        <p:grpSpPr>
          <a:xfrm>
            <a:off x="71406" y="1214428"/>
            <a:ext cx="6215106" cy="609531"/>
            <a:chOff x="36658" y="2355726"/>
            <a:chExt cx="4890688" cy="609531"/>
          </a:xfrm>
        </p:grpSpPr>
        <p:sp>
          <p:nvSpPr>
            <p:cNvPr id="12" name="Rounded Rectangle 1"/>
            <p:cNvSpPr/>
            <p:nvPr/>
          </p:nvSpPr>
          <p:spPr>
            <a:xfrm flipH="1">
              <a:off x="36658" y="2355726"/>
              <a:ext cx="4890688" cy="609531"/>
            </a:xfrm>
            <a:custGeom>
              <a:avLst/>
              <a:gdLst/>
              <a:ahLst/>
              <a:cxnLst/>
              <a:rect l="l" t="t" r="r" b="b"/>
              <a:pathLst>
                <a:path w="2818280" h="609531">
                  <a:moveTo>
                    <a:pt x="2818280" y="0"/>
                  </a:moveTo>
                  <a:lnTo>
                    <a:pt x="2818280" y="598951"/>
                  </a:lnTo>
                  <a:lnTo>
                    <a:pt x="299453" y="609531"/>
                  </a:lnTo>
                  <a:cubicBezTo>
                    <a:pt x="134070" y="609531"/>
                    <a:pt x="0" y="475462"/>
                    <a:pt x="0" y="310078"/>
                  </a:cubicBezTo>
                  <a:cubicBezTo>
                    <a:pt x="0" y="144695"/>
                    <a:pt x="134070" y="10625"/>
                    <a:pt x="299453" y="10625"/>
                  </a:cubicBezTo>
                  <a:close/>
                </a:path>
              </a:pathLst>
            </a:custGeom>
            <a:solidFill>
              <a:schemeClr val="accent1"/>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11" tIns="45705" rIns="91411" bIns="45705" rtlCol="0" anchor="ctr"/>
            <a:lstStyle/>
            <a:p>
              <a:pPr algn="ctr"/>
              <a:endParaRPr lang="en-US" dirty="0">
                <a:latin typeface="微软雅黑" panose="020B0503020204020204" charset="-122"/>
                <a:ea typeface="微软雅黑" panose="020B0503020204020204" charset="-122"/>
              </a:endParaRPr>
            </a:p>
          </p:txBody>
        </p:sp>
        <p:pic>
          <p:nvPicPr>
            <p:cNvPr id="14" name="Picture 2" descr="https://timgsa.baidu.com/timg?image&amp;quality=80&amp;size=b9999_10000&amp;sec=1559972441021&amp;di=edc0ae38c03883f89ffb078074e19539&amp;imgtype=0&amp;src=http%3A%2F%2Fwww.juimg.com%2Ftuku%2Fyulantu%2F140629%2F330808-140629110Z159.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8246" t="87688" r="3263" b="4628"/>
            <a:stretch>
              <a:fillRect/>
            </a:stretch>
          </p:blipFill>
          <p:spPr bwMode="auto">
            <a:xfrm>
              <a:off x="179682" y="2469893"/>
              <a:ext cx="390758" cy="461897"/>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667495" y="2475824"/>
              <a:ext cx="3866348" cy="398780"/>
            </a:xfrm>
            <a:prstGeom prst="rect">
              <a:avLst/>
            </a:prstGeom>
          </p:spPr>
          <p:txBody>
            <a:bodyPr wrap="square">
              <a:spAutoFit/>
            </a:bodyPr>
            <a:lstStyle/>
            <a:p>
              <a:pPr lvl="0" algn="dist"/>
              <a:r>
                <a:rPr lang="zh-CN" altLang="en-US" sz="2000" b="1" dirty="0" smtClean="0">
                  <a:solidFill>
                    <a:schemeClr val="bg1"/>
                  </a:solidFill>
                </a:rPr>
                <a:t>二、小学体育</a:t>
              </a:r>
              <a:r>
                <a:rPr lang="zh-CN" altLang="en-US" sz="2000" b="1" dirty="0" smtClean="0">
                  <a:solidFill>
                    <a:schemeClr val="bg1"/>
                  </a:solidFill>
                </a:rPr>
                <a:t>教学中存在的</a:t>
              </a:r>
              <a:r>
                <a:rPr lang="zh-CN" altLang="en-US" sz="2000" b="1" dirty="0" smtClean="0">
                  <a:solidFill>
                    <a:schemeClr val="bg1"/>
                  </a:solidFill>
                </a:rPr>
                <a:t>问题</a:t>
              </a:r>
              <a:endParaRPr lang="zh-CN" altLang="en-US" sz="2000" b="1" dirty="0" smtClean="0">
                <a:solidFill>
                  <a:schemeClr val="bg1"/>
                </a:solidFill>
              </a:endParaRPr>
            </a:p>
          </p:txBody>
        </p:sp>
      </p:grpSp>
      <p:grpSp>
        <p:nvGrpSpPr>
          <p:cNvPr id="17" name="组合 16"/>
          <p:cNvGrpSpPr/>
          <p:nvPr/>
        </p:nvGrpSpPr>
        <p:grpSpPr>
          <a:xfrm>
            <a:off x="0" y="2067874"/>
            <a:ext cx="7572396" cy="617697"/>
            <a:chOff x="35496" y="1157962"/>
            <a:chExt cx="3600400" cy="617697"/>
          </a:xfrm>
        </p:grpSpPr>
        <p:sp>
          <p:nvSpPr>
            <p:cNvPr id="18" name="Rounded Rectangle 1"/>
            <p:cNvSpPr/>
            <p:nvPr/>
          </p:nvSpPr>
          <p:spPr>
            <a:xfrm flipH="1">
              <a:off x="35496" y="1157962"/>
              <a:ext cx="3600400" cy="609531"/>
            </a:xfrm>
            <a:custGeom>
              <a:avLst/>
              <a:gdLst/>
              <a:ahLst/>
              <a:cxnLst/>
              <a:rect l="l" t="t" r="r" b="b"/>
              <a:pathLst>
                <a:path w="2818280" h="609531">
                  <a:moveTo>
                    <a:pt x="2818280" y="0"/>
                  </a:moveTo>
                  <a:lnTo>
                    <a:pt x="2818280" y="598951"/>
                  </a:lnTo>
                  <a:lnTo>
                    <a:pt x="299453" y="609531"/>
                  </a:lnTo>
                  <a:cubicBezTo>
                    <a:pt x="134070" y="609531"/>
                    <a:pt x="0" y="475462"/>
                    <a:pt x="0" y="310078"/>
                  </a:cubicBezTo>
                  <a:cubicBezTo>
                    <a:pt x="0" y="144695"/>
                    <a:pt x="134070" y="10625"/>
                    <a:pt x="299453" y="10625"/>
                  </a:cubicBezTo>
                  <a:close/>
                </a:path>
              </a:pathLst>
            </a:custGeom>
            <a:solidFill>
              <a:schemeClr val="accent2"/>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11" tIns="45705" rIns="91411" bIns="45705" rtlCol="0" anchor="ctr"/>
            <a:lstStyle/>
            <a:p>
              <a:pPr algn="ctr"/>
              <a:endParaRPr lang="en-US">
                <a:latin typeface="微软雅黑" panose="020B0503020204020204" charset="-122"/>
                <a:ea typeface="微软雅黑" panose="020B0503020204020204" charset="-122"/>
              </a:endParaRPr>
            </a:p>
          </p:txBody>
        </p:sp>
        <p:pic>
          <p:nvPicPr>
            <p:cNvPr id="19" name="Picture 2" descr="https://timgsa.baidu.com/timg?image&amp;quality=80&amp;size=b9999_10000&amp;sec=1559972441021&amp;di=edc0ae38c03883f89ffb078074e19539&amp;imgtype=0&amp;src=http%3A%2F%2Fwww.juimg.com%2Ftuku%2Fyulantu%2F140629%2F330808-140629110Z159.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7700" t="59093" r="2639" b="32557"/>
            <a:stretch>
              <a:fillRect/>
            </a:stretch>
          </p:blipFill>
          <p:spPr bwMode="auto">
            <a:xfrm>
              <a:off x="103396" y="1203598"/>
              <a:ext cx="271747" cy="572061"/>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p:cNvSpPr/>
            <p:nvPr/>
          </p:nvSpPr>
          <p:spPr>
            <a:xfrm>
              <a:off x="450623" y="1259011"/>
              <a:ext cx="2989024" cy="460375"/>
            </a:xfrm>
            <a:prstGeom prst="rect">
              <a:avLst/>
            </a:prstGeom>
          </p:spPr>
          <p:txBody>
            <a:bodyPr wrap="square">
              <a:spAutoFit/>
            </a:bodyPr>
            <a:lstStyle/>
            <a:p>
              <a:pPr algn="dist"/>
              <a:r>
                <a:rPr lang="zh-CN" altLang="en-US" sz="2400" b="1" dirty="0" smtClean="0">
                  <a:solidFill>
                    <a:schemeClr val="bg1"/>
                  </a:solidFill>
                </a:rPr>
                <a:t>三、</a:t>
              </a:r>
              <a:r>
                <a:rPr lang="zh-CN" altLang="en-US" sz="2000" b="1" dirty="0" smtClean="0">
                  <a:solidFill>
                    <a:schemeClr val="bg1"/>
                  </a:solidFill>
                </a:rPr>
                <a:t>创新体育教学方法的</a:t>
              </a:r>
              <a:r>
                <a:rPr lang="zh-CN" altLang="en-US" sz="2000" b="1" dirty="0" smtClean="0">
                  <a:solidFill>
                    <a:schemeClr val="bg1"/>
                  </a:solidFill>
                </a:rPr>
                <a:t>对策</a:t>
              </a:r>
              <a:endParaRPr lang="zh-CN" altLang="en-US" sz="2000" b="1" dirty="0" smtClean="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6"/>
                                        </p:tgtEl>
                                        <p:attrNameLst>
                                          <p:attrName>ppt_y</p:attrName>
                                        </p:attrNameLst>
                                      </p:cBhvr>
                                      <p:tavLst>
                                        <p:tav tm="0">
                                          <p:val>
                                            <p:strVal val="#ppt_y"/>
                                          </p:val>
                                        </p:tav>
                                        <p:tav tm="100000">
                                          <p:val>
                                            <p:strVal val="#ppt_y"/>
                                          </p:val>
                                        </p:tav>
                                      </p:tavLst>
                                    </p:anim>
                                    <p:anim calcmode="lin" valueType="num">
                                      <p:cBhvr>
                                        <p:cTn id="1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p:cTn id="26" dur="1000" fill="hold"/>
                                        <p:tgtEl>
                                          <p:spTgt spid="32"/>
                                        </p:tgtEl>
                                        <p:attrNameLst>
                                          <p:attrName>ppt_w</p:attrName>
                                        </p:attrNameLst>
                                      </p:cBhvr>
                                      <p:tavLst>
                                        <p:tav tm="0">
                                          <p:val>
                                            <p:strVal val="#ppt_w*0.70"/>
                                          </p:val>
                                        </p:tav>
                                        <p:tav tm="100000">
                                          <p:val>
                                            <p:strVal val="#ppt_w"/>
                                          </p:val>
                                        </p:tav>
                                      </p:tavLst>
                                    </p:anim>
                                    <p:anim calcmode="lin" valueType="num">
                                      <p:cBhvr>
                                        <p:cTn id="27" dur="1000" fill="hold"/>
                                        <p:tgtEl>
                                          <p:spTgt spid="32"/>
                                        </p:tgtEl>
                                        <p:attrNameLst>
                                          <p:attrName>ppt_h</p:attrName>
                                        </p:attrNameLst>
                                      </p:cBhvr>
                                      <p:tavLst>
                                        <p:tav tm="0">
                                          <p:val>
                                            <p:strVal val="#ppt_h"/>
                                          </p:val>
                                        </p:tav>
                                        <p:tav tm="100000">
                                          <p:val>
                                            <p:strVal val="#ppt_h"/>
                                          </p:val>
                                        </p:tav>
                                      </p:tavLst>
                                    </p:anim>
                                    <p:animEffect transition="in" filter="fade">
                                      <p:cBhvr>
                                        <p:cTn id="28" dur="10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733" y="-10653"/>
            <a:ext cx="9161315" cy="5143500"/>
          </a:xfrm>
          <a:prstGeom prst="rect">
            <a:avLst/>
          </a:prstGeom>
        </p:spPr>
      </p:pic>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572000" y="2978590"/>
            <a:ext cx="4598048" cy="2154257"/>
          </a:xfrm>
          <a:prstGeom prst="rect">
            <a:avLst/>
          </a:prstGeom>
        </p:spPr>
      </p:pic>
      <p:sp>
        <p:nvSpPr>
          <p:cNvPr id="15" name="Freeform 5"/>
          <p:cNvSpPr/>
          <p:nvPr/>
        </p:nvSpPr>
        <p:spPr bwMode="auto">
          <a:xfrm>
            <a:off x="6550588" y="0"/>
            <a:ext cx="2325025" cy="987574"/>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chemeClr val="accent2"/>
          </a:solidFill>
          <a:ln w="9525" cap="flat">
            <a:noFill/>
            <a:prstDash val="solid"/>
            <a:miter lim="800000"/>
          </a:ln>
          <a:effectLst>
            <a:innerShdw blurRad="63500" dist="50800" dir="13500000">
              <a:prstClr val="black">
                <a:alpha val="50000"/>
              </a:prstClr>
            </a:innerShdw>
          </a:effectLst>
        </p:spPr>
        <p:txBody>
          <a:bodyPr vert="horz" wrap="square" lIns="68562" tIns="34281" rIns="68562" bIns="34281" numCol="1" anchor="t" anchorCtr="0" compatLnSpc="1"/>
          <a:lstStyle/>
          <a:p>
            <a:endParaRPr lang="zh-CN" altLang="en-US"/>
          </a:p>
        </p:txBody>
      </p:sp>
      <p:sp>
        <p:nvSpPr>
          <p:cNvPr id="16" name="TextBox 59"/>
          <p:cNvSpPr txBox="1">
            <a:spLocks noChangeArrowheads="1"/>
          </p:cNvSpPr>
          <p:nvPr/>
        </p:nvSpPr>
        <p:spPr bwMode="auto">
          <a:xfrm>
            <a:off x="6461075" y="123478"/>
            <a:ext cx="2431405" cy="678629"/>
          </a:xfrm>
          <a:prstGeom prst="rect">
            <a:avLst/>
          </a:prstGeom>
          <a:no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165">
              <a:lnSpc>
                <a:spcPct val="120000"/>
              </a:lnSpc>
              <a:defRPr/>
            </a:pPr>
            <a:r>
              <a:rPr lang="zh-CN" altLang="en-US" sz="3300" b="1" kern="0" dirty="0">
                <a:ln>
                  <a:solidFill>
                    <a:schemeClr val="accent3">
                      <a:lumMod val="90000"/>
                      <a:lumOff val="10000"/>
                    </a:schemeClr>
                  </a:solidFill>
                </a:ln>
                <a:solidFill>
                  <a:schemeClr val="bg1"/>
                </a:solidFill>
                <a:latin typeface="微软雅黑" panose="020B0503020204020204" charset="-122"/>
                <a:ea typeface="微软雅黑" panose="020B0503020204020204" charset="-122"/>
              </a:rPr>
              <a:t>目  录</a:t>
            </a:r>
            <a:r>
              <a:rPr lang="zh-CN" altLang="en-US" sz="2700" b="1" kern="0" dirty="0">
                <a:ln>
                  <a:solidFill>
                    <a:schemeClr val="accent3">
                      <a:lumMod val="90000"/>
                      <a:lumOff val="10000"/>
                    </a:schemeClr>
                  </a:solidFill>
                </a:ln>
                <a:solidFill>
                  <a:schemeClr val="accent2"/>
                </a:solidFill>
                <a:latin typeface="微软雅黑" panose="020B0503020204020204" charset="-122"/>
                <a:ea typeface="微软雅黑" panose="020B0503020204020204" charset="-122"/>
              </a:rPr>
              <a:t> </a:t>
            </a:r>
            <a:endParaRPr lang="en-US" altLang="zh-CN" sz="2700" b="1" kern="0" dirty="0">
              <a:ln>
                <a:solidFill>
                  <a:schemeClr val="accent3">
                    <a:lumMod val="90000"/>
                    <a:lumOff val="10000"/>
                  </a:schemeClr>
                </a:solidFill>
              </a:ln>
              <a:solidFill>
                <a:schemeClr val="accent2"/>
              </a:solidFill>
              <a:latin typeface="微软雅黑" panose="020B0503020204020204" charset="-122"/>
              <a:ea typeface="微软雅黑" panose="020B0503020204020204" charset="-122"/>
            </a:endParaRPr>
          </a:p>
        </p:txBody>
      </p:sp>
      <p:grpSp>
        <p:nvGrpSpPr>
          <p:cNvPr id="4" name="组合 3"/>
          <p:cNvGrpSpPr/>
          <p:nvPr/>
        </p:nvGrpSpPr>
        <p:grpSpPr>
          <a:xfrm>
            <a:off x="142844" y="1714494"/>
            <a:ext cx="6715172" cy="617697"/>
            <a:chOff x="35496" y="1157962"/>
            <a:chExt cx="3600400" cy="617697"/>
          </a:xfrm>
        </p:grpSpPr>
        <p:sp>
          <p:nvSpPr>
            <p:cNvPr id="11" name="Rounded Rectangle 1"/>
            <p:cNvSpPr/>
            <p:nvPr/>
          </p:nvSpPr>
          <p:spPr>
            <a:xfrm flipH="1">
              <a:off x="35496" y="1157962"/>
              <a:ext cx="3600400" cy="609531"/>
            </a:xfrm>
            <a:custGeom>
              <a:avLst/>
              <a:gdLst/>
              <a:ahLst/>
              <a:cxnLst/>
              <a:rect l="l" t="t" r="r" b="b"/>
              <a:pathLst>
                <a:path w="2818280" h="609531">
                  <a:moveTo>
                    <a:pt x="2818280" y="0"/>
                  </a:moveTo>
                  <a:lnTo>
                    <a:pt x="2818280" y="598951"/>
                  </a:lnTo>
                  <a:lnTo>
                    <a:pt x="299453" y="609531"/>
                  </a:lnTo>
                  <a:cubicBezTo>
                    <a:pt x="134070" y="609531"/>
                    <a:pt x="0" y="475462"/>
                    <a:pt x="0" y="310078"/>
                  </a:cubicBezTo>
                  <a:cubicBezTo>
                    <a:pt x="0" y="144695"/>
                    <a:pt x="134070" y="10625"/>
                    <a:pt x="299453" y="10625"/>
                  </a:cubicBezTo>
                  <a:close/>
                </a:path>
              </a:pathLst>
            </a:custGeom>
            <a:solidFill>
              <a:schemeClr val="accent2"/>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11" tIns="45705" rIns="91411" bIns="45705" rtlCol="0" anchor="ctr"/>
            <a:lstStyle/>
            <a:p>
              <a:pPr algn="ctr"/>
              <a:endParaRPr lang="en-US">
                <a:latin typeface="微软雅黑" panose="020B0503020204020204" charset="-122"/>
                <a:ea typeface="微软雅黑" panose="020B0503020204020204" charset="-122"/>
              </a:endParaRPr>
            </a:p>
          </p:txBody>
        </p:sp>
        <p:pic>
          <p:nvPicPr>
            <p:cNvPr id="4098" name="Picture 2" descr="https://timgsa.baidu.com/timg?image&amp;quality=80&amp;size=b9999_10000&amp;sec=1559972441021&amp;di=edc0ae38c03883f89ffb078074e19539&amp;imgtype=0&amp;src=http%3A%2F%2Fwww.juimg.com%2Ftuku%2Fyulantu%2F140629%2F330808-140629110Z159.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7700" t="59093" r="2639" b="32557"/>
            <a:stretch>
              <a:fillRect/>
            </a:stretch>
          </p:blipFill>
          <p:spPr bwMode="auto">
            <a:xfrm>
              <a:off x="103395" y="1203598"/>
              <a:ext cx="353424" cy="572061"/>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495122" y="1278061"/>
              <a:ext cx="2780735" cy="398780"/>
            </a:xfrm>
            <a:prstGeom prst="rect">
              <a:avLst/>
            </a:prstGeom>
          </p:spPr>
          <p:txBody>
            <a:bodyPr wrap="square">
              <a:spAutoFit/>
            </a:bodyPr>
            <a:lstStyle/>
            <a:p>
              <a:pPr algn="dist"/>
              <a:r>
                <a:rPr lang="zh-CN" altLang="en-US" sz="2000" b="1" dirty="0" smtClean="0">
                  <a:solidFill>
                    <a:schemeClr val="bg1"/>
                  </a:solidFill>
                </a:rPr>
                <a:t>一、关于小学体育</a:t>
              </a:r>
              <a:r>
                <a:rPr lang="zh-CN" altLang="en-US" sz="2000" b="1" dirty="0" smtClean="0">
                  <a:solidFill>
                    <a:schemeClr val="bg1"/>
                  </a:solidFill>
                </a:rPr>
                <a:t>课程</a:t>
              </a:r>
              <a:endParaRPr lang="zh-CN" altLang="en-US" sz="2000" b="1" dirty="0" smtClean="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strVal val="4/3*#ppt_w"/>
                                          </p:val>
                                        </p:tav>
                                        <p:tav tm="100000">
                                          <p:val>
                                            <p:strVal val="#ppt_w"/>
                                          </p:val>
                                        </p:tav>
                                      </p:tavLst>
                                    </p:anim>
                                    <p:anim calcmode="lin" valueType="num">
                                      <p:cBhvr>
                                        <p:cTn id="8" dur="500" fill="hold"/>
                                        <p:tgtEl>
                                          <p:spTgt spid="32"/>
                                        </p:tgtEl>
                                        <p:attrNameLst>
                                          <p:attrName>ppt_h</p:attrName>
                                        </p:attrNameLst>
                                      </p:cBhvr>
                                      <p:tavLst>
                                        <p:tav tm="0">
                                          <p:val>
                                            <p:strVal val="4/3*#ppt_h"/>
                                          </p:val>
                                        </p:tav>
                                        <p:tav tm="100000">
                                          <p:val>
                                            <p:strVal val="#ppt_h"/>
                                          </p:val>
                                        </p:tav>
                                      </p:tavLst>
                                    </p:anim>
                                  </p:childTnLst>
                                </p:cTn>
                              </p:par>
                              <p:par>
                                <p:cTn id="9" presetID="2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500"/>
                            </p:stCondLst>
                            <p:childTnLst>
                              <p:par>
                                <p:cTn id="13" presetID="47"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6"/>
                                        </p:tgtEl>
                                        <p:attrNameLst>
                                          <p:attrName>ppt_y</p:attrName>
                                        </p:attrNameLst>
                                      </p:cBhvr>
                                      <p:tavLst>
                                        <p:tav tm="0">
                                          <p:val>
                                            <p:strVal val="#ppt_y"/>
                                          </p:val>
                                        </p:tav>
                                        <p:tav tm="100000">
                                          <p:val>
                                            <p:strVal val="#ppt_y"/>
                                          </p:val>
                                        </p:tav>
                                      </p:tavLst>
                                    </p:anim>
                                    <p:anim calcmode="lin" valueType="num">
                                      <p:cBhvr>
                                        <p:cTn id="23"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6"/>
                                        </p:tgtEl>
                                      </p:cBhvr>
                                    </p:animEffect>
                                  </p:childTnLst>
                                </p:cTn>
                              </p:par>
                            </p:childTnLst>
                          </p:cTn>
                        </p:par>
                        <p:par>
                          <p:cTn id="26" fill="hold">
                            <p:stCondLst>
                              <p:cond delay="2200"/>
                            </p:stCondLst>
                            <p:childTnLst>
                              <p:par>
                                <p:cTn id="27" presetID="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0-#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7" y="142"/>
            <a:ext cx="9161315" cy="5143500"/>
          </a:xfrm>
          <a:prstGeom prst="rect">
            <a:avLst/>
          </a:prstGeom>
        </p:spPr>
      </p:pic>
      <p:grpSp>
        <p:nvGrpSpPr>
          <p:cNvPr id="5" name="组合 4"/>
          <p:cNvGrpSpPr/>
          <p:nvPr/>
        </p:nvGrpSpPr>
        <p:grpSpPr>
          <a:xfrm>
            <a:off x="132080" y="269240"/>
            <a:ext cx="8226134" cy="617855"/>
            <a:chOff x="35496" y="1157962"/>
            <a:chExt cx="3600400" cy="617697"/>
          </a:xfrm>
        </p:grpSpPr>
        <p:sp>
          <p:nvSpPr>
            <p:cNvPr id="8" name="Rounded Rectangle 1"/>
            <p:cNvSpPr/>
            <p:nvPr/>
          </p:nvSpPr>
          <p:spPr>
            <a:xfrm flipH="1">
              <a:off x="35496" y="1157962"/>
              <a:ext cx="3600400" cy="609531"/>
            </a:xfrm>
            <a:custGeom>
              <a:avLst/>
              <a:gdLst/>
              <a:ahLst/>
              <a:cxnLst/>
              <a:rect l="l" t="t" r="r" b="b"/>
              <a:pathLst>
                <a:path w="2818280" h="609531">
                  <a:moveTo>
                    <a:pt x="2818280" y="0"/>
                  </a:moveTo>
                  <a:lnTo>
                    <a:pt x="2818280" y="598951"/>
                  </a:lnTo>
                  <a:lnTo>
                    <a:pt x="299453" y="609531"/>
                  </a:lnTo>
                  <a:cubicBezTo>
                    <a:pt x="134070" y="609531"/>
                    <a:pt x="0" y="475462"/>
                    <a:pt x="0" y="310078"/>
                  </a:cubicBezTo>
                  <a:cubicBezTo>
                    <a:pt x="0" y="144695"/>
                    <a:pt x="134070" y="10625"/>
                    <a:pt x="299453" y="10625"/>
                  </a:cubicBezTo>
                  <a:close/>
                </a:path>
              </a:pathLst>
            </a:custGeom>
            <a:solidFill>
              <a:schemeClr val="accent2"/>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11" tIns="45705" rIns="91411" bIns="45705" rtlCol="0" anchor="ctr"/>
            <a:lstStyle/>
            <a:p>
              <a:pPr algn="ctr"/>
              <a:endParaRPr lang="en-US" dirty="0">
                <a:latin typeface="微软雅黑" panose="020B0503020204020204" charset="-122"/>
                <a:ea typeface="微软雅黑" panose="020B0503020204020204" charset="-122"/>
              </a:endParaRPr>
            </a:p>
          </p:txBody>
        </p:sp>
        <p:pic>
          <p:nvPicPr>
            <p:cNvPr id="9" name="Picture 2" descr="https://timgsa.baidu.com/timg?image&amp;quality=80&amp;size=b9999_10000&amp;sec=1559972441021&amp;di=edc0ae38c03883f89ffb078074e19539&amp;imgtype=0&amp;src=http%3A%2F%2Fwww.juimg.com%2Ftuku%2Fyulantu%2F140629%2F330808-140629110Z159.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7700" t="59093" r="2639" b="32557"/>
            <a:stretch>
              <a:fillRect/>
            </a:stretch>
          </p:blipFill>
          <p:spPr bwMode="auto">
            <a:xfrm>
              <a:off x="103395" y="1203598"/>
              <a:ext cx="249481" cy="572061"/>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384143" y="1259536"/>
              <a:ext cx="3193108" cy="398678"/>
            </a:xfrm>
            <a:prstGeom prst="rect">
              <a:avLst/>
            </a:prstGeom>
          </p:spPr>
          <p:txBody>
            <a:bodyPr wrap="square">
              <a:spAutoFit/>
            </a:bodyPr>
            <a:lstStyle/>
            <a:p>
              <a:r>
                <a:rPr lang="zh-CN" altLang="en-US" sz="2000" b="1" dirty="0" smtClean="0">
                  <a:ln w="3175">
                    <a:solidFill>
                      <a:schemeClr val="tx1"/>
                    </a:solidFill>
                  </a:ln>
                  <a:solidFill>
                    <a:srgbClr val="C80000"/>
                  </a:solidFill>
                  <a:latin typeface="华文新魏" panose="02010800040101010101" pitchFamily="2" charset="-122"/>
                  <a:ea typeface="华文新魏" panose="02010800040101010101" pitchFamily="2" charset="-122"/>
                </a:rPr>
                <a:t>一、关于小学体育</a:t>
              </a:r>
              <a:r>
                <a:rPr lang="zh-CN" altLang="en-US" sz="2000" b="1" dirty="0" smtClean="0">
                  <a:ln w="3175">
                    <a:solidFill>
                      <a:schemeClr val="tx1"/>
                    </a:solidFill>
                  </a:ln>
                  <a:solidFill>
                    <a:srgbClr val="C80000"/>
                  </a:solidFill>
                  <a:latin typeface="华文新魏" panose="02010800040101010101" pitchFamily="2" charset="-122"/>
                  <a:ea typeface="华文新魏" panose="02010800040101010101" pitchFamily="2" charset="-122"/>
                </a:rPr>
                <a:t>课程</a:t>
              </a:r>
              <a:endParaRPr lang="zh-CN" altLang="en-US" sz="2000" b="1" dirty="0" smtClean="0">
                <a:ln w="3175">
                  <a:solidFill>
                    <a:schemeClr val="tx1"/>
                  </a:solidFill>
                </a:ln>
                <a:solidFill>
                  <a:srgbClr val="C80000"/>
                </a:solidFill>
                <a:latin typeface="华文新魏" panose="02010800040101010101" pitchFamily="2" charset="-122"/>
                <a:ea typeface="华文新魏" panose="02010800040101010101" pitchFamily="2" charset="-122"/>
              </a:endParaRPr>
            </a:p>
          </p:txBody>
        </p:sp>
      </p:grpSp>
      <p:sp>
        <p:nvSpPr>
          <p:cNvPr id="100" name="文本框 99"/>
          <p:cNvSpPr txBox="1"/>
          <p:nvPr/>
        </p:nvSpPr>
        <p:spPr>
          <a:xfrm>
            <a:off x="489585" y="1179830"/>
            <a:ext cx="8310880" cy="2676525"/>
          </a:xfrm>
          <a:prstGeom prst="rect">
            <a:avLst/>
          </a:prstGeom>
          <a:noFill/>
          <a:ln w="9525">
            <a:noFill/>
          </a:ln>
        </p:spPr>
        <p:txBody>
          <a:bodyPr wrap="square">
            <a:spAutoFit/>
          </a:bodyPr>
          <a:lstStyle/>
          <a:p>
            <a:pPr indent="457200" fontAlgn="auto"/>
            <a:r>
              <a:rPr lang="zh-CN" altLang="en-US" sz="2400" b="0" dirty="0">
                <a:latin typeface="Calibri" panose="020F0502020204030204" charset="0"/>
                <a:ea typeface="宋体" panose="02010600030101010101" pitchFamily="2" charset="-122"/>
              </a:rPr>
              <a:t>一、</a:t>
            </a:r>
            <a:r>
              <a:rPr sz="2400" b="0" dirty="0">
                <a:latin typeface="Calibri" panose="020F0502020204030204" charset="0"/>
                <a:ea typeface="宋体" panose="02010600030101010101" pitchFamily="2" charset="-122"/>
              </a:rPr>
              <a:t>小学体育课程是教师带领学生发展运动能力、培养学习兴趣、提升道德品质的重要课程。</a:t>
            </a:r>
            <a:endParaRPr sz="2400" b="0" dirty="0">
              <a:latin typeface="Calibri" panose="020F0502020204030204" charset="0"/>
              <a:ea typeface="宋体" panose="02010600030101010101" pitchFamily="2" charset="-122"/>
            </a:endParaRPr>
          </a:p>
          <a:p>
            <a:pPr indent="457200" fontAlgn="auto"/>
            <a:r>
              <a:rPr lang="zh-CN" sz="2400" b="0" dirty="0">
                <a:latin typeface="Calibri" panose="020F0502020204030204" charset="0"/>
                <a:ea typeface="宋体" panose="02010600030101010101" pitchFamily="2" charset="-122"/>
              </a:rPr>
              <a:t>二、</a:t>
            </a:r>
            <a:r>
              <a:rPr sz="2400" b="0" dirty="0">
                <a:latin typeface="Calibri" panose="020F0502020204030204" charset="0"/>
                <a:ea typeface="宋体" panose="02010600030101010101" pitchFamily="2" charset="-122"/>
              </a:rPr>
              <a:t>在小学体育的教学过程中，教师运用何种教学方法、使用何种教学手段，直接关乎教学质量的高下。我们在具体教学中，利用游戏教学激发学生的学习兴趣，利用小组合作学习提升训练水平，利用体育比赛培养学生的体育道德风尚，取得了良好的教学成果。以下结合具体教学情况进行介绍。</a:t>
            </a:r>
            <a:endParaRPr sz="2400" b="0" dirty="0">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strVal val="4/3*#ppt_w"/>
                                          </p:val>
                                        </p:tav>
                                        <p:tav tm="100000">
                                          <p:val>
                                            <p:strVal val="#ppt_w"/>
                                          </p:val>
                                        </p:tav>
                                      </p:tavLst>
                                    </p:anim>
                                    <p:anim calcmode="lin" valueType="num">
                                      <p:cBhvr>
                                        <p:cTn id="8" dur="500" fill="hold"/>
                                        <p:tgtEl>
                                          <p:spTgt spid="3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733" y="-10653"/>
            <a:ext cx="9161315" cy="5143500"/>
          </a:xfrm>
          <a:prstGeom prst="rect">
            <a:avLst/>
          </a:prstGeom>
        </p:spPr>
      </p:pic>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572000" y="2978590"/>
            <a:ext cx="4598048" cy="2154257"/>
          </a:xfrm>
          <a:prstGeom prst="rect">
            <a:avLst/>
          </a:prstGeom>
        </p:spPr>
      </p:pic>
      <p:sp>
        <p:nvSpPr>
          <p:cNvPr id="15" name="Freeform 5"/>
          <p:cNvSpPr/>
          <p:nvPr/>
        </p:nvSpPr>
        <p:spPr bwMode="auto">
          <a:xfrm>
            <a:off x="6550588" y="0"/>
            <a:ext cx="2325025" cy="987574"/>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chemeClr val="accent2"/>
          </a:solidFill>
          <a:ln w="9525" cap="flat">
            <a:noFill/>
            <a:prstDash val="solid"/>
            <a:miter lim="800000"/>
          </a:ln>
          <a:effectLst>
            <a:innerShdw blurRad="63500" dist="50800" dir="13500000">
              <a:prstClr val="black">
                <a:alpha val="50000"/>
              </a:prstClr>
            </a:innerShdw>
          </a:effectLst>
        </p:spPr>
        <p:txBody>
          <a:bodyPr vert="horz" wrap="square" lIns="68562" tIns="34281" rIns="68562" bIns="34281" numCol="1" anchor="t" anchorCtr="0" compatLnSpc="1"/>
          <a:lstStyle/>
          <a:p>
            <a:endParaRPr lang="zh-CN" altLang="en-US"/>
          </a:p>
        </p:txBody>
      </p:sp>
      <p:sp>
        <p:nvSpPr>
          <p:cNvPr id="16" name="TextBox 59"/>
          <p:cNvSpPr txBox="1">
            <a:spLocks noChangeArrowheads="1"/>
          </p:cNvSpPr>
          <p:nvPr/>
        </p:nvSpPr>
        <p:spPr bwMode="auto">
          <a:xfrm>
            <a:off x="6461075" y="123478"/>
            <a:ext cx="2431405" cy="678629"/>
          </a:xfrm>
          <a:prstGeom prst="rect">
            <a:avLst/>
          </a:prstGeom>
          <a:no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165">
              <a:lnSpc>
                <a:spcPct val="120000"/>
              </a:lnSpc>
              <a:defRPr/>
            </a:pPr>
            <a:r>
              <a:rPr lang="zh-CN" altLang="en-US" sz="3300" b="1" kern="0" dirty="0">
                <a:ln>
                  <a:solidFill>
                    <a:schemeClr val="accent3">
                      <a:lumMod val="90000"/>
                      <a:lumOff val="10000"/>
                    </a:schemeClr>
                  </a:solidFill>
                </a:ln>
                <a:solidFill>
                  <a:schemeClr val="bg1"/>
                </a:solidFill>
                <a:latin typeface="微软雅黑" panose="020B0503020204020204" charset="-122"/>
                <a:ea typeface="微软雅黑" panose="020B0503020204020204" charset="-122"/>
              </a:rPr>
              <a:t>目  录</a:t>
            </a:r>
            <a:r>
              <a:rPr lang="zh-CN" altLang="en-US" sz="2700" b="1" kern="0" dirty="0">
                <a:ln>
                  <a:solidFill>
                    <a:schemeClr val="accent3">
                      <a:lumMod val="90000"/>
                      <a:lumOff val="10000"/>
                    </a:schemeClr>
                  </a:solidFill>
                </a:ln>
                <a:solidFill>
                  <a:schemeClr val="accent2"/>
                </a:solidFill>
                <a:latin typeface="微软雅黑" panose="020B0503020204020204" charset="-122"/>
                <a:ea typeface="微软雅黑" panose="020B0503020204020204" charset="-122"/>
              </a:rPr>
              <a:t> </a:t>
            </a:r>
            <a:endParaRPr lang="en-US" altLang="zh-CN" sz="2700" b="1" kern="0" dirty="0">
              <a:ln>
                <a:solidFill>
                  <a:schemeClr val="accent3">
                    <a:lumMod val="90000"/>
                    <a:lumOff val="10000"/>
                  </a:schemeClr>
                </a:solidFill>
              </a:ln>
              <a:solidFill>
                <a:schemeClr val="accent2"/>
              </a:solidFill>
              <a:latin typeface="微软雅黑" panose="020B0503020204020204" charset="-122"/>
              <a:ea typeface="微软雅黑" panose="020B0503020204020204" charset="-122"/>
            </a:endParaRPr>
          </a:p>
        </p:txBody>
      </p:sp>
      <p:grpSp>
        <p:nvGrpSpPr>
          <p:cNvPr id="5" name="组合 6"/>
          <p:cNvGrpSpPr/>
          <p:nvPr/>
        </p:nvGrpSpPr>
        <p:grpSpPr>
          <a:xfrm>
            <a:off x="71406" y="1214428"/>
            <a:ext cx="6215106" cy="609531"/>
            <a:chOff x="36658" y="2355726"/>
            <a:chExt cx="4890688" cy="609531"/>
          </a:xfrm>
        </p:grpSpPr>
        <p:sp>
          <p:nvSpPr>
            <p:cNvPr id="12" name="Rounded Rectangle 1"/>
            <p:cNvSpPr/>
            <p:nvPr/>
          </p:nvSpPr>
          <p:spPr>
            <a:xfrm flipH="1">
              <a:off x="36658" y="2355726"/>
              <a:ext cx="4890688" cy="609531"/>
            </a:xfrm>
            <a:custGeom>
              <a:avLst/>
              <a:gdLst/>
              <a:ahLst/>
              <a:cxnLst/>
              <a:rect l="l" t="t" r="r" b="b"/>
              <a:pathLst>
                <a:path w="2818280" h="609531">
                  <a:moveTo>
                    <a:pt x="2818280" y="0"/>
                  </a:moveTo>
                  <a:lnTo>
                    <a:pt x="2818280" y="598951"/>
                  </a:lnTo>
                  <a:lnTo>
                    <a:pt x="299453" y="609531"/>
                  </a:lnTo>
                  <a:cubicBezTo>
                    <a:pt x="134070" y="609531"/>
                    <a:pt x="0" y="475462"/>
                    <a:pt x="0" y="310078"/>
                  </a:cubicBezTo>
                  <a:cubicBezTo>
                    <a:pt x="0" y="144695"/>
                    <a:pt x="134070" y="10625"/>
                    <a:pt x="299453" y="10625"/>
                  </a:cubicBezTo>
                  <a:close/>
                </a:path>
              </a:pathLst>
            </a:custGeom>
            <a:solidFill>
              <a:schemeClr val="accent1"/>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11" tIns="45705" rIns="91411" bIns="45705" rtlCol="0" anchor="ctr"/>
            <a:lstStyle/>
            <a:p>
              <a:pPr algn="ctr"/>
              <a:endParaRPr lang="en-US" dirty="0">
                <a:latin typeface="微软雅黑" panose="020B0503020204020204" charset="-122"/>
                <a:ea typeface="微软雅黑" panose="020B0503020204020204" charset="-122"/>
              </a:endParaRPr>
            </a:p>
          </p:txBody>
        </p:sp>
        <p:pic>
          <p:nvPicPr>
            <p:cNvPr id="14" name="Picture 2" descr="https://timgsa.baidu.com/timg?image&amp;quality=80&amp;size=b9999_10000&amp;sec=1559972441021&amp;di=edc0ae38c03883f89ffb078074e19539&amp;imgtype=0&amp;src=http%3A%2F%2Fwww.juimg.com%2Ftuku%2Fyulantu%2F140629%2F330808-140629110Z159.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8246" t="87688" r="3263" b="4628"/>
            <a:stretch>
              <a:fillRect/>
            </a:stretch>
          </p:blipFill>
          <p:spPr bwMode="auto">
            <a:xfrm>
              <a:off x="179682" y="2469893"/>
              <a:ext cx="390758" cy="461897"/>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667495" y="2475824"/>
              <a:ext cx="3866348" cy="398780"/>
            </a:xfrm>
            <a:prstGeom prst="rect">
              <a:avLst/>
            </a:prstGeom>
          </p:spPr>
          <p:txBody>
            <a:bodyPr wrap="square">
              <a:spAutoFit/>
            </a:bodyPr>
            <a:lstStyle/>
            <a:p>
              <a:pPr lvl="0" algn="dist"/>
              <a:r>
                <a:rPr lang="zh-CN" altLang="en-US" sz="2000" b="1" dirty="0" smtClean="0">
                  <a:solidFill>
                    <a:schemeClr val="bg1"/>
                  </a:solidFill>
                </a:rPr>
                <a:t>二、小学体育</a:t>
              </a:r>
              <a:r>
                <a:rPr lang="zh-CN" altLang="en-US" sz="2000" b="1" dirty="0" smtClean="0">
                  <a:solidFill>
                    <a:schemeClr val="bg1"/>
                  </a:solidFill>
                </a:rPr>
                <a:t>教学中存在的</a:t>
              </a:r>
              <a:r>
                <a:rPr lang="zh-CN" altLang="en-US" sz="2000" b="1" dirty="0" smtClean="0">
                  <a:solidFill>
                    <a:schemeClr val="bg1"/>
                  </a:solidFill>
                </a:rPr>
                <a:t>问题</a:t>
              </a:r>
              <a:endParaRPr lang="zh-CN" altLang="en-US" sz="2000" b="1" dirty="0" smtClean="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strVal val="4/3*#ppt_w"/>
                                          </p:val>
                                        </p:tav>
                                        <p:tav tm="100000">
                                          <p:val>
                                            <p:strVal val="#ppt_w"/>
                                          </p:val>
                                        </p:tav>
                                      </p:tavLst>
                                    </p:anim>
                                    <p:anim calcmode="lin" valueType="num">
                                      <p:cBhvr>
                                        <p:cTn id="8" dur="500" fill="hold"/>
                                        <p:tgtEl>
                                          <p:spTgt spid="32"/>
                                        </p:tgtEl>
                                        <p:attrNameLst>
                                          <p:attrName>ppt_h</p:attrName>
                                        </p:attrNameLst>
                                      </p:cBhvr>
                                      <p:tavLst>
                                        <p:tav tm="0">
                                          <p:val>
                                            <p:strVal val="4/3*#ppt_h"/>
                                          </p:val>
                                        </p:tav>
                                        <p:tav tm="100000">
                                          <p:val>
                                            <p:strVal val="#ppt_h"/>
                                          </p:val>
                                        </p:tav>
                                      </p:tavLst>
                                    </p:anim>
                                  </p:childTnLst>
                                </p:cTn>
                              </p:par>
                              <p:par>
                                <p:cTn id="9" presetID="2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500"/>
                            </p:stCondLst>
                            <p:childTnLst>
                              <p:par>
                                <p:cTn id="13" presetID="47"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6"/>
                                        </p:tgtEl>
                                        <p:attrNameLst>
                                          <p:attrName>ppt_y</p:attrName>
                                        </p:attrNameLst>
                                      </p:cBhvr>
                                      <p:tavLst>
                                        <p:tav tm="0">
                                          <p:val>
                                            <p:strVal val="#ppt_y"/>
                                          </p:val>
                                        </p:tav>
                                        <p:tav tm="100000">
                                          <p:val>
                                            <p:strVal val="#ppt_y"/>
                                          </p:val>
                                        </p:tav>
                                      </p:tavLst>
                                    </p:anim>
                                    <p:anim calcmode="lin" valueType="num">
                                      <p:cBhvr>
                                        <p:cTn id="23"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6"/>
                                        </p:tgtEl>
                                      </p:cBhvr>
                                    </p:animEffect>
                                  </p:childTnLst>
                                </p:cTn>
                              </p:par>
                            </p:childTnLst>
                          </p:cTn>
                        </p:par>
                        <p:par>
                          <p:cTn id="26" fill="hold">
                            <p:stCondLst>
                              <p:cond delay="2200"/>
                            </p:stCondLst>
                            <p:childTnLst>
                              <p:par>
                                <p:cTn id="27" presetID="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xit" presetSubtype="2" fill="hold" nodeType="clickEffect">
                                  <p:stCondLst>
                                    <p:cond delay="0"/>
                                  </p:stCondLst>
                                  <p:childTnLst>
                                    <p:animEffect transition="out" filter="wipe(right)">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7" y="142"/>
            <a:ext cx="9161315" cy="5143500"/>
          </a:xfrm>
          <a:prstGeom prst="rect">
            <a:avLst/>
          </a:prstGeom>
        </p:spPr>
      </p:pic>
      <p:grpSp>
        <p:nvGrpSpPr>
          <p:cNvPr id="5" name="组合 4"/>
          <p:cNvGrpSpPr/>
          <p:nvPr/>
        </p:nvGrpSpPr>
        <p:grpSpPr>
          <a:xfrm>
            <a:off x="132080" y="269240"/>
            <a:ext cx="5964555" cy="617855"/>
            <a:chOff x="35496" y="1157962"/>
            <a:chExt cx="3600400" cy="617697"/>
          </a:xfrm>
        </p:grpSpPr>
        <p:sp>
          <p:nvSpPr>
            <p:cNvPr id="8" name="Rounded Rectangle 1"/>
            <p:cNvSpPr/>
            <p:nvPr/>
          </p:nvSpPr>
          <p:spPr>
            <a:xfrm flipH="1">
              <a:off x="35496" y="1157962"/>
              <a:ext cx="3600400" cy="609531"/>
            </a:xfrm>
            <a:custGeom>
              <a:avLst/>
              <a:gdLst/>
              <a:ahLst/>
              <a:cxnLst/>
              <a:rect l="l" t="t" r="r" b="b"/>
              <a:pathLst>
                <a:path w="2818280" h="609531">
                  <a:moveTo>
                    <a:pt x="2818280" y="0"/>
                  </a:moveTo>
                  <a:lnTo>
                    <a:pt x="2818280" y="598951"/>
                  </a:lnTo>
                  <a:lnTo>
                    <a:pt x="299453" y="609531"/>
                  </a:lnTo>
                  <a:cubicBezTo>
                    <a:pt x="134070" y="609531"/>
                    <a:pt x="0" y="475462"/>
                    <a:pt x="0" y="310078"/>
                  </a:cubicBezTo>
                  <a:cubicBezTo>
                    <a:pt x="0" y="144695"/>
                    <a:pt x="134070" y="10625"/>
                    <a:pt x="299453" y="10625"/>
                  </a:cubicBezTo>
                  <a:close/>
                </a:path>
              </a:pathLst>
            </a:custGeom>
            <a:solidFill>
              <a:schemeClr val="accent2"/>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11" tIns="45705" rIns="91411" bIns="45705" rtlCol="0" anchor="ctr"/>
            <a:lstStyle/>
            <a:p>
              <a:pPr algn="ctr"/>
              <a:endParaRPr lang="en-US">
                <a:latin typeface="微软雅黑" panose="020B0503020204020204" charset="-122"/>
                <a:ea typeface="微软雅黑" panose="020B0503020204020204" charset="-122"/>
              </a:endParaRPr>
            </a:p>
          </p:txBody>
        </p:sp>
        <p:pic>
          <p:nvPicPr>
            <p:cNvPr id="9" name="Picture 2" descr="https://timgsa.baidu.com/timg?image&amp;quality=80&amp;size=b9999_10000&amp;sec=1559972441021&amp;di=edc0ae38c03883f89ffb078074e19539&amp;imgtype=0&amp;src=http%3A%2F%2Fwww.juimg.com%2Ftuku%2Fyulantu%2F140629%2F330808-140629110Z159.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7700" t="59093" r="2639" b="32557"/>
            <a:stretch>
              <a:fillRect/>
            </a:stretch>
          </p:blipFill>
          <p:spPr bwMode="auto">
            <a:xfrm>
              <a:off x="103395" y="1203598"/>
              <a:ext cx="666820" cy="572061"/>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717782" y="1259536"/>
              <a:ext cx="2859468" cy="398678"/>
            </a:xfrm>
            <a:prstGeom prst="rect">
              <a:avLst/>
            </a:prstGeom>
          </p:spPr>
          <p:txBody>
            <a:bodyPr wrap="square">
              <a:spAutoFit/>
            </a:bodyPr>
            <a:lstStyle/>
            <a:p>
              <a:pPr algn="l"/>
              <a:r>
                <a:rPr lang="zh-CN" altLang="en-US" sz="2000" b="1" dirty="0">
                  <a:solidFill>
                    <a:schemeClr val="bg1"/>
                  </a:solidFill>
                </a:rPr>
                <a:t>二、小学体育教学中存在的</a:t>
              </a:r>
              <a:r>
                <a:rPr lang="zh-CN" altLang="en-US" sz="2000" b="1" dirty="0">
                  <a:solidFill>
                    <a:schemeClr val="bg1"/>
                  </a:solidFill>
                </a:rPr>
                <a:t>问题</a:t>
              </a:r>
              <a:endParaRPr lang="zh-CN" altLang="en-US" sz="2000" b="1" dirty="0">
                <a:solidFill>
                  <a:schemeClr val="bg1"/>
                </a:solidFill>
              </a:endParaRPr>
            </a:p>
          </p:txBody>
        </p:sp>
      </p:grpSp>
      <p:sp>
        <p:nvSpPr>
          <p:cNvPr id="100" name="文本框 99"/>
          <p:cNvSpPr txBox="1"/>
          <p:nvPr/>
        </p:nvSpPr>
        <p:spPr>
          <a:xfrm>
            <a:off x="489585" y="1179830"/>
            <a:ext cx="8310880" cy="3374390"/>
          </a:xfrm>
          <a:prstGeom prst="rect">
            <a:avLst/>
          </a:prstGeom>
          <a:noFill/>
          <a:ln w="9525">
            <a:noFill/>
          </a:ln>
        </p:spPr>
        <p:txBody>
          <a:bodyPr wrap="square">
            <a:spAutoFit/>
          </a:bodyPr>
          <a:lstStyle/>
          <a:p>
            <a:pPr indent="457200" fontAlgn="auto">
              <a:lnSpc>
                <a:spcPts val="3200"/>
              </a:lnSpc>
            </a:pPr>
            <a:r>
              <a:rPr sz="2400" b="0">
                <a:solidFill>
                  <a:schemeClr val="accent1"/>
                </a:solidFill>
                <a:effectLst>
                  <a:outerShdw blurRad="38100" dist="25400" dir="5400000" algn="ctr" rotWithShape="0">
                    <a:srgbClr val="6E747A">
                      <a:alpha val="43000"/>
                    </a:srgbClr>
                  </a:outerShdw>
                </a:effectLst>
                <a:latin typeface="Calibri" panose="020F0502020204030204" charset="0"/>
                <a:ea typeface="宋体" panose="02010600030101010101" pitchFamily="2" charset="-122"/>
              </a:rPr>
              <a:t>一、</a:t>
            </a:r>
            <a:r>
              <a:rPr lang="zh-CN" sz="2400" b="0">
                <a:solidFill>
                  <a:schemeClr val="accent1"/>
                </a:solidFill>
                <a:effectLst>
                  <a:outerShdw blurRad="38100" dist="25400" dir="5400000" algn="ctr" rotWithShape="0">
                    <a:srgbClr val="6E747A">
                      <a:alpha val="43000"/>
                    </a:srgbClr>
                  </a:outerShdw>
                </a:effectLst>
                <a:latin typeface="Calibri" panose="020F0502020204030204" charset="0"/>
                <a:ea typeface="宋体" panose="02010600030101010101" pitchFamily="2" charset="-122"/>
              </a:rPr>
              <a:t>教育方式与教学理念背道而驰</a:t>
            </a:r>
            <a:endParaRPr sz="2400" b="0">
              <a:solidFill>
                <a:schemeClr val="accent1"/>
              </a:solidFill>
              <a:effectLst>
                <a:outerShdw blurRad="38100" dist="25400" dir="5400000" algn="ctr" rotWithShape="0">
                  <a:srgbClr val="6E747A">
                    <a:alpha val="43000"/>
                  </a:srgbClr>
                </a:outerShdw>
              </a:effectLst>
              <a:latin typeface="Calibri" panose="020F0502020204030204" charset="0"/>
              <a:ea typeface="宋体" panose="02010600030101010101" pitchFamily="2" charset="-122"/>
            </a:endParaRPr>
          </a:p>
          <a:p>
            <a:pPr indent="457200" fontAlgn="auto">
              <a:lnSpc>
                <a:spcPts val="3200"/>
              </a:lnSpc>
            </a:pPr>
            <a:r>
              <a:rPr sz="2400" b="0">
                <a:latin typeface="Calibri" panose="020F0502020204030204" charset="0"/>
                <a:ea typeface="宋体" panose="02010600030101010101" pitchFamily="2" charset="-122"/>
              </a:rPr>
              <a:t>随着新课改的逐步推进，小学教育虽然强调了对体育教学的重视，但并没有从根本上改变体育教学传统的教育方式。一些小学在体育课上依然采用古板、单一的教学内容，小学教育的这些举措与新课改的要求背道而驰，体育教学的作用没有得到实质性提升，严重阻碍了学生德、智、体、美全面协调发展。</a:t>
            </a:r>
            <a:endParaRPr sz="2400" b="0">
              <a:latin typeface="Calibri" panose="020F0502020204030204" charset="0"/>
              <a:ea typeface="宋体" panose="02010600030101010101" pitchFamily="2" charset="-122"/>
            </a:endParaRPr>
          </a:p>
          <a:p>
            <a:pPr indent="457200" fontAlgn="auto">
              <a:lnSpc>
                <a:spcPts val="3200"/>
              </a:lnSpc>
            </a:pPr>
            <a:endParaRPr sz="2400" b="0">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strVal val="4/3*#ppt_w"/>
                                          </p:val>
                                        </p:tav>
                                        <p:tav tm="100000">
                                          <p:val>
                                            <p:strVal val="#ppt_w"/>
                                          </p:val>
                                        </p:tav>
                                      </p:tavLst>
                                    </p:anim>
                                    <p:anim calcmode="lin" valueType="num">
                                      <p:cBhvr>
                                        <p:cTn id="8" dur="500" fill="hold"/>
                                        <p:tgtEl>
                                          <p:spTgt spid="3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7" y="142"/>
            <a:ext cx="9161315" cy="5143500"/>
          </a:xfrm>
          <a:prstGeom prst="rect">
            <a:avLst/>
          </a:prstGeom>
        </p:spPr>
      </p:pic>
      <p:grpSp>
        <p:nvGrpSpPr>
          <p:cNvPr id="5" name="组合 4"/>
          <p:cNvGrpSpPr/>
          <p:nvPr/>
        </p:nvGrpSpPr>
        <p:grpSpPr>
          <a:xfrm>
            <a:off x="132080" y="269240"/>
            <a:ext cx="5964555" cy="617855"/>
            <a:chOff x="35496" y="1157962"/>
            <a:chExt cx="3600400" cy="617697"/>
          </a:xfrm>
        </p:grpSpPr>
        <p:sp>
          <p:nvSpPr>
            <p:cNvPr id="8" name="Rounded Rectangle 1"/>
            <p:cNvSpPr/>
            <p:nvPr/>
          </p:nvSpPr>
          <p:spPr>
            <a:xfrm flipH="1">
              <a:off x="35496" y="1157962"/>
              <a:ext cx="3600400" cy="609531"/>
            </a:xfrm>
            <a:custGeom>
              <a:avLst/>
              <a:gdLst/>
              <a:ahLst/>
              <a:cxnLst/>
              <a:rect l="l" t="t" r="r" b="b"/>
              <a:pathLst>
                <a:path w="2818280" h="609531">
                  <a:moveTo>
                    <a:pt x="2818280" y="0"/>
                  </a:moveTo>
                  <a:lnTo>
                    <a:pt x="2818280" y="598951"/>
                  </a:lnTo>
                  <a:lnTo>
                    <a:pt x="299453" y="609531"/>
                  </a:lnTo>
                  <a:cubicBezTo>
                    <a:pt x="134070" y="609531"/>
                    <a:pt x="0" y="475462"/>
                    <a:pt x="0" y="310078"/>
                  </a:cubicBezTo>
                  <a:cubicBezTo>
                    <a:pt x="0" y="144695"/>
                    <a:pt x="134070" y="10625"/>
                    <a:pt x="299453" y="10625"/>
                  </a:cubicBezTo>
                  <a:close/>
                </a:path>
              </a:pathLst>
            </a:custGeom>
            <a:solidFill>
              <a:schemeClr val="accent2"/>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11" tIns="45705" rIns="91411" bIns="45705" rtlCol="0" anchor="ctr"/>
            <a:lstStyle/>
            <a:p>
              <a:pPr algn="ctr"/>
              <a:endParaRPr lang="en-US">
                <a:latin typeface="微软雅黑" panose="020B0503020204020204" charset="-122"/>
                <a:ea typeface="微软雅黑" panose="020B0503020204020204" charset="-122"/>
              </a:endParaRPr>
            </a:p>
          </p:txBody>
        </p:sp>
        <p:pic>
          <p:nvPicPr>
            <p:cNvPr id="9" name="Picture 2" descr="https://timgsa.baidu.com/timg?image&amp;quality=80&amp;size=b9999_10000&amp;sec=1559972441021&amp;di=edc0ae38c03883f89ffb078074e19539&amp;imgtype=0&amp;src=http%3A%2F%2Fwww.juimg.com%2Ftuku%2Fyulantu%2F140629%2F330808-140629110Z159.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7700" t="59093" r="2639" b="32557"/>
            <a:stretch>
              <a:fillRect/>
            </a:stretch>
          </p:blipFill>
          <p:spPr bwMode="auto">
            <a:xfrm>
              <a:off x="103395" y="1203598"/>
              <a:ext cx="666820" cy="572061"/>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717782" y="1259536"/>
              <a:ext cx="2859468" cy="398678"/>
            </a:xfrm>
            <a:prstGeom prst="rect">
              <a:avLst/>
            </a:prstGeom>
          </p:spPr>
          <p:txBody>
            <a:bodyPr wrap="square">
              <a:spAutoFit/>
            </a:bodyPr>
            <a:lstStyle/>
            <a:p>
              <a:pPr algn="l"/>
              <a:r>
                <a:rPr lang="zh-CN" altLang="en-US" sz="2000" b="1" dirty="0">
                  <a:solidFill>
                    <a:schemeClr val="bg1"/>
                  </a:solidFill>
                </a:rPr>
                <a:t>二、小学体育教学中存在的</a:t>
              </a:r>
              <a:r>
                <a:rPr lang="zh-CN" altLang="en-US" sz="2000" b="1" dirty="0">
                  <a:solidFill>
                    <a:schemeClr val="bg1"/>
                  </a:solidFill>
                </a:rPr>
                <a:t>问题</a:t>
              </a:r>
              <a:endParaRPr lang="zh-CN" altLang="en-US" sz="2000" b="1" dirty="0">
                <a:solidFill>
                  <a:schemeClr val="bg1"/>
                </a:solidFill>
              </a:endParaRPr>
            </a:p>
          </p:txBody>
        </p:sp>
      </p:grpSp>
      <p:sp>
        <p:nvSpPr>
          <p:cNvPr id="100" name="文本框 99"/>
          <p:cNvSpPr txBox="1"/>
          <p:nvPr/>
        </p:nvSpPr>
        <p:spPr>
          <a:xfrm>
            <a:off x="489585" y="1179830"/>
            <a:ext cx="8310880" cy="2963545"/>
          </a:xfrm>
          <a:prstGeom prst="rect">
            <a:avLst/>
          </a:prstGeom>
          <a:noFill/>
          <a:ln w="9525">
            <a:noFill/>
          </a:ln>
        </p:spPr>
        <p:txBody>
          <a:bodyPr wrap="square">
            <a:spAutoFit/>
          </a:bodyPr>
          <a:lstStyle/>
          <a:p>
            <a:pPr indent="457200" fontAlgn="auto">
              <a:lnSpc>
                <a:spcPts val="3200"/>
              </a:lnSpc>
            </a:pPr>
            <a:r>
              <a:rPr lang="zh-CN" sz="2400" b="0">
                <a:solidFill>
                  <a:schemeClr val="accent1"/>
                </a:solidFill>
                <a:effectLst>
                  <a:outerShdw blurRad="38100" dist="25400" dir="5400000" algn="ctr" rotWithShape="0">
                    <a:srgbClr val="6E747A">
                      <a:alpha val="43000"/>
                    </a:srgbClr>
                  </a:outerShdw>
                </a:effectLst>
                <a:latin typeface="Calibri" panose="020F0502020204030204" charset="0"/>
                <a:ea typeface="宋体" panose="02010600030101010101" pitchFamily="2" charset="-122"/>
              </a:rPr>
              <a:t>二</a:t>
            </a:r>
            <a:r>
              <a:rPr sz="2400" b="0">
                <a:solidFill>
                  <a:schemeClr val="accent1"/>
                </a:solidFill>
                <a:effectLst>
                  <a:outerShdw blurRad="38100" dist="25400" dir="5400000" algn="ctr" rotWithShape="0">
                    <a:srgbClr val="6E747A">
                      <a:alpha val="43000"/>
                    </a:srgbClr>
                  </a:outerShdw>
                </a:effectLst>
                <a:latin typeface="Calibri" panose="020F0502020204030204" charset="0"/>
                <a:ea typeface="宋体" panose="02010600030101010101" pitchFamily="2" charset="-122"/>
              </a:rPr>
              <a:t>、</a:t>
            </a:r>
            <a:r>
              <a:rPr lang="zh-CN" sz="2400" b="0">
                <a:solidFill>
                  <a:schemeClr val="accent1"/>
                </a:solidFill>
                <a:effectLst>
                  <a:outerShdw blurRad="38100" dist="25400" dir="5400000" algn="ctr" rotWithShape="0">
                    <a:srgbClr val="6E747A">
                      <a:alpha val="43000"/>
                    </a:srgbClr>
                  </a:outerShdw>
                </a:effectLst>
                <a:latin typeface="Calibri" panose="020F0502020204030204" charset="0"/>
                <a:ea typeface="宋体" panose="02010600030101010101" pitchFamily="2" charset="-122"/>
              </a:rPr>
              <a:t>学生对体育课认知不足</a:t>
            </a:r>
            <a:endParaRPr lang="zh-CN" sz="2400" b="0">
              <a:solidFill>
                <a:schemeClr val="accent1"/>
              </a:solidFill>
              <a:effectLst>
                <a:outerShdw blurRad="38100" dist="25400" dir="5400000" algn="ctr" rotWithShape="0">
                  <a:srgbClr val="6E747A">
                    <a:alpha val="43000"/>
                  </a:srgbClr>
                </a:outerShdw>
              </a:effectLst>
              <a:latin typeface="Calibri" panose="020F0502020204030204" charset="0"/>
              <a:ea typeface="宋体" panose="02010600030101010101" pitchFamily="2" charset="-122"/>
            </a:endParaRPr>
          </a:p>
          <a:p>
            <a:pPr indent="457200" fontAlgn="auto">
              <a:lnSpc>
                <a:spcPts val="3200"/>
              </a:lnSpc>
            </a:pPr>
            <a:r>
              <a:rPr sz="2400" b="0">
                <a:latin typeface="Calibri" panose="020F0502020204030204" charset="0"/>
                <a:ea typeface="宋体" panose="02010600030101010101" pitchFamily="2" charset="-122"/>
              </a:rPr>
              <a:t>小学生正处于头脑发育的关键阶段，但由于思维还不够成熟，意志力较为薄弱，对体育课的重要性也认识不足，在日常教学中，教师也并未对体育课的作用进行正确的引导，导致一些学生认为上体育课就是自由玩耍，跟文化课学习没有关系，增加了体育教学的难度。</a:t>
            </a:r>
            <a:endParaRPr sz="2400" b="0">
              <a:latin typeface="Calibri" panose="020F0502020204030204" charset="0"/>
              <a:ea typeface="宋体" panose="02010600030101010101" pitchFamily="2" charset="-122"/>
            </a:endParaRPr>
          </a:p>
          <a:p>
            <a:pPr indent="457200" fontAlgn="auto">
              <a:lnSpc>
                <a:spcPts val="3200"/>
              </a:lnSpc>
            </a:pPr>
            <a:endParaRPr sz="2400" b="0">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strVal val="4/3*#ppt_w"/>
                                          </p:val>
                                        </p:tav>
                                        <p:tav tm="100000">
                                          <p:val>
                                            <p:strVal val="#ppt_w"/>
                                          </p:val>
                                        </p:tav>
                                      </p:tavLst>
                                    </p:anim>
                                    <p:anim calcmode="lin" valueType="num">
                                      <p:cBhvr>
                                        <p:cTn id="8" dur="500" fill="hold"/>
                                        <p:tgtEl>
                                          <p:spTgt spid="3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7" y="142"/>
            <a:ext cx="9161315" cy="5143500"/>
          </a:xfrm>
          <a:prstGeom prst="rect">
            <a:avLst/>
          </a:prstGeom>
        </p:spPr>
      </p:pic>
      <p:grpSp>
        <p:nvGrpSpPr>
          <p:cNvPr id="5" name="组合 4"/>
          <p:cNvGrpSpPr/>
          <p:nvPr/>
        </p:nvGrpSpPr>
        <p:grpSpPr>
          <a:xfrm>
            <a:off x="132080" y="269240"/>
            <a:ext cx="5964555" cy="617855"/>
            <a:chOff x="35496" y="1157962"/>
            <a:chExt cx="3600400" cy="617697"/>
          </a:xfrm>
        </p:grpSpPr>
        <p:sp>
          <p:nvSpPr>
            <p:cNvPr id="8" name="Rounded Rectangle 1"/>
            <p:cNvSpPr/>
            <p:nvPr/>
          </p:nvSpPr>
          <p:spPr>
            <a:xfrm flipH="1">
              <a:off x="35496" y="1157962"/>
              <a:ext cx="3600400" cy="609531"/>
            </a:xfrm>
            <a:custGeom>
              <a:avLst/>
              <a:gdLst/>
              <a:ahLst/>
              <a:cxnLst/>
              <a:rect l="l" t="t" r="r" b="b"/>
              <a:pathLst>
                <a:path w="2818280" h="609531">
                  <a:moveTo>
                    <a:pt x="2818280" y="0"/>
                  </a:moveTo>
                  <a:lnTo>
                    <a:pt x="2818280" y="598951"/>
                  </a:lnTo>
                  <a:lnTo>
                    <a:pt x="299453" y="609531"/>
                  </a:lnTo>
                  <a:cubicBezTo>
                    <a:pt x="134070" y="609531"/>
                    <a:pt x="0" y="475462"/>
                    <a:pt x="0" y="310078"/>
                  </a:cubicBezTo>
                  <a:cubicBezTo>
                    <a:pt x="0" y="144695"/>
                    <a:pt x="134070" y="10625"/>
                    <a:pt x="299453" y="10625"/>
                  </a:cubicBezTo>
                  <a:close/>
                </a:path>
              </a:pathLst>
            </a:custGeom>
            <a:solidFill>
              <a:schemeClr val="accent2"/>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11" tIns="45705" rIns="91411" bIns="45705" rtlCol="0" anchor="ctr"/>
            <a:lstStyle/>
            <a:p>
              <a:pPr algn="ctr"/>
              <a:endParaRPr lang="en-US">
                <a:latin typeface="微软雅黑" panose="020B0503020204020204" charset="-122"/>
                <a:ea typeface="微软雅黑" panose="020B0503020204020204" charset="-122"/>
              </a:endParaRPr>
            </a:p>
          </p:txBody>
        </p:sp>
        <p:pic>
          <p:nvPicPr>
            <p:cNvPr id="9" name="Picture 2" descr="https://timgsa.baidu.com/timg?image&amp;quality=80&amp;size=b9999_10000&amp;sec=1559972441021&amp;di=edc0ae38c03883f89ffb078074e19539&amp;imgtype=0&amp;src=http%3A%2F%2Fwww.juimg.com%2Ftuku%2Fyulantu%2F140629%2F330808-140629110Z159.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7700" t="59093" r="2639" b="32557"/>
            <a:stretch>
              <a:fillRect/>
            </a:stretch>
          </p:blipFill>
          <p:spPr bwMode="auto">
            <a:xfrm>
              <a:off x="103395" y="1203598"/>
              <a:ext cx="666820" cy="572061"/>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717782" y="1259536"/>
              <a:ext cx="2859468" cy="398678"/>
            </a:xfrm>
            <a:prstGeom prst="rect">
              <a:avLst/>
            </a:prstGeom>
          </p:spPr>
          <p:txBody>
            <a:bodyPr wrap="square">
              <a:spAutoFit/>
            </a:bodyPr>
            <a:lstStyle/>
            <a:p>
              <a:pPr algn="l"/>
              <a:r>
                <a:rPr lang="zh-CN" altLang="en-US" sz="2000" b="1" dirty="0">
                  <a:solidFill>
                    <a:schemeClr val="bg1"/>
                  </a:solidFill>
                </a:rPr>
                <a:t>二、小学体育教学中存在的</a:t>
              </a:r>
              <a:r>
                <a:rPr lang="zh-CN" altLang="en-US" sz="2000" b="1" dirty="0">
                  <a:solidFill>
                    <a:schemeClr val="bg1"/>
                  </a:solidFill>
                </a:rPr>
                <a:t>问题</a:t>
              </a:r>
              <a:endParaRPr lang="zh-CN" altLang="en-US" sz="2000" b="1" dirty="0">
                <a:solidFill>
                  <a:schemeClr val="bg1"/>
                </a:solidFill>
              </a:endParaRPr>
            </a:p>
          </p:txBody>
        </p:sp>
      </p:grpSp>
      <p:sp>
        <p:nvSpPr>
          <p:cNvPr id="100" name="文本框 99"/>
          <p:cNvSpPr txBox="1"/>
          <p:nvPr/>
        </p:nvSpPr>
        <p:spPr>
          <a:xfrm>
            <a:off x="467360" y="1203325"/>
            <a:ext cx="8310880" cy="2963545"/>
          </a:xfrm>
          <a:prstGeom prst="rect">
            <a:avLst/>
          </a:prstGeom>
          <a:noFill/>
          <a:ln w="9525">
            <a:noFill/>
          </a:ln>
        </p:spPr>
        <p:txBody>
          <a:bodyPr wrap="square">
            <a:spAutoFit/>
          </a:bodyPr>
          <a:lstStyle/>
          <a:p>
            <a:pPr indent="457200" fontAlgn="auto">
              <a:lnSpc>
                <a:spcPts val="3200"/>
              </a:lnSpc>
            </a:pPr>
            <a:r>
              <a:rPr lang="zh-CN" sz="2400" b="0">
                <a:solidFill>
                  <a:schemeClr val="accent1"/>
                </a:solidFill>
                <a:effectLst>
                  <a:outerShdw blurRad="38100" dist="25400" dir="5400000" algn="ctr" rotWithShape="0">
                    <a:srgbClr val="6E747A">
                      <a:alpha val="43000"/>
                    </a:srgbClr>
                  </a:outerShdw>
                </a:effectLst>
                <a:latin typeface="Calibri" panose="020F0502020204030204" charset="0"/>
                <a:ea typeface="宋体" panose="02010600030101010101" pitchFamily="2" charset="-122"/>
              </a:rPr>
              <a:t>三、教学方法僵化</a:t>
            </a:r>
            <a:endParaRPr lang="zh-CN" sz="2400" b="0">
              <a:solidFill>
                <a:schemeClr val="accent1"/>
              </a:solidFill>
              <a:effectLst>
                <a:outerShdw blurRad="38100" dist="25400" dir="5400000" algn="ctr" rotWithShape="0">
                  <a:srgbClr val="6E747A">
                    <a:alpha val="43000"/>
                  </a:srgbClr>
                </a:outerShdw>
              </a:effectLst>
              <a:latin typeface="Calibri" panose="020F0502020204030204" charset="0"/>
              <a:ea typeface="宋体" panose="02010600030101010101" pitchFamily="2" charset="-122"/>
            </a:endParaRPr>
          </a:p>
          <a:p>
            <a:pPr indent="457200" fontAlgn="auto">
              <a:lnSpc>
                <a:spcPts val="3200"/>
              </a:lnSpc>
            </a:pPr>
            <a:r>
              <a:rPr lang="zh-CN" sz="2400" b="0">
                <a:latin typeface="Calibri" panose="020F0502020204030204" charset="0"/>
                <a:ea typeface="宋体" panose="02010600030101010101" pitchFamily="2" charset="-122"/>
              </a:rPr>
              <a:t>素质教育要尊重学生的人格，承认学生的个性，强调学生主动地、活泼的进行学习。与此相适应，在体育教学设计上，也要从</a:t>
            </a:r>
            <a:r>
              <a:rPr lang="en-US" altLang="zh-CN" sz="2400" b="0">
                <a:latin typeface="Calibri" panose="020F0502020204030204" charset="0"/>
                <a:ea typeface="宋体" panose="02010600030101010101" pitchFamily="2" charset="-122"/>
              </a:rPr>
              <a:t>“</a:t>
            </a:r>
            <a:r>
              <a:rPr lang="zh-CN" altLang="en-US" sz="2400" b="0">
                <a:latin typeface="Calibri" panose="020F0502020204030204" charset="0"/>
                <a:ea typeface="宋体" panose="02010600030101010101" pitchFamily="2" charset="-122"/>
              </a:rPr>
              <a:t>教师中心</a:t>
            </a:r>
            <a:r>
              <a:rPr lang="en-US" altLang="zh-CN" sz="2400" b="0">
                <a:latin typeface="Calibri" panose="020F0502020204030204" charset="0"/>
                <a:ea typeface="宋体" panose="02010600030101010101" pitchFamily="2" charset="-122"/>
              </a:rPr>
              <a:t>”</a:t>
            </a:r>
            <a:r>
              <a:rPr lang="zh-CN" altLang="en-US" sz="2400" b="0">
                <a:latin typeface="Calibri" panose="020F0502020204030204" charset="0"/>
                <a:ea typeface="宋体" panose="02010600030101010101" pitchFamily="2" charset="-122"/>
              </a:rPr>
              <a:t>转向重视尊重学生的</a:t>
            </a:r>
            <a:r>
              <a:rPr lang="en-US" altLang="zh-CN" sz="2400" b="0">
                <a:latin typeface="Calibri" panose="020F0502020204030204" charset="0"/>
                <a:ea typeface="宋体" panose="02010600030101010101" pitchFamily="2" charset="-122"/>
              </a:rPr>
              <a:t>“</a:t>
            </a:r>
            <a:r>
              <a:rPr lang="zh-CN" altLang="en-US" sz="2400" b="0">
                <a:latin typeface="Calibri" panose="020F0502020204030204" charset="0"/>
                <a:ea typeface="宋体" panose="02010600030101010101" pitchFamily="2" charset="-122"/>
              </a:rPr>
              <a:t>主体</a:t>
            </a:r>
            <a:r>
              <a:rPr lang="en-US" altLang="zh-CN" sz="2400" b="0">
                <a:latin typeface="Calibri" panose="020F0502020204030204" charset="0"/>
                <a:ea typeface="宋体" panose="02010600030101010101" pitchFamily="2" charset="-122"/>
              </a:rPr>
              <a:t>”</a:t>
            </a:r>
            <a:r>
              <a:rPr lang="zh-CN" altLang="en-US" sz="2400" b="0">
                <a:latin typeface="Calibri" panose="020F0502020204030204" charset="0"/>
                <a:ea typeface="宋体" panose="02010600030101010101" pitchFamily="2" charset="-122"/>
              </a:rPr>
              <a:t>地位，要发挥学生的主体性，明确学生才是学习和发展的主体。</a:t>
            </a:r>
            <a:r>
              <a:rPr lang="zh-CN" sz="2400" b="0">
                <a:latin typeface="Calibri" panose="020F0502020204030204" charset="0"/>
                <a:ea typeface="宋体" panose="02010600030101010101" pitchFamily="2" charset="-122"/>
              </a:rPr>
              <a:t>在体育教学手段上，教师要从单纯</a:t>
            </a:r>
            <a:r>
              <a:rPr lang="en-US" altLang="zh-CN" sz="2400" b="0">
                <a:latin typeface="Calibri" panose="020F0502020204030204" charset="0"/>
                <a:ea typeface="宋体" panose="02010600030101010101" pitchFamily="2" charset="-122"/>
              </a:rPr>
              <a:t>“</a:t>
            </a:r>
            <a:r>
              <a:rPr lang="zh-CN" altLang="en-US" sz="2400" b="0">
                <a:latin typeface="Calibri" panose="020F0502020204030204" charset="0"/>
                <a:ea typeface="宋体" panose="02010600030101010101" pitchFamily="2" charset="-122"/>
              </a:rPr>
              <a:t>灌输</a:t>
            </a:r>
            <a:r>
              <a:rPr lang="en-US" altLang="zh-CN" sz="2400" b="0">
                <a:latin typeface="Calibri" panose="020F0502020204030204" charset="0"/>
                <a:ea typeface="宋体" panose="02010600030101010101" pitchFamily="2" charset="-122"/>
              </a:rPr>
              <a:t>”</a:t>
            </a:r>
            <a:r>
              <a:rPr lang="zh-CN" altLang="en-US" sz="2400" b="0">
                <a:latin typeface="Calibri" panose="020F0502020204030204" charset="0"/>
                <a:ea typeface="宋体" panose="02010600030101010101" pitchFamily="2" charset="-122"/>
              </a:rPr>
              <a:t>为主转向</a:t>
            </a:r>
            <a:r>
              <a:rPr lang="en-US" altLang="zh-CN" sz="2400" b="0">
                <a:latin typeface="Calibri" panose="020F0502020204030204" charset="0"/>
                <a:ea typeface="宋体" panose="02010600030101010101" pitchFamily="2" charset="-122"/>
              </a:rPr>
              <a:t>“</a:t>
            </a:r>
            <a:r>
              <a:rPr lang="zh-CN" altLang="en-US" sz="2400" b="0">
                <a:latin typeface="Calibri" panose="020F0502020204030204" charset="0"/>
                <a:ea typeface="宋体" panose="02010600030101010101" pitchFamily="2" charset="-122"/>
              </a:rPr>
              <a:t>学为主</a:t>
            </a:r>
            <a:r>
              <a:rPr lang="en-US" altLang="zh-CN" sz="2400" b="0">
                <a:latin typeface="Calibri" panose="020F0502020204030204" charset="0"/>
                <a:ea typeface="宋体" panose="02010600030101010101" pitchFamily="2" charset="-122"/>
              </a:rPr>
              <a:t>”</a:t>
            </a:r>
            <a:r>
              <a:rPr lang="zh-CN" altLang="en-US" sz="2400" b="0">
                <a:latin typeface="Calibri" panose="020F0502020204030204" charset="0"/>
                <a:ea typeface="宋体" panose="02010600030101010101" pitchFamily="2" charset="-122"/>
              </a:rPr>
              <a:t>，由</a:t>
            </a:r>
            <a:r>
              <a:rPr lang="en-US" altLang="zh-CN" sz="2400" b="0">
                <a:latin typeface="Calibri" panose="020F0502020204030204" charset="0"/>
                <a:ea typeface="宋体" panose="02010600030101010101" pitchFamily="2" charset="-122"/>
              </a:rPr>
              <a:t>“</a:t>
            </a:r>
            <a:r>
              <a:rPr lang="zh-CN" altLang="en-US" sz="2400" b="0">
                <a:latin typeface="Calibri" panose="020F0502020204030204" charset="0"/>
                <a:ea typeface="宋体" panose="02010600030101010101" pitchFamily="2" charset="-122"/>
              </a:rPr>
              <a:t>一刀切</a:t>
            </a:r>
            <a:r>
              <a:rPr lang="en-US" altLang="zh-CN" sz="2400" b="0">
                <a:latin typeface="Calibri" panose="020F0502020204030204" charset="0"/>
                <a:ea typeface="宋体" panose="02010600030101010101" pitchFamily="2" charset="-122"/>
              </a:rPr>
              <a:t>”</a:t>
            </a:r>
            <a:r>
              <a:rPr lang="zh-CN" altLang="en-US" sz="2400" b="0">
                <a:latin typeface="Calibri" panose="020F0502020204030204" charset="0"/>
                <a:ea typeface="宋体" panose="02010600030101010101" pitchFamily="2" charset="-122"/>
              </a:rPr>
              <a:t>转向为因材施教和</a:t>
            </a:r>
            <a:r>
              <a:rPr lang="zh-CN" altLang="en-US" sz="2400" b="0">
                <a:latin typeface="Calibri" panose="020F0502020204030204" charset="0"/>
                <a:ea typeface="宋体" panose="02010600030101010101" pitchFamily="2" charset="-122"/>
              </a:rPr>
              <a:t>区别对待。</a:t>
            </a:r>
            <a:endParaRPr lang="zh-CN" altLang="en-US" sz="2400" b="0">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strVal val="4/3*#ppt_w"/>
                                          </p:val>
                                        </p:tav>
                                        <p:tav tm="100000">
                                          <p:val>
                                            <p:strVal val="#ppt_w"/>
                                          </p:val>
                                        </p:tav>
                                      </p:tavLst>
                                    </p:anim>
                                    <p:anim calcmode="lin" valueType="num">
                                      <p:cBhvr>
                                        <p:cTn id="8" dur="500" fill="hold"/>
                                        <p:tgtEl>
                                          <p:spTgt spid="3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733" y="-10653"/>
            <a:ext cx="9161315" cy="5143500"/>
          </a:xfrm>
          <a:prstGeom prst="rect">
            <a:avLst/>
          </a:prstGeom>
        </p:spPr>
      </p:pic>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572000" y="2978590"/>
            <a:ext cx="4598048" cy="2154257"/>
          </a:xfrm>
          <a:prstGeom prst="rect">
            <a:avLst/>
          </a:prstGeom>
        </p:spPr>
      </p:pic>
      <p:sp>
        <p:nvSpPr>
          <p:cNvPr id="15" name="Freeform 5"/>
          <p:cNvSpPr/>
          <p:nvPr/>
        </p:nvSpPr>
        <p:spPr bwMode="auto">
          <a:xfrm>
            <a:off x="6550588" y="0"/>
            <a:ext cx="2325025" cy="987574"/>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chemeClr val="accent2"/>
          </a:solidFill>
          <a:ln w="9525" cap="flat">
            <a:noFill/>
            <a:prstDash val="solid"/>
            <a:miter lim="800000"/>
          </a:ln>
          <a:effectLst>
            <a:innerShdw blurRad="63500" dist="50800" dir="13500000">
              <a:prstClr val="black">
                <a:alpha val="50000"/>
              </a:prstClr>
            </a:innerShdw>
          </a:effectLst>
        </p:spPr>
        <p:txBody>
          <a:bodyPr vert="horz" wrap="square" lIns="68562" tIns="34281" rIns="68562" bIns="34281" numCol="1" anchor="t" anchorCtr="0" compatLnSpc="1"/>
          <a:lstStyle/>
          <a:p>
            <a:endParaRPr lang="zh-CN" altLang="en-US"/>
          </a:p>
        </p:txBody>
      </p:sp>
      <p:sp>
        <p:nvSpPr>
          <p:cNvPr id="16" name="TextBox 59"/>
          <p:cNvSpPr txBox="1">
            <a:spLocks noChangeArrowheads="1"/>
          </p:cNvSpPr>
          <p:nvPr/>
        </p:nvSpPr>
        <p:spPr bwMode="auto">
          <a:xfrm>
            <a:off x="6461075" y="123478"/>
            <a:ext cx="2431405" cy="678629"/>
          </a:xfrm>
          <a:prstGeom prst="rect">
            <a:avLst/>
          </a:prstGeom>
          <a:no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165">
              <a:lnSpc>
                <a:spcPct val="120000"/>
              </a:lnSpc>
              <a:defRPr/>
            </a:pPr>
            <a:r>
              <a:rPr lang="zh-CN" altLang="en-US" sz="3300" b="1" kern="0" dirty="0">
                <a:ln>
                  <a:solidFill>
                    <a:schemeClr val="accent3">
                      <a:lumMod val="90000"/>
                      <a:lumOff val="10000"/>
                    </a:schemeClr>
                  </a:solidFill>
                </a:ln>
                <a:solidFill>
                  <a:schemeClr val="bg1"/>
                </a:solidFill>
                <a:latin typeface="微软雅黑" panose="020B0503020204020204" charset="-122"/>
                <a:ea typeface="微软雅黑" panose="020B0503020204020204" charset="-122"/>
              </a:rPr>
              <a:t>目  录</a:t>
            </a:r>
            <a:r>
              <a:rPr lang="zh-CN" altLang="en-US" sz="2700" b="1" kern="0" dirty="0">
                <a:ln>
                  <a:solidFill>
                    <a:schemeClr val="accent3">
                      <a:lumMod val="90000"/>
                      <a:lumOff val="10000"/>
                    </a:schemeClr>
                  </a:solidFill>
                </a:ln>
                <a:solidFill>
                  <a:schemeClr val="accent2"/>
                </a:solidFill>
                <a:latin typeface="微软雅黑" panose="020B0503020204020204" charset="-122"/>
                <a:ea typeface="微软雅黑" panose="020B0503020204020204" charset="-122"/>
              </a:rPr>
              <a:t> </a:t>
            </a:r>
            <a:endParaRPr lang="en-US" altLang="zh-CN" sz="2700" b="1" kern="0" dirty="0">
              <a:ln>
                <a:solidFill>
                  <a:schemeClr val="accent3">
                    <a:lumMod val="90000"/>
                    <a:lumOff val="10000"/>
                  </a:schemeClr>
                </a:solidFill>
              </a:ln>
              <a:solidFill>
                <a:schemeClr val="accent2"/>
              </a:solidFill>
              <a:latin typeface="微软雅黑" panose="020B0503020204020204" charset="-122"/>
              <a:ea typeface="微软雅黑" panose="020B0503020204020204" charset="-122"/>
            </a:endParaRPr>
          </a:p>
        </p:txBody>
      </p:sp>
      <p:grpSp>
        <p:nvGrpSpPr>
          <p:cNvPr id="7" name="组合 16"/>
          <p:cNvGrpSpPr/>
          <p:nvPr/>
        </p:nvGrpSpPr>
        <p:grpSpPr>
          <a:xfrm>
            <a:off x="142844" y="1643056"/>
            <a:ext cx="7572396" cy="617697"/>
            <a:chOff x="35496" y="1157962"/>
            <a:chExt cx="3600400" cy="617697"/>
          </a:xfrm>
        </p:grpSpPr>
        <p:sp>
          <p:nvSpPr>
            <p:cNvPr id="18" name="Rounded Rectangle 1"/>
            <p:cNvSpPr/>
            <p:nvPr/>
          </p:nvSpPr>
          <p:spPr>
            <a:xfrm flipH="1">
              <a:off x="35496" y="1157962"/>
              <a:ext cx="3600400" cy="609531"/>
            </a:xfrm>
            <a:custGeom>
              <a:avLst/>
              <a:gdLst/>
              <a:ahLst/>
              <a:cxnLst/>
              <a:rect l="l" t="t" r="r" b="b"/>
              <a:pathLst>
                <a:path w="2818280" h="609531">
                  <a:moveTo>
                    <a:pt x="2818280" y="0"/>
                  </a:moveTo>
                  <a:lnTo>
                    <a:pt x="2818280" y="598951"/>
                  </a:lnTo>
                  <a:lnTo>
                    <a:pt x="299453" y="609531"/>
                  </a:lnTo>
                  <a:cubicBezTo>
                    <a:pt x="134070" y="609531"/>
                    <a:pt x="0" y="475462"/>
                    <a:pt x="0" y="310078"/>
                  </a:cubicBezTo>
                  <a:cubicBezTo>
                    <a:pt x="0" y="144695"/>
                    <a:pt x="134070" y="10625"/>
                    <a:pt x="299453" y="10625"/>
                  </a:cubicBezTo>
                  <a:close/>
                </a:path>
              </a:pathLst>
            </a:custGeom>
            <a:solidFill>
              <a:schemeClr val="accent2"/>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11" tIns="45705" rIns="91411" bIns="45705" rtlCol="0" anchor="ctr"/>
            <a:lstStyle/>
            <a:p>
              <a:pPr algn="ctr"/>
              <a:endParaRPr lang="en-US">
                <a:latin typeface="微软雅黑" panose="020B0503020204020204" charset="-122"/>
                <a:ea typeface="微软雅黑" panose="020B0503020204020204" charset="-122"/>
              </a:endParaRPr>
            </a:p>
          </p:txBody>
        </p:sp>
        <p:pic>
          <p:nvPicPr>
            <p:cNvPr id="19" name="Picture 2" descr="https://timgsa.baidu.com/timg?image&amp;quality=80&amp;size=b9999_10000&amp;sec=1559972441021&amp;di=edc0ae38c03883f89ffb078074e19539&amp;imgtype=0&amp;src=http%3A%2F%2Fwww.juimg.com%2Ftuku%2Fyulantu%2F140629%2F330808-140629110Z159.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7700" t="59093" r="2639" b="32557"/>
            <a:stretch>
              <a:fillRect/>
            </a:stretch>
          </p:blipFill>
          <p:spPr bwMode="auto">
            <a:xfrm>
              <a:off x="103396" y="1203598"/>
              <a:ext cx="271747" cy="572061"/>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p:cNvSpPr/>
            <p:nvPr/>
          </p:nvSpPr>
          <p:spPr>
            <a:xfrm>
              <a:off x="443075" y="1278061"/>
              <a:ext cx="2989024" cy="460375"/>
            </a:xfrm>
            <a:prstGeom prst="rect">
              <a:avLst/>
            </a:prstGeom>
          </p:spPr>
          <p:txBody>
            <a:bodyPr wrap="square">
              <a:spAutoFit/>
            </a:bodyPr>
            <a:lstStyle/>
            <a:p>
              <a:pPr algn="dist"/>
              <a:r>
                <a:rPr lang="zh-CN" altLang="en-US" sz="2400" b="1" dirty="0" smtClean="0">
                  <a:solidFill>
                    <a:schemeClr val="bg1"/>
                  </a:solidFill>
                </a:rPr>
                <a:t>三、</a:t>
              </a:r>
              <a:r>
                <a:rPr lang="zh-CN" altLang="en-US" sz="2000" b="1" dirty="0" smtClean="0">
                  <a:solidFill>
                    <a:schemeClr val="bg1"/>
                  </a:solidFill>
                </a:rPr>
                <a:t>创新体育教学方法的</a:t>
              </a:r>
              <a:r>
                <a:rPr lang="zh-CN" altLang="en-US" sz="2000" b="1" dirty="0" smtClean="0">
                  <a:solidFill>
                    <a:schemeClr val="bg1"/>
                  </a:solidFill>
                </a:rPr>
                <a:t>对策</a:t>
              </a:r>
              <a:endParaRPr lang="zh-CN" altLang="en-US" sz="2000" b="1" dirty="0" smtClean="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strVal val="4/3*#ppt_w"/>
                                          </p:val>
                                        </p:tav>
                                        <p:tav tm="100000">
                                          <p:val>
                                            <p:strVal val="#ppt_w"/>
                                          </p:val>
                                        </p:tav>
                                      </p:tavLst>
                                    </p:anim>
                                    <p:anim calcmode="lin" valueType="num">
                                      <p:cBhvr>
                                        <p:cTn id="8" dur="500" fill="hold"/>
                                        <p:tgtEl>
                                          <p:spTgt spid="32"/>
                                        </p:tgtEl>
                                        <p:attrNameLst>
                                          <p:attrName>ppt_h</p:attrName>
                                        </p:attrNameLst>
                                      </p:cBhvr>
                                      <p:tavLst>
                                        <p:tav tm="0">
                                          <p:val>
                                            <p:strVal val="4/3*#ppt_h"/>
                                          </p:val>
                                        </p:tav>
                                        <p:tav tm="100000">
                                          <p:val>
                                            <p:strVal val="#ppt_h"/>
                                          </p:val>
                                        </p:tav>
                                      </p:tavLst>
                                    </p:anim>
                                  </p:childTnLst>
                                </p:cTn>
                              </p:par>
                              <p:par>
                                <p:cTn id="9" presetID="2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500"/>
                            </p:stCondLst>
                            <p:childTnLst>
                              <p:par>
                                <p:cTn id="13" presetID="47"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6"/>
                                        </p:tgtEl>
                                        <p:attrNameLst>
                                          <p:attrName>ppt_y</p:attrName>
                                        </p:attrNameLst>
                                      </p:cBhvr>
                                      <p:tavLst>
                                        <p:tav tm="0">
                                          <p:val>
                                            <p:strVal val="#ppt_y"/>
                                          </p:val>
                                        </p:tav>
                                        <p:tav tm="100000">
                                          <p:val>
                                            <p:strVal val="#ppt_y"/>
                                          </p:val>
                                        </p:tav>
                                      </p:tavLst>
                                    </p:anim>
                                    <p:anim calcmode="lin" valueType="num">
                                      <p:cBhvr>
                                        <p:cTn id="23"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6"/>
                                        </p:tgtEl>
                                      </p:cBhvr>
                                    </p:animEffect>
                                  </p:childTnLst>
                                </p:cTn>
                              </p:par>
                            </p:childTnLst>
                          </p:cTn>
                        </p:par>
                        <p:par>
                          <p:cTn id="26" fill="hold">
                            <p:stCondLst>
                              <p:cond delay="2200"/>
                            </p:stCondLst>
                            <p:childTnLst>
                              <p:par>
                                <p:cTn id="27" presetID="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theme/theme1.xml><?xml version="1.0" encoding="utf-8"?>
<a:theme xmlns:a="http://schemas.openxmlformats.org/drawingml/2006/main" name="清风素材 https://12sc.taobao.com/">
  <a:themeElements>
    <a:clrScheme name="自定义 265">
      <a:dk1>
        <a:sysClr val="windowText" lastClr="000000"/>
      </a:dk1>
      <a:lt1>
        <a:sysClr val="window" lastClr="FFFFFF"/>
      </a:lt1>
      <a:dk2>
        <a:srgbClr val="595959"/>
      </a:dk2>
      <a:lt2>
        <a:srgbClr val="A5A5A5"/>
      </a:lt2>
      <a:accent1>
        <a:srgbClr val="5FA600"/>
      </a:accent1>
      <a:accent2>
        <a:srgbClr val="83D100"/>
      </a:accent2>
      <a:accent3>
        <a:srgbClr val="002060"/>
      </a:accent3>
      <a:accent4>
        <a:srgbClr val="00B0F0"/>
      </a:accent4>
      <a:accent5>
        <a:srgbClr val="00B0F0"/>
      </a:accent5>
      <a:accent6>
        <a:srgbClr val="EC6100"/>
      </a:accent6>
      <a:hlink>
        <a:srgbClr val="EC6100"/>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1734</Words>
  <Application>WPS 演示</Application>
  <PresentationFormat>全屏显示(16:9)</PresentationFormat>
  <Paragraphs>72</Paragraphs>
  <Slides>13</Slides>
  <Notes>36</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13</vt:i4>
      </vt:variant>
    </vt:vector>
  </HeadingPairs>
  <TitlesOfParts>
    <vt:vector size="34" baseType="lpstr">
      <vt:lpstr>Arial</vt:lpstr>
      <vt:lpstr>宋体</vt:lpstr>
      <vt:lpstr>Wingdings</vt:lpstr>
      <vt:lpstr>Arial</vt:lpstr>
      <vt:lpstr>微软雅黑</vt:lpstr>
      <vt:lpstr>华文行楷</vt:lpstr>
      <vt:lpstr>黑体</vt:lpstr>
      <vt:lpstr>华文新魏</vt:lpstr>
      <vt:lpstr>Roboto condensed</vt:lpstr>
      <vt:lpstr>Segoe Print</vt:lpstr>
      <vt:lpstr>Helvetica</vt:lpstr>
      <vt:lpstr>Calibri</vt:lpstr>
      <vt:lpstr>Arial Unicode MS</vt:lpstr>
      <vt:lpstr>Calibri</vt:lpstr>
      <vt:lpstr>MS PGothic</vt:lpstr>
      <vt:lpstr>Raleway Light</vt:lpstr>
      <vt:lpstr>华文楷体</vt:lpstr>
      <vt:lpstr>Times New Roman</vt:lpstr>
      <vt:lpstr>仿宋_GB2312</vt:lpstr>
      <vt:lpstr>仿宋</vt:lpstr>
      <vt:lpstr>清风素材 https://12sc.taobao.com/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PPT04176</dc:title>
  <dc:creator>QQCD52983F</dc:creator>
  <cp:keywords>QQCD52983F</cp:keywords>
  <cp:lastModifiedBy>夏涛</cp:lastModifiedBy>
  <cp:revision>475</cp:revision>
  <dcterms:created xsi:type="dcterms:W3CDTF">2015-10-21T17:10:00Z</dcterms:created>
  <dcterms:modified xsi:type="dcterms:W3CDTF">2021-04-20T13:15:07Z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2052-11.1.0.10359</vt:lpwstr>
  </property>
  <property fmtid="{D5CDD505-2E9C-101B-9397-08002B2CF9AE}" pid="3" name="ICV">
    <vt:lpwstr>650C796B627D4655A345AC1C0EE32CB6</vt:lpwstr>
  </property>
</Properties>
</file>